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2.xml" ContentType="application/vnd.openxmlformats-officedocument.themeOverrid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5">
  <p:sldMasterIdLst>
    <p:sldMasterId id="2147483648" r:id="rId1"/>
    <p:sldMasterId id="2147483661" r:id="rId2"/>
  </p:sldMasterIdLst>
  <p:sldIdLst>
    <p:sldId id="256" r:id="rId3"/>
    <p:sldId id="257" r:id="rId4"/>
    <p:sldId id="279" r:id="rId5"/>
    <p:sldId id="300" r:id="rId6"/>
    <p:sldId id="292" r:id="rId7"/>
    <p:sldId id="271" r:id="rId8"/>
    <p:sldId id="272" r:id="rId9"/>
    <p:sldId id="259" r:id="rId10"/>
    <p:sldId id="262" r:id="rId11"/>
    <p:sldId id="267" r:id="rId12"/>
    <p:sldId id="268" r:id="rId13"/>
    <p:sldId id="270" r:id="rId14"/>
    <p:sldId id="269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4" r:id="rId33"/>
    <p:sldId id="295" r:id="rId34"/>
    <p:sldId id="273" r:id="rId35"/>
    <p:sldId id="293" r:id="rId36"/>
    <p:sldId id="296" r:id="rId37"/>
    <p:sldId id="297" r:id="rId38"/>
    <p:sldId id="299" r:id="rId39"/>
  </p:sldIdLst>
  <p:sldSz cx="12192000" cy="6858000"/>
  <p:notesSz cx="6797675" cy="98742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E45"/>
    <a:srgbClr val="F34D03"/>
    <a:srgbClr val="F1F2DE"/>
    <a:srgbClr val="E3E6BC"/>
    <a:srgbClr val="E7B14F"/>
    <a:srgbClr val="FFFF00"/>
    <a:srgbClr val="9B4A07"/>
    <a:srgbClr val="FFCC00"/>
    <a:srgbClr val="7CBF33"/>
    <a:srgbClr val="6A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95" autoAdjust="0"/>
  </p:normalViewPr>
  <p:slideViewPr>
    <p:cSldViewPr>
      <p:cViewPr varScale="1">
        <p:scale>
          <a:sx n="111" d="100"/>
          <a:sy n="111" d="100"/>
        </p:scale>
        <p:origin x="47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3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2407464524919"/>
          <c:y val="0"/>
          <c:w val="0.79029599215110979"/>
          <c:h val="0.794189758485616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 общем объеме налоговых и неналоговых доходов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explosion val="28"/>
          <c:dPt>
            <c:idx val="0"/>
            <c:bubble3D val="0"/>
            <c:explosion val="24"/>
            <c:spPr>
              <a:solidFill>
                <a:srgbClr val="72A2DC">
                  <a:alpha val="91765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EB1-46A8-A6CC-E7EAB2B654BF}"/>
              </c:ext>
            </c:extLst>
          </c:dPt>
          <c:dPt>
            <c:idx val="1"/>
            <c:bubble3D val="0"/>
            <c:spPr>
              <a:solidFill>
                <a:srgbClr val="33CC33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EB1-46A8-A6CC-E7EAB2B654BF}"/>
              </c:ext>
            </c:extLst>
          </c:dPt>
          <c:dPt>
            <c:idx val="2"/>
            <c:bubble3D val="0"/>
            <c:spPr>
              <a:solidFill>
                <a:srgbClr val="F8F2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9EB1-46A8-A6CC-E7EAB2B654BF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9EB1-46A8-A6CC-E7EAB2B654BF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9EB1-46A8-A6CC-E7EAB2B654BF}"/>
              </c:ext>
            </c:extLst>
          </c:dPt>
          <c:dPt>
            <c:idx val="5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9EB1-46A8-A6CC-E7EAB2B654BF}"/>
              </c:ext>
            </c:extLst>
          </c:dPt>
          <c:dPt>
            <c:idx val="6"/>
            <c:bubble3D val="0"/>
            <c:spPr>
              <a:solidFill>
                <a:srgbClr val="F9AD6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9EB1-46A8-A6CC-E7EAB2B654BF}"/>
              </c:ext>
            </c:extLst>
          </c:dPt>
          <c:dPt>
            <c:idx val="7"/>
            <c:bubble3D val="0"/>
            <c:spPr>
              <a:solidFill>
                <a:srgbClr val="B888D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9EB1-46A8-A6CC-E7EAB2B654BF}"/>
              </c:ext>
            </c:extLst>
          </c:dPt>
          <c:dPt>
            <c:idx val="8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9EB1-46A8-A6CC-E7EAB2B654BF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3-9EB1-46A8-A6CC-E7EAB2B654BF}"/>
              </c:ext>
            </c:extLst>
          </c:dPt>
          <c:dLbls>
            <c:dLbl>
              <c:idx val="0"/>
              <c:layout>
                <c:manualLayout>
                  <c:x val="0.24278831851562302"/>
                  <c:y val="9.778240677155662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dirty="0"/>
                      <a:t>алог на доходы физических лиц
</a:t>
                    </a:r>
                    <a:r>
                      <a:rPr lang="ru-RU" dirty="0" smtClean="0"/>
                      <a:t>44,6%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B1-46A8-A6CC-E7EAB2B654BF}"/>
                </c:ext>
              </c:extLst>
            </c:dLbl>
            <c:dLbl>
              <c:idx val="1"/>
              <c:layout>
                <c:manualLayout>
                  <c:x val="7.4522236183460419E-3"/>
                  <c:y val="-7.96506481358702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B1-46A8-A6CC-E7EAB2B654BF}"/>
                </c:ext>
              </c:extLst>
            </c:dLbl>
            <c:dLbl>
              <c:idx val="2"/>
              <c:layout>
                <c:manualLayout>
                  <c:x val="-1.1606714939553555E-16"/>
                  <c:y val="6.669863299313529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dirty="0" smtClean="0"/>
                      <a:t>алоги </a:t>
                    </a:r>
                    <a:r>
                      <a:rPr lang="ru-RU" dirty="0"/>
                      <a:t>на совокупный доход
</a:t>
                    </a:r>
                    <a:r>
                      <a:rPr lang="ru-RU" dirty="0" smtClean="0"/>
                      <a:t>13,6%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B1-46A8-A6CC-E7EAB2B654BF}"/>
                </c:ext>
              </c:extLst>
            </c:dLbl>
            <c:dLbl>
              <c:idx val="3"/>
              <c:layout>
                <c:manualLayout>
                  <c:x val="-6.7464971959167678E-3"/>
                  <c:y val="-2.5788212408361658E-2"/>
                </c:manualLayout>
              </c:layout>
              <c:tx>
                <c:rich>
                  <a:bodyPr/>
                  <a:lstStyle/>
                  <a:p>
                    <a:pPr>
                      <a:defRPr sz="1050" b="1">
                        <a:solidFill>
                          <a:srgbClr val="800000"/>
                        </a:solidFill>
                      </a:defRPr>
                    </a:pPr>
                    <a:r>
                      <a:rPr lang="ru-RU" sz="1050" dirty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sz="1050" dirty="0"/>
                      <a:t>алог на имущество </a:t>
                    </a:r>
                    <a:r>
                      <a:rPr lang="ru-RU" sz="1050" dirty="0" smtClean="0"/>
                      <a:t>физ.лиц</a:t>
                    </a:r>
                    <a:r>
                      <a:rPr lang="ru-RU" sz="1050" dirty="0"/>
                      <a:t>
</a:t>
                    </a:r>
                    <a:r>
                      <a:rPr lang="ru-RU" sz="1050" dirty="0" smtClean="0"/>
                      <a:t>7,7%</a:t>
                    </a:r>
                    <a:endParaRPr lang="ru-RU" sz="1050" dirty="0"/>
                  </a:p>
                </c:rich>
              </c:tx>
              <c:numFmt formatCode="0.0%" sourceLinked="0"/>
              <c:sp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B1-46A8-A6CC-E7EAB2B654BF}"/>
                </c:ext>
              </c:extLst>
            </c:dLbl>
            <c:dLbl>
              <c:idx val="4"/>
              <c:layout>
                <c:manualLayout>
                  <c:x val="2.0674012899751463E-2"/>
                  <c:y val="-6.3248428746012345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>
                        <a:solidFill>
                          <a:srgbClr val="800000"/>
                        </a:solidFill>
                      </a:rPr>
                      <a:t>З</a:t>
                    </a:r>
                    <a:r>
                      <a:rPr lang="ru-RU" sz="1050" dirty="0"/>
                      <a:t>емельный налог
</a:t>
                    </a:r>
                    <a:r>
                      <a:rPr lang="ru-RU" sz="1050" dirty="0" smtClean="0"/>
                      <a:t>9,9%</a:t>
                    </a:r>
                    <a:endParaRPr lang="ru-RU" sz="105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B1-46A8-A6CC-E7EAB2B654BF}"/>
                </c:ext>
              </c:extLst>
            </c:dLbl>
            <c:dLbl>
              <c:idx val="5"/>
              <c:layout>
                <c:manualLayout>
                  <c:x val="9.3789403628866896E-2"/>
                  <c:y val="-3.0577121738660052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>
                        <a:solidFill>
                          <a:srgbClr val="800000"/>
                        </a:solidFill>
                      </a:rPr>
                      <a:t>Г</a:t>
                    </a:r>
                    <a:r>
                      <a:rPr lang="ru-RU" sz="1000" dirty="0" smtClean="0"/>
                      <a:t>осударственная </a:t>
                    </a:r>
                    <a:r>
                      <a:rPr lang="ru-RU" sz="1000" dirty="0"/>
                      <a:t>пошлина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2,4%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25258499894599"/>
                      <c:h val="0.12511209072007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EB1-46A8-A6CC-E7EAB2B654BF}"/>
                </c:ext>
              </c:extLst>
            </c:dLbl>
            <c:dLbl>
              <c:idx val="6"/>
              <c:layout>
                <c:manualLayout>
                  <c:x val="7.8245532962495756E-2"/>
                  <c:y val="1.8342386666155362E-2"/>
                </c:manualLayout>
              </c:layout>
              <c:tx>
                <c:rich>
                  <a:bodyPr/>
                  <a:lstStyle/>
                  <a:p>
                    <a:r>
                      <a:rPr lang="ru-RU" sz="1050" b="1" dirty="0">
                        <a:solidFill>
                          <a:srgbClr val="800000"/>
                        </a:solidFill>
                      </a:rPr>
                      <a:t>Д</a:t>
                    </a:r>
                    <a:r>
                      <a:rPr lang="ru-RU" sz="1050" b="1" dirty="0"/>
                      <a:t>оходы от </a:t>
                    </a:r>
                    <a:r>
                      <a:rPr lang="ru-RU" sz="1050" b="1" dirty="0" err="1" smtClean="0"/>
                      <a:t>использ-ия</a:t>
                    </a:r>
                    <a:r>
                      <a:rPr lang="ru-RU" sz="1050" b="1" dirty="0" smtClean="0"/>
                      <a:t> </a:t>
                    </a:r>
                    <a:r>
                      <a:rPr lang="ru-RU" sz="1050" b="1" dirty="0" err="1" smtClean="0"/>
                      <a:t>имущ-ва</a:t>
                    </a:r>
                    <a:r>
                      <a:rPr lang="ru-RU" sz="1050" b="1" dirty="0"/>
                      <a:t>, находящегося в гос. и мун. </a:t>
                    </a:r>
                    <a:r>
                      <a:rPr lang="ru-RU" sz="1050" b="1" dirty="0" err="1" smtClean="0"/>
                      <a:t>собств-ти</a:t>
                    </a:r>
                    <a:r>
                      <a:rPr lang="ru-RU" sz="1050" b="1" dirty="0"/>
                      <a:t>
</a:t>
                    </a:r>
                    <a:r>
                      <a:rPr lang="ru-RU" sz="1050" b="1" dirty="0" smtClean="0"/>
                      <a:t>10,3%</a:t>
                    </a:r>
                    <a:endParaRPr lang="ru-RU" sz="105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76602885494236"/>
                      <c:h val="0.227975927570536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EB1-46A8-A6CC-E7EAB2B654BF}"/>
                </c:ext>
              </c:extLst>
            </c:dLbl>
            <c:dLbl>
              <c:idx val="7"/>
              <c:layout>
                <c:manualLayout>
                  <c:x val="0.10754943604868612"/>
                  <c:y val="5.736518691469943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Платежи </a:t>
                    </a:r>
                    <a:r>
                      <a:rPr lang="ru-RU" dirty="0"/>
                      <a:t>при </a:t>
                    </a:r>
                    <a:r>
                      <a:rPr lang="ru-RU" dirty="0" smtClean="0"/>
                      <a:t>польз-</a:t>
                    </a:r>
                    <a:r>
                      <a:rPr lang="ru-RU" dirty="0" err="1" smtClean="0"/>
                      <a:t>ии</a:t>
                    </a:r>
                    <a:r>
                      <a:rPr lang="ru-RU" dirty="0" smtClean="0"/>
                      <a:t> </a:t>
                    </a:r>
                    <a:r>
                      <a:rPr lang="ru-RU" dirty="0" err="1" smtClean="0"/>
                      <a:t>природн</a:t>
                    </a:r>
                    <a:r>
                      <a:rPr lang="ru-RU" dirty="0" smtClean="0"/>
                      <a:t>. ресурсами</a:t>
                    </a:r>
                    <a:r>
                      <a:rPr lang="ru-RU" dirty="0"/>
                      <a:t>
0,6%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EB1-46A8-A6CC-E7EAB2B654BF}"/>
                </c:ext>
              </c:extLst>
            </c:dLbl>
            <c:dLbl>
              <c:idx val="8"/>
              <c:layout>
                <c:manualLayout>
                  <c:x val="-2.714775649601997E-2"/>
                  <c:y val="1.138415176091545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EB1-46A8-A6CC-E7EAB2B654BF}"/>
                </c:ext>
              </c:extLst>
            </c:dLbl>
            <c:dLbl>
              <c:idx val="9"/>
              <c:layout>
                <c:manualLayout>
                  <c:x val="-3.7884138905853924E-2"/>
                  <c:y val="-8.59056335010395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Доходы</a:t>
                    </a:r>
                    <a:r>
                      <a:rPr lang="ru-RU" baseline="0" dirty="0" smtClean="0"/>
                      <a:t> от продажи мат. и </a:t>
                    </a:r>
                    <a:r>
                      <a:rPr lang="ru-RU" baseline="0" dirty="0" err="1" smtClean="0"/>
                      <a:t>немат</a:t>
                    </a:r>
                    <a:r>
                      <a:rPr lang="ru-RU" baseline="0" dirty="0" smtClean="0"/>
                      <a:t>. активов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7,7%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6531559454527"/>
                      <c:h val="0.22052248663007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9EB1-46A8-A6CC-E7EAB2B654BF}"/>
                </c:ext>
              </c:extLst>
            </c:dLbl>
            <c:dLbl>
              <c:idx val="10"/>
              <c:layout>
                <c:manualLayout>
                  <c:x val="-2.1392898651671165E-2"/>
                  <c:y val="-8.5716170425508276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>
                        <a:solidFill>
                          <a:srgbClr val="800000"/>
                        </a:solidFill>
                      </a:rPr>
                      <a:t>А</a:t>
                    </a:r>
                    <a:r>
                      <a:rPr lang="ru-RU" dirty="0" err="1" smtClean="0"/>
                      <a:t>дминистрат</a:t>
                    </a:r>
                    <a:r>
                      <a:rPr lang="ru-RU" dirty="0" smtClean="0"/>
                      <a:t>. </a:t>
                    </a:r>
                    <a:r>
                      <a:rPr lang="ru-RU" dirty="0"/>
                      <a:t>платежи и сборы
</a:t>
                    </a:r>
                    <a:r>
                      <a:rPr lang="ru-RU" dirty="0" smtClean="0"/>
                      <a:t>0,5%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EB1-46A8-A6CC-E7EAB2B654BF}"/>
                </c:ext>
              </c:extLst>
            </c:dLbl>
            <c:dLbl>
              <c:idx val="11"/>
              <c:layout>
                <c:manualLayout>
                  <c:x val="-7.8232077602952803E-3"/>
                  <c:y val="-0.288343953846397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800000"/>
                        </a:solidFill>
                      </a:rPr>
                      <a:t>Д</a:t>
                    </a:r>
                    <a:r>
                      <a:rPr lang="ru-RU" dirty="0" smtClean="0"/>
                      <a:t>ох. </a:t>
                    </a:r>
                    <a:r>
                      <a:rPr lang="ru-RU" dirty="0"/>
                      <a:t>от оказания платных услуг
</a:t>
                    </a:r>
                    <a:r>
                      <a:rPr lang="ru-RU" dirty="0" smtClean="0"/>
                      <a:t>0,8%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EB1-46A8-A6CC-E7EAB2B654BF}"/>
                </c:ext>
              </c:extLst>
            </c:dLbl>
            <c:numFmt formatCode="0.0%" sourceLinked="0"/>
            <c:spPr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txPr>
              <a:bodyPr/>
              <a:lstStyle/>
              <a:p>
                <a:pPr>
                  <a:defRPr sz="1100" b="1">
                    <a:solidFill>
                      <a:srgbClr val="80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Государственная пошлина</c:v>
                </c:pt>
                <c:pt idx="6">
                  <c:v>Доходы от использования имущества, находящегося в гос. и мун. собственности</c:v>
                </c:pt>
                <c:pt idx="7">
                  <c:v>Платежи при пользовании природными ресурсами</c:v>
                </c:pt>
                <c:pt idx="8">
                  <c:v>Штрафы, санкции, возмещение ущерба</c:v>
                </c:pt>
                <c:pt idx="9">
                  <c:v>Доходы от продажи материальных и нематериальных активов</c:v>
                </c:pt>
                <c:pt idx="10">
                  <c:v>Административные платежи и сборы</c:v>
                </c:pt>
                <c:pt idx="11">
                  <c:v>доходы от оказания платных услуг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44.6</c:v>
                </c:pt>
                <c:pt idx="1">
                  <c:v>0.36251860802576608</c:v>
                </c:pt>
                <c:pt idx="2">
                  <c:v>13.6</c:v>
                </c:pt>
                <c:pt idx="3">
                  <c:v>7.7</c:v>
                </c:pt>
                <c:pt idx="4">
                  <c:v>9.9</c:v>
                </c:pt>
                <c:pt idx="5">
                  <c:v>2.4</c:v>
                </c:pt>
                <c:pt idx="6">
                  <c:v>10.3</c:v>
                </c:pt>
                <c:pt idx="7">
                  <c:v>0.6</c:v>
                </c:pt>
                <c:pt idx="8">
                  <c:v>1.5</c:v>
                </c:pt>
                <c:pt idx="9">
                  <c:v>7.7</c:v>
                </c:pt>
                <c:pt idx="10">
                  <c:v>0.5</c:v>
                </c:pt>
                <c:pt idx="1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EB1-46A8-A6CC-E7EAB2B654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57150">
      <a:noFill/>
    </a:ln>
    <a:scene3d>
      <a:camera prst="orthographicFront"/>
      <a:lightRig rig="threePt" dir="t"/>
    </a:scene3d>
  </c:spPr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685-48AD-B4A4-73FA6566F7BC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685-48AD-B4A4-73FA6566F7B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82.2</c:v>
                </c:pt>
                <c:pt idx="1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85-48AD-B4A4-73FA6566F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2B1-4343-BAE7-1C3341AAB058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2B1-4343-BAE7-1C3341AAB058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82.2</c:v>
                </c:pt>
                <c:pt idx="1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B1-4343-BAE7-1C3341AAB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6F8-424F-A3BA-00584A453413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6F8-424F-A3BA-00584A453413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87.2</c:v>
                </c:pt>
                <c:pt idx="1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F8-424F-A3BA-00584A453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2E5-444E-B35D-86738FCE4BAB}"/>
              </c:ext>
            </c:extLst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2E5-444E-B35D-86738FCE4BA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82.2</c:v>
                </c:pt>
                <c:pt idx="1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E5-444E-B35D-86738FCE4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685-48AD-B4A4-73FA6566F7BC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685-48AD-B4A4-73FA6566F7B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82.2</c:v>
                </c:pt>
                <c:pt idx="1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85-48AD-B4A4-73FA6566F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10"/>
      <c:rAngAx val="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1059075293921896"/>
          <c:y val="3.5238186808674597E-2"/>
          <c:w val="0.87558573744231383"/>
          <c:h val="0.876394692643045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Бюдж.кред</c:v>
                </c:pt>
              </c:strCache>
            </c:strRef>
          </c:tx>
          <c:spPr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9417688502289307E-3"/>
                  <c:y val="-2.0574106540531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11-4BD4-A2CC-7847D42F837E}"/>
                </c:ext>
              </c:extLst>
            </c:dLbl>
            <c:dLbl>
              <c:idx val="1"/>
              <c:layout>
                <c:manualLayout>
                  <c:x val="-1.8421378908522622E-3"/>
                  <c:y val="-2.581871704759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11-4BD4-A2CC-7847D42F837E}"/>
                </c:ext>
              </c:extLst>
            </c:dLbl>
            <c:dLbl>
              <c:idx val="2"/>
              <c:layout>
                <c:manualLayout>
                  <c:x val="1.7527459102074015E-2"/>
                  <c:y val="-2.1731563610375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11-4BD4-A2CC-7847D42F837E}"/>
                </c:ext>
              </c:extLst>
            </c:dLbl>
            <c:dLbl>
              <c:idx val="3"/>
              <c:layout>
                <c:manualLayout>
                  <c:x val="1.3849188659867204E-2"/>
                  <c:y val="-3.3861806284666236E-2"/>
                </c:manualLayout>
              </c:layout>
              <c:spPr>
                <a:noFill/>
                <a:ln>
                  <a:noFill/>
                </a:ln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c:spPr>
              <c:txPr>
                <a:bodyPr/>
                <a:lstStyle/>
                <a:p>
                  <a:pPr>
                    <a:defRPr b="1">
                      <a:ln>
                        <a:solidFill>
                          <a:sysClr val="window" lastClr="FFFFFF">
                            <a:lumMod val="85000"/>
                          </a:sysClr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tx2">
                            <a:lumMod val="60000"/>
                            <a:lumOff val="40000"/>
                            <a:alpha val="40000"/>
                          </a:schemeClr>
                        </a:glo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11-4BD4-A2CC-7847D42F837E}"/>
                </c:ext>
              </c:extLst>
            </c:dLbl>
            <c:spPr>
              <a:noFill/>
              <a:ln>
                <a:noFill/>
              </a:ln>
              <a:effectLst>
                <a:glow rad="139700">
                  <a:srgbClr val="C0504D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txPr>
              <a:bodyPr/>
              <a:lstStyle/>
              <a:p>
                <a:pPr>
                  <a:defRPr b="1">
                    <a:ln>
                      <a:solidFill>
                        <a:sysClr val="window" lastClr="FFFFFF">
                          <a:lumMod val="85000"/>
                        </a:sysClr>
                      </a:solidFill>
                    </a:ln>
                    <a:solidFill>
                      <a:schemeClr val="bg2">
                        <a:lumMod val="10000"/>
                      </a:schemeClr>
                    </a:solidFill>
                    <a:effectLst>
                      <a:glow rad="63500">
                        <a:schemeClr val="tx2">
                          <a:lumMod val="60000"/>
                          <a:lumOff val="40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m/d/yyyy</c:formatCode>
                <c:ptCount val="4"/>
                <c:pt idx="0">
                  <c:v>44197</c:v>
                </c:pt>
                <c:pt idx="1">
                  <c:v>44562</c:v>
                </c:pt>
                <c:pt idx="2">
                  <c:v>44927</c:v>
                </c:pt>
                <c:pt idx="3">
                  <c:v>45292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56.6</c:v>
                </c:pt>
                <c:pt idx="1">
                  <c:v>44.4</c:v>
                </c:pt>
                <c:pt idx="2">
                  <c:v>42.2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11-4BD4-A2CC-7847D42F83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Банк.кред</c:v>
                </c:pt>
              </c:strCache>
            </c:strRef>
          </c:tx>
          <c:spPr>
            <a:solidFill>
              <a:srgbClr val="F78B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7467922416518586E-2"/>
                  <c:y val="-6.4566199298047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11-4BD4-A2CC-7847D42F837E}"/>
                </c:ext>
              </c:extLst>
            </c:dLbl>
            <c:dLbl>
              <c:idx val="1"/>
              <c:layout>
                <c:manualLayout>
                  <c:x val="3.3720231500833121E-2"/>
                  <c:y val="-2.427508486861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11-4BD4-A2CC-7847D42F837E}"/>
                </c:ext>
              </c:extLst>
            </c:dLbl>
            <c:dLbl>
              <c:idx val="2"/>
              <c:layout>
                <c:manualLayout>
                  <c:x val="6.5978045192791934E-2"/>
                  <c:y val="-3.0004192097339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11-4BD4-A2CC-7847D42F837E}"/>
                </c:ext>
              </c:extLst>
            </c:dLbl>
            <c:dLbl>
              <c:idx val="3"/>
              <c:layout>
                <c:manualLayout>
                  <c:x val="4.6008831199630798E-2"/>
                  <c:y val="-2.1410291244392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B11-4BD4-A2CC-7847D42F837E}"/>
                </c:ext>
              </c:extLst>
            </c:dLbl>
            <c:spPr>
              <a:noFill/>
              <a:ln>
                <a:noFill/>
              </a:ln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66003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m/d/yyyy</c:formatCode>
                <c:ptCount val="4"/>
                <c:pt idx="0">
                  <c:v>44197</c:v>
                </c:pt>
                <c:pt idx="1">
                  <c:v>44562</c:v>
                </c:pt>
                <c:pt idx="2">
                  <c:v>44927</c:v>
                </c:pt>
                <c:pt idx="3">
                  <c:v>45292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1020.3</c:v>
                </c:pt>
                <c:pt idx="1">
                  <c:v>1182.5</c:v>
                </c:pt>
                <c:pt idx="2">
                  <c:v>1184.7</c:v>
                </c:pt>
                <c:pt idx="3">
                  <c:v>1226.9000000000001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B11-4BD4-A2CC-7847D42F8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764416"/>
        <c:axId val="158774400"/>
        <c:axId val="158777792"/>
      </c:bar3DChart>
      <c:dateAx>
        <c:axId val="15876441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58774400"/>
        <c:crosses val="autoZero"/>
        <c:auto val="1"/>
        <c:lblOffset val="100"/>
        <c:baseTimeUnit val="years"/>
      </c:dateAx>
      <c:valAx>
        <c:axId val="158774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764416"/>
        <c:crosses val="autoZero"/>
        <c:crossBetween val="between"/>
      </c:valAx>
      <c:serAx>
        <c:axId val="158777792"/>
        <c:scaling>
          <c:orientation val="minMax"/>
        </c:scaling>
        <c:delete val="1"/>
        <c:axPos val="b"/>
        <c:majorTickMark val="out"/>
        <c:minorTickMark val="none"/>
        <c:tickLblPos val="none"/>
        <c:crossAx val="15877440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3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24079171171964"/>
          <c:y val="3.8875051006600292E-3"/>
          <c:w val="0.79029599215110979"/>
          <c:h val="0.794189758485616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 общем объеме налоговых и неналоговых доходов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explosion val="28"/>
          <c:dPt>
            <c:idx val="0"/>
            <c:bubble3D val="0"/>
            <c:explosion val="24"/>
            <c:spPr>
              <a:solidFill>
                <a:srgbClr val="72A2DC">
                  <a:alpha val="91765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EB1-46A8-A6CC-E7EAB2B654BF}"/>
              </c:ext>
            </c:extLst>
          </c:dPt>
          <c:dPt>
            <c:idx val="1"/>
            <c:bubble3D val="0"/>
            <c:spPr>
              <a:solidFill>
                <a:srgbClr val="33CC33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EB1-46A8-A6CC-E7EAB2B654BF}"/>
              </c:ext>
            </c:extLst>
          </c:dPt>
          <c:dPt>
            <c:idx val="2"/>
            <c:bubble3D val="0"/>
            <c:spPr>
              <a:solidFill>
                <a:srgbClr val="F8F2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9EB1-46A8-A6CC-E7EAB2B654BF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9EB1-46A8-A6CC-E7EAB2B654BF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9EB1-46A8-A6CC-E7EAB2B654BF}"/>
              </c:ext>
            </c:extLst>
          </c:dPt>
          <c:dPt>
            <c:idx val="5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9EB1-46A8-A6CC-E7EAB2B654BF}"/>
              </c:ext>
            </c:extLst>
          </c:dPt>
          <c:dPt>
            <c:idx val="6"/>
            <c:bubble3D val="0"/>
            <c:spPr>
              <a:solidFill>
                <a:srgbClr val="F9AD6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9EB1-46A8-A6CC-E7EAB2B654BF}"/>
              </c:ext>
            </c:extLst>
          </c:dPt>
          <c:dPt>
            <c:idx val="7"/>
            <c:bubble3D val="0"/>
            <c:spPr>
              <a:solidFill>
                <a:srgbClr val="B888D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9EB1-46A8-A6CC-E7EAB2B654BF}"/>
              </c:ext>
            </c:extLst>
          </c:dPt>
          <c:dPt>
            <c:idx val="8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9EB1-46A8-A6CC-E7EAB2B654BF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3-9EB1-46A8-A6CC-E7EAB2B654BF}"/>
              </c:ext>
            </c:extLst>
          </c:dPt>
          <c:dLbls>
            <c:dLbl>
              <c:idx val="0"/>
              <c:layout>
                <c:manualLayout>
                  <c:x val="0.24278831851562302"/>
                  <c:y val="9.778240677155662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dirty="0"/>
                      <a:t>алог на доходы физических лиц
</a:t>
                    </a:r>
                    <a:r>
                      <a:rPr lang="ru-RU" dirty="0" smtClean="0"/>
                      <a:t>52,1%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B1-46A8-A6CC-E7EAB2B654BF}"/>
                </c:ext>
              </c:extLst>
            </c:dLbl>
            <c:dLbl>
              <c:idx val="1"/>
              <c:layout>
                <c:manualLayout>
                  <c:x val="7.4522236183460419E-3"/>
                  <c:y val="-7.96506481358702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B1-46A8-A6CC-E7EAB2B654BF}"/>
                </c:ext>
              </c:extLst>
            </c:dLbl>
            <c:dLbl>
              <c:idx val="2"/>
              <c:layout>
                <c:manualLayout>
                  <c:x val="-1.1606714939553555E-16"/>
                  <c:y val="6.669863299313529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dirty="0" smtClean="0"/>
                      <a:t>алоги </a:t>
                    </a:r>
                    <a:r>
                      <a:rPr lang="ru-RU" dirty="0"/>
                      <a:t>на совокупный доход
</a:t>
                    </a:r>
                    <a:r>
                      <a:rPr lang="ru-RU" dirty="0" smtClean="0"/>
                      <a:t>9,2%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B1-46A8-A6CC-E7EAB2B654BF}"/>
                </c:ext>
              </c:extLst>
            </c:dLbl>
            <c:dLbl>
              <c:idx val="3"/>
              <c:layout>
                <c:manualLayout>
                  <c:x val="-6.7464971959167678E-3"/>
                  <c:y val="-2.5788212408361658E-2"/>
                </c:manualLayout>
              </c:layout>
              <c:tx>
                <c:rich>
                  <a:bodyPr/>
                  <a:lstStyle/>
                  <a:p>
                    <a:pPr>
                      <a:defRPr sz="1050" b="1">
                        <a:solidFill>
                          <a:srgbClr val="800000"/>
                        </a:solidFill>
                      </a:defRPr>
                    </a:pPr>
                    <a:r>
                      <a:rPr lang="ru-RU" sz="1050" dirty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sz="1050" dirty="0"/>
                      <a:t>алог на имущество </a:t>
                    </a:r>
                    <a:r>
                      <a:rPr lang="ru-RU" sz="1050" dirty="0" smtClean="0"/>
                      <a:t>физ.лиц</a:t>
                    </a:r>
                    <a:r>
                      <a:rPr lang="ru-RU" sz="1050" dirty="0"/>
                      <a:t>
</a:t>
                    </a:r>
                    <a:r>
                      <a:rPr lang="ru-RU" sz="1050" dirty="0" smtClean="0"/>
                      <a:t>14,3%</a:t>
                    </a:r>
                    <a:endParaRPr lang="ru-RU" sz="1050" dirty="0"/>
                  </a:p>
                </c:rich>
              </c:tx>
              <c:numFmt formatCode="0.0%" sourceLinked="0"/>
              <c:sp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B1-46A8-A6CC-E7EAB2B654BF}"/>
                </c:ext>
              </c:extLst>
            </c:dLbl>
            <c:dLbl>
              <c:idx val="4"/>
              <c:layout>
                <c:manualLayout>
                  <c:x val="0.16196315103767472"/>
                  <c:y val="-4.6759155437750603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>
                        <a:solidFill>
                          <a:srgbClr val="800000"/>
                        </a:solidFill>
                      </a:rPr>
                      <a:t>З</a:t>
                    </a:r>
                    <a:r>
                      <a:rPr lang="ru-RU" sz="1050" dirty="0"/>
                      <a:t>емельный налог
</a:t>
                    </a:r>
                    <a:r>
                      <a:rPr lang="ru-RU" sz="1050" dirty="0" smtClean="0"/>
                      <a:t>11,5%</a:t>
                    </a:r>
                    <a:endParaRPr lang="ru-RU" sz="105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B1-46A8-A6CC-E7EAB2B654BF}"/>
                </c:ext>
              </c:extLst>
            </c:dLbl>
            <c:dLbl>
              <c:idx val="5"/>
              <c:layout>
                <c:manualLayout>
                  <c:x val="0.31358788890446482"/>
                  <c:y val="1.9446853006191298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>
                        <a:solidFill>
                          <a:srgbClr val="800000"/>
                        </a:solidFill>
                      </a:rPr>
                      <a:t>Г</a:t>
                    </a:r>
                    <a:r>
                      <a:rPr lang="ru-RU" sz="1000" dirty="0"/>
                      <a:t>осударственная пошлина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1,6%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95890584987929"/>
                      <c:h val="0.120767749944584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EB1-46A8-A6CC-E7EAB2B654BF}"/>
                </c:ext>
              </c:extLst>
            </c:dLbl>
            <c:dLbl>
              <c:idx val="6"/>
              <c:layout>
                <c:manualLayout>
                  <c:x val="0.2966653281817867"/>
                  <c:y val="4.0477929842491454E-2"/>
                </c:manualLayout>
              </c:layout>
              <c:tx>
                <c:rich>
                  <a:bodyPr/>
                  <a:lstStyle/>
                  <a:p>
                    <a:r>
                      <a:rPr lang="ru-RU" sz="1050" b="1" dirty="0">
                        <a:solidFill>
                          <a:srgbClr val="800000"/>
                        </a:solidFill>
                      </a:rPr>
                      <a:t>Д</a:t>
                    </a:r>
                    <a:r>
                      <a:rPr lang="ru-RU" sz="1050" b="1" dirty="0"/>
                      <a:t>оходы от </a:t>
                    </a:r>
                    <a:r>
                      <a:rPr lang="ru-RU" sz="1050" b="1" dirty="0" err="1" smtClean="0"/>
                      <a:t>использ-ия</a:t>
                    </a:r>
                    <a:r>
                      <a:rPr lang="ru-RU" sz="1050" b="1" dirty="0" smtClean="0"/>
                      <a:t> </a:t>
                    </a:r>
                    <a:r>
                      <a:rPr lang="ru-RU" sz="1050" b="1" dirty="0" err="1" smtClean="0"/>
                      <a:t>имущ-ва</a:t>
                    </a:r>
                    <a:r>
                      <a:rPr lang="ru-RU" sz="1050" b="1" dirty="0"/>
                      <a:t>, находящегося в гос. и мун. </a:t>
                    </a:r>
                    <a:r>
                      <a:rPr lang="ru-RU" sz="1050" b="1" dirty="0" err="1" smtClean="0"/>
                      <a:t>собств-ти</a:t>
                    </a:r>
                    <a:r>
                      <a:rPr lang="ru-RU" sz="1050" b="1" dirty="0"/>
                      <a:t>
</a:t>
                    </a:r>
                    <a:r>
                      <a:rPr lang="ru-RU" sz="1050" b="1" dirty="0" smtClean="0"/>
                      <a:t>7,4%</a:t>
                    </a:r>
                    <a:endParaRPr lang="ru-RU" sz="105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76602885494236"/>
                      <c:h val="0.187956747774655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EB1-46A8-A6CC-E7EAB2B654BF}"/>
                </c:ext>
              </c:extLst>
            </c:dLbl>
            <c:dLbl>
              <c:idx val="7"/>
              <c:layout>
                <c:manualLayout>
                  <c:x val="0.10754937875109141"/>
                  <c:y val="9.404953660205640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Платежи </a:t>
                    </a:r>
                    <a:r>
                      <a:rPr lang="ru-RU" dirty="0"/>
                      <a:t>при </a:t>
                    </a:r>
                    <a:r>
                      <a:rPr lang="ru-RU" dirty="0" smtClean="0"/>
                      <a:t>польз-</a:t>
                    </a:r>
                    <a:r>
                      <a:rPr lang="ru-RU" dirty="0" err="1" smtClean="0"/>
                      <a:t>ии</a:t>
                    </a:r>
                    <a:r>
                      <a:rPr lang="ru-RU" dirty="0" smtClean="0"/>
                      <a:t> </a:t>
                    </a:r>
                    <a:r>
                      <a:rPr lang="ru-RU" dirty="0" err="1" smtClean="0"/>
                      <a:t>природн</a:t>
                    </a:r>
                    <a:r>
                      <a:rPr lang="ru-RU" dirty="0" smtClean="0"/>
                      <a:t>. ресурсами</a:t>
                    </a:r>
                    <a:r>
                      <a:rPr lang="ru-RU" dirty="0"/>
                      <a:t>
0,6%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EB1-46A8-A6CC-E7EAB2B654BF}"/>
                </c:ext>
              </c:extLst>
            </c:dLbl>
            <c:dLbl>
              <c:idx val="8"/>
              <c:layout>
                <c:manualLayout>
                  <c:x val="-5.3089035885492811E-2"/>
                  <c:y val="0.1158064877128192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EB1-46A8-A6CC-E7EAB2B654BF}"/>
                </c:ext>
              </c:extLst>
            </c:dLbl>
            <c:dLbl>
              <c:idx val="9"/>
              <c:layout>
                <c:manualLayout>
                  <c:x val="-3.7884107149578052E-2"/>
                  <c:y val="-4.63839099789032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Доходы</a:t>
                    </a:r>
                    <a:r>
                      <a:rPr lang="ru-RU" baseline="0" dirty="0" smtClean="0"/>
                      <a:t> от продажи мат. и </a:t>
                    </a:r>
                    <a:r>
                      <a:rPr lang="ru-RU" baseline="0" dirty="0" err="1" smtClean="0"/>
                      <a:t>немат</a:t>
                    </a:r>
                    <a:r>
                      <a:rPr lang="ru-RU" baseline="0" dirty="0" smtClean="0"/>
                      <a:t>. активов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0,8%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6531559454527"/>
                      <c:h val="0.22052248663007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9EB1-46A8-A6CC-E7EAB2B654BF}"/>
                </c:ext>
              </c:extLst>
            </c:dLbl>
            <c:dLbl>
              <c:idx val="10"/>
              <c:layout>
                <c:manualLayout>
                  <c:x val="-1.4362163983927714E-2"/>
                  <c:y val="-0.16272819237123776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>
                        <a:solidFill>
                          <a:srgbClr val="800000"/>
                        </a:solidFill>
                      </a:rPr>
                      <a:t>А</a:t>
                    </a:r>
                    <a:r>
                      <a:rPr lang="ru-RU" dirty="0" err="1" smtClean="0"/>
                      <a:t>дминистрат</a:t>
                    </a:r>
                    <a:r>
                      <a:rPr lang="ru-RU" dirty="0" smtClean="0"/>
                      <a:t>. </a:t>
                    </a:r>
                    <a:r>
                      <a:rPr lang="ru-RU" dirty="0"/>
                      <a:t>платежи и сборы
</a:t>
                    </a:r>
                    <a:r>
                      <a:rPr lang="ru-RU" dirty="0" smtClean="0"/>
                      <a:t>0,5%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EB1-46A8-A6CC-E7EAB2B654BF}"/>
                </c:ext>
              </c:extLst>
            </c:dLbl>
            <c:dLbl>
              <c:idx val="11"/>
              <c:layout>
                <c:manualLayout>
                  <c:x val="0"/>
                  <c:y val="-0.3444895112059683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800000"/>
                        </a:solidFill>
                      </a:rPr>
                      <a:t>Д</a:t>
                    </a:r>
                    <a:r>
                      <a:rPr lang="ru-RU" dirty="0" smtClean="0"/>
                      <a:t>ох. </a:t>
                    </a:r>
                    <a:r>
                      <a:rPr lang="ru-RU" dirty="0"/>
                      <a:t>от оказания платных услуг
</a:t>
                    </a:r>
                    <a:r>
                      <a:rPr lang="ru-RU" dirty="0" smtClean="0"/>
                      <a:t>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EB1-46A8-A6CC-E7EAB2B654BF}"/>
                </c:ext>
              </c:extLst>
            </c:dLbl>
            <c:numFmt formatCode="0.0%" sourceLinked="0"/>
            <c:spPr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txPr>
              <a:bodyPr/>
              <a:lstStyle/>
              <a:p>
                <a:pPr>
                  <a:defRPr sz="1100" b="1">
                    <a:solidFill>
                      <a:srgbClr val="80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Государственная пошлина</c:v>
                </c:pt>
                <c:pt idx="6">
                  <c:v>Доходы от использования имущества, находящегося в гос. и мун. собственности</c:v>
                </c:pt>
                <c:pt idx="7">
                  <c:v>Платежи при пользовании природными ресурсами</c:v>
                </c:pt>
                <c:pt idx="8">
                  <c:v>Штрафы, санкции, возмещение ущерба</c:v>
                </c:pt>
                <c:pt idx="9">
                  <c:v>Доходы от продажи материальных и нематериальных активов</c:v>
                </c:pt>
                <c:pt idx="10">
                  <c:v>Административные платежи и сборы</c:v>
                </c:pt>
                <c:pt idx="11">
                  <c:v>доходы от оказания платных услуг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52.1</c:v>
                </c:pt>
                <c:pt idx="1">
                  <c:v>0.36251860802576608</c:v>
                </c:pt>
                <c:pt idx="2">
                  <c:v>9.1999999999999993</c:v>
                </c:pt>
                <c:pt idx="3">
                  <c:v>14.3</c:v>
                </c:pt>
                <c:pt idx="4">
                  <c:v>11.5</c:v>
                </c:pt>
                <c:pt idx="5">
                  <c:v>1.6</c:v>
                </c:pt>
                <c:pt idx="6">
                  <c:v>7.4</c:v>
                </c:pt>
                <c:pt idx="7">
                  <c:v>0.6</c:v>
                </c:pt>
                <c:pt idx="8">
                  <c:v>1.3</c:v>
                </c:pt>
                <c:pt idx="9">
                  <c:v>0.8</c:v>
                </c:pt>
                <c:pt idx="10">
                  <c:v>0.5</c:v>
                </c:pt>
                <c:pt idx="1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EB1-46A8-A6CC-E7EAB2B654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57150">
      <a:noFill/>
    </a:ln>
    <a:scene3d>
      <a:camera prst="orthographicFront"/>
      <a:lightRig rig="threePt" dir="t"/>
    </a:scene3d>
  </c:spPr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3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24079171171964"/>
          <c:y val="3.8875051006600292E-3"/>
          <c:w val="0.79029599215110979"/>
          <c:h val="0.794189758485616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 общем объеме налоговых и неналоговых доходов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explosion val="28"/>
          <c:dPt>
            <c:idx val="0"/>
            <c:bubble3D val="0"/>
            <c:explosion val="24"/>
            <c:spPr>
              <a:solidFill>
                <a:srgbClr val="72A2DC">
                  <a:alpha val="91765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4E5-45EF-B563-AA13649C9EC3}"/>
              </c:ext>
            </c:extLst>
          </c:dPt>
          <c:dPt>
            <c:idx val="1"/>
            <c:bubble3D val="0"/>
            <c:spPr>
              <a:solidFill>
                <a:srgbClr val="33CC33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4E5-45EF-B563-AA13649C9EC3}"/>
              </c:ext>
            </c:extLst>
          </c:dPt>
          <c:dPt>
            <c:idx val="2"/>
            <c:bubble3D val="0"/>
            <c:spPr>
              <a:solidFill>
                <a:srgbClr val="F8F2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94E5-45EF-B563-AA13649C9EC3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94E5-45EF-B563-AA13649C9EC3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94E5-45EF-B563-AA13649C9EC3}"/>
              </c:ext>
            </c:extLst>
          </c:dPt>
          <c:dPt>
            <c:idx val="5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94E5-45EF-B563-AA13649C9EC3}"/>
              </c:ext>
            </c:extLst>
          </c:dPt>
          <c:dPt>
            <c:idx val="6"/>
            <c:bubble3D val="0"/>
            <c:spPr>
              <a:solidFill>
                <a:srgbClr val="F9AD6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94E5-45EF-B563-AA13649C9EC3}"/>
              </c:ext>
            </c:extLst>
          </c:dPt>
          <c:dPt>
            <c:idx val="7"/>
            <c:bubble3D val="0"/>
            <c:spPr>
              <a:solidFill>
                <a:srgbClr val="B888D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94E5-45EF-B563-AA13649C9EC3}"/>
              </c:ext>
            </c:extLst>
          </c:dPt>
          <c:dPt>
            <c:idx val="8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94E5-45EF-B563-AA13649C9EC3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3-94E5-45EF-B563-AA13649C9EC3}"/>
              </c:ext>
            </c:extLst>
          </c:dPt>
          <c:dLbls>
            <c:dLbl>
              <c:idx val="0"/>
              <c:layout>
                <c:manualLayout>
                  <c:x val="0.24278831851562302"/>
                  <c:y val="9.778240677155662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dirty="0"/>
                      <a:t>алог на доходы физических лиц
</a:t>
                    </a:r>
                    <a:r>
                      <a:rPr lang="ru-RU" dirty="0" smtClean="0"/>
                      <a:t>51,9%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E5-45EF-B563-AA13649C9EC3}"/>
                </c:ext>
              </c:extLst>
            </c:dLbl>
            <c:dLbl>
              <c:idx val="1"/>
              <c:layout>
                <c:manualLayout>
                  <c:x val="7.4522236183460419E-3"/>
                  <c:y val="-7.96506481358702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E5-45EF-B563-AA13649C9EC3}"/>
                </c:ext>
              </c:extLst>
            </c:dLbl>
            <c:dLbl>
              <c:idx val="2"/>
              <c:layout>
                <c:manualLayout>
                  <c:x val="-1.1606714939553555E-16"/>
                  <c:y val="6.669863299313529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dirty="0" smtClean="0"/>
                      <a:t>алоги </a:t>
                    </a:r>
                    <a:r>
                      <a:rPr lang="ru-RU" dirty="0"/>
                      <a:t>на совокупный доход
</a:t>
                    </a:r>
                    <a:r>
                      <a:rPr lang="ru-RU" dirty="0" smtClean="0"/>
                      <a:t>8,2%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E5-45EF-B563-AA13649C9EC3}"/>
                </c:ext>
              </c:extLst>
            </c:dLbl>
            <c:dLbl>
              <c:idx val="3"/>
              <c:layout>
                <c:manualLayout>
                  <c:x val="-6.7464971959167678E-3"/>
                  <c:y val="-2.5788212408361658E-2"/>
                </c:manualLayout>
              </c:layout>
              <c:tx>
                <c:rich>
                  <a:bodyPr/>
                  <a:lstStyle/>
                  <a:p>
                    <a:pPr>
                      <a:defRPr sz="1050" b="1">
                        <a:solidFill>
                          <a:srgbClr val="800000"/>
                        </a:solidFill>
                      </a:defRPr>
                    </a:pPr>
                    <a:r>
                      <a:rPr lang="ru-RU" sz="1050" dirty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sz="1050" dirty="0"/>
                      <a:t>алог на имущество </a:t>
                    </a:r>
                    <a:r>
                      <a:rPr lang="ru-RU" sz="1050" dirty="0" smtClean="0"/>
                      <a:t>физ.лиц</a:t>
                    </a:r>
                    <a:r>
                      <a:rPr lang="ru-RU" sz="1050" dirty="0"/>
                      <a:t>
</a:t>
                    </a:r>
                    <a:r>
                      <a:rPr lang="ru-RU" sz="1050" dirty="0" smtClean="0"/>
                      <a:t>17%</a:t>
                    </a:r>
                    <a:endParaRPr lang="ru-RU" sz="1050" dirty="0"/>
                  </a:p>
                </c:rich>
              </c:tx>
              <c:numFmt formatCode="0.0%" sourceLinked="0"/>
              <c:sp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E5-45EF-B563-AA13649C9EC3}"/>
                </c:ext>
              </c:extLst>
            </c:dLbl>
            <c:dLbl>
              <c:idx val="4"/>
              <c:layout>
                <c:manualLayout>
                  <c:x val="0.16196315103767472"/>
                  <c:y val="-4.6759155437750603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>
                        <a:solidFill>
                          <a:srgbClr val="800000"/>
                        </a:solidFill>
                      </a:rPr>
                      <a:t>З</a:t>
                    </a:r>
                    <a:r>
                      <a:rPr lang="ru-RU" sz="1050" dirty="0"/>
                      <a:t>емельный налог
</a:t>
                    </a:r>
                    <a:r>
                      <a:rPr lang="ru-RU" sz="1050" dirty="0" smtClean="0"/>
                      <a:t>10,8%</a:t>
                    </a:r>
                    <a:endParaRPr lang="ru-RU" sz="105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4E5-45EF-B563-AA13649C9EC3}"/>
                </c:ext>
              </c:extLst>
            </c:dLbl>
            <c:dLbl>
              <c:idx val="5"/>
              <c:layout>
                <c:manualLayout>
                  <c:x val="0.3227968821587191"/>
                  <c:y val="3.1851715828719061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>
                        <a:solidFill>
                          <a:srgbClr val="800000"/>
                        </a:solidFill>
                      </a:rPr>
                      <a:t>Г</a:t>
                    </a:r>
                    <a:r>
                      <a:rPr lang="ru-RU" sz="1000" dirty="0"/>
                      <a:t>осударственная пошлина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1,6%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4E5-45EF-B563-AA13649C9EC3}"/>
                </c:ext>
              </c:extLst>
            </c:dLbl>
            <c:dLbl>
              <c:idx val="6"/>
              <c:layout>
                <c:manualLayout>
                  <c:x val="0.2966653281817867"/>
                  <c:y val="5.5485122265946894E-2"/>
                </c:manualLayout>
              </c:layout>
              <c:tx>
                <c:rich>
                  <a:bodyPr/>
                  <a:lstStyle/>
                  <a:p>
                    <a:r>
                      <a:rPr lang="ru-RU" sz="1050" b="1" dirty="0">
                        <a:solidFill>
                          <a:srgbClr val="800000"/>
                        </a:solidFill>
                      </a:rPr>
                      <a:t>Д</a:t>
                    </a:r>
                    <a:r>
                      <a:rPr lang="ru-RU" sz="1050" b="1" dirty="0"/>
                      <a:t>оходы от </a:t>
                    </a:r>
                    <a:r>
                      <a:rPr lang="ru-RU" sz="1050" b="1" dirty="0" err="1" smtClean="0"/>
                      <a:t>использ-ия</a:t>
                    </a:r>
                    <a:r>
                      <a:rPr lang="ru-RU" sz="1050" b="1" dirty="0" smtClean="0"/>
                      <a:t> </a:t>
                    </a:r>
                    <a:r>
                      <a:rPr lang="ru-RU" sz="1050" b="1" dirty="0" err="1" smtClean="0"/>
                      <a:t>имущ-ва</a:t>
                    </a:r>
                    <a:r>
                      <a:rPr lang="ru-RU" sz="1050" b="1" dirty="0"/>
                      <a:t>, находящегося в гос. и мун. </a:t>
                    </a:r>
                    <a:r>
                      <a:rPr lang="ru-RU" sz="1050" b="1" dirty="0" err="1" smtClean="0"/>
                      <a:t>собств-ти</a:t>
                    </a:r>
                    <a:r>
                      <a:rPr lang="ru-RU" sz="1050" b="1" dirty="0"/>
                      <a:t>
</a:t>
                    </a:r>
                    <a:r>
                      <a:rPr lang="ru-RU" sz="1050" b="1" dirty="0" smtClean="0"/>
                      <a:t>7,0%</a:t>
                    </a:r>
                    <a:endParaRPr lang="ru-RU" sz="105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76602885494236"/>
                      <c:h val="0.21797113262156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4E5-45EF-B563-AA13649C9EC3}"/>
                </c:ext>
              </c:extLst>
            </c:dLbl>
            <c:dLbl>
              <c:idx val="7"/>
              <c:layout>
                <c:manualLayout>
                  <c:x val="9.5025484670245547E-2"/>
                  <c:y val="9.40494690810917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Платежи </a:t>
                    </a:r>
                    <a:r>
                      <a:rPr lang="ru-RU" dirty="0"/>
                      <a:t>при </a:t>
                    </a:r>
                    <a:r>
                      <a:rPr lang="ru-RU" dirty="0" smtClean="0"/>
                      <a:t>польз-</a:t>
                    </a:r>
                    <a:r>
                      <a:rPr lang="ru-RU" dirty="0" err="1" smtClean="0"/>
                      <a:t>ии</a:t>
                    </a:r>
                    <a:r>
                      <a:rPr lang="ru-RU" dirty="0" smtClean="0"/>
                      <a:t> </a:t>
                    </a:r>
                    <a:r>
                      <a:rPr lang="ru-RU" dirty="0" err="1" smtClean="0"/>
                      <a:t>природн</a:t>
                    </a:r>
                    <a:r>
                      <a:rPr lang="ru-RU" dirty="0" smtClean="0"/>
                      <a:t>. ресурсами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0,5%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4E5-45EF-B563-AA13649C9EC3}"/>
                </c:ext>
              </c:extLst>
            </c:dLbl>
            <c:dLbl>
              <c:idx val="8"/>
              <c:layout>
                <c:manualLayout>
                  <c:x val="-5.3089035885492811E-2"/>
                  <c:y val="0.1158064877128192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4E5-45EF-B563-AA13649C9EC3}"/>
                </c:ext>
              </c:extLst>
            </c:dLbl>
            <c:dLbl>
              <c:idx val="9"/>
              <c:layout>
                <c:manualLayout>
                  <c:x val="-3.7884107149578052E-2"/>
                  <c:y val="-4.63839099789032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Доходы</a:t>
                    </a:r>
                    <a:r>
                      <a:rPr lang="ru-RU" baseline="0" dirty="0" smtClean="0"/>
                      <a:t> от продажи мат. и </a:t>
                    </a:r>
                    <a:r>
                      <a:rPr lang="ru-RU" baseline="0" dirty="0" err="1" smtClean="0"/>
                      <a:t>немат</a:t>
                    </a:r>
                    <a:r>
                      <a:rPr lang="ru-RU" baseline="0" dirty="0" smtClean="0"/>
                      <a:t>. активов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0,7%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6531559454527"/>
                      <c:h val="0.22052248663007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94E5-45EF-B563-AA13649C9EC3}"/>
                </c:ext>
              </c:extLst>
            </c:dLbl>
            <c:dLbl>
              <c:idx val="10"/>
              <c:layout>
                <c:manualLayout>
                  <c:x val="-2.8742660941565031E-2"/>
                  <c:y val="-0.1867434368928815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>
                        <a:solidFill>
                          <a:srgbClr val="800000"/>
                        </a:solidFill>
                      </a:rPr>
                      <a:t>А</a:t>
                    </a:r>
                    <a:r>
                      <a:rPr lang="ru-RU" dirty="0" err="1" smtClean="0"/>
                      <a:t>дминистрат</a:t>
                    </a:r>
                    <a:r>
                      <a:rPr lang="ru-RU" dirty="0" smtClean="0"/>
                      <a:t>. </a:t>
                    </a:r>
                    <a:r>
                      <a:rPr lang="ru-RU" dirty="0"/>
                      <a:t>платежи и сборы
</a:t>
                    </a:r>
                    <a:r>
                      <a:rPr lang="ru-RU" dirty="0" smtClean="0"/>
                      <a:t>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4E5-45EF-B563-AA13649C9EC3}"/>
                </c:ext>
              </c:extLst>
            </c:dLbl>
            <c:dLbl>
              <c:idx val="11"/>
              <c:layout>
                <c:manualLayout>
                  <c:x val="-1.4872089498398813E-2"/>
                  <c:y val="-0.340349006779704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800000"/>
                        </a:solidFill>
                      </a:rPr>
                      <a:t>Д</a:t>
                    </a:r>
                    <a:r>
                      <a:rPr lang="ru-RU" dirty="0" smtClean="0"/>
                      <a:t>ох. </a:t>
                    </a:r>
                    <a:r>
                      <a:rPr lang="ru-RU" dirty="0"/>
                      <a:t>от оказания платных услуг
</a:t>
                    </a:r>
                    <a:r>
                      <a:rPr lang="ru-RU" dirty="0" smtClean="0"/>
                      <a:t>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4E5-45EF-B563-AA13649C9EC3}"/>
                </c:ext>
              </c:extLst>
            </c:dLbl>
            <c:numFmt formatCode="0.0%" sourceLinked="0"/>
            <c:spPr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txPr>
              <a:bodyPr/>
              <a:lstStyle/>
              <a:p>
                <a:pPr>
                  <a:defRPr sz="1100" b="1">
                    <a:solidFill>
                      <a:srgbClr val="80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Государственная пошлина</c:v>
                </c:pt>
                <c:pt idx="6">
                  <c:v>Доходы от использования имущества, находящегося в гос. и мун. собственности</c:v>
                </c:pt>
                <c:pt idx="7">
                  <c:v>Платежи при пользовании природными ресурсами</c:v>
                </c:pt>
                <c:pt idx="8">
                  <c:v>Штрафы, санкции, возмещение ущерба</c:v>
                </c:pt>
                <c:pt idx="9">
                  <c:v>Доходы от продажи материальных и нематериальных активов</c:v>
                </c:pt>
                <c:pt idx="10">
                  <c:v>Административные платежи и сборы</c:v>
                </c:pt>
                <c:pt idx="11">
                  <c:v>доходы от оказания платных услуг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51.9</c:v>
                </c:pt>
                <c:pt idx="1">
                  <c:v>0.36251860802576608</c:v>
                </c:pt>
                <c:pt idx="2">
                  <c:v>8.1999999999999993</c:v>
                </c:pt>
                <c:pt idx="3">
                  <c:v>17</c:v>
                </c:pt>
                <c:pt idx="4">
                  <c:v>10.8</c:v>
                </c:pt>
                <c:pt idx="5">
                  <c:v>1.6</c:v>
                </c:pt>
                <c:pt idx="6">
                  <c:v>7</c:v>
                </c:pt>
                <c:pt idx="7">
                  <c:v>0.5</c:v>
                </c:pt>
                <c:pt idx="8">
                  <c:v>1.2</c:v>
                </c:pt>
                <c:pt idx="9">
                  <c:v>0.7</c:v>
                </c:pt>
                <c:pt idx="10">
                  <c:v>0.4</c:v>
                </c:pt>
                <c:pt idx="1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4E5-45EF-B563-AA13649C9E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57150">
      <a:noFill/>
    </a:ln>
    <a:scene3d>
      <a:camera prst="orthographicFront"/>
      <a:lightRig rig="threePt" dir="t"/>
    </a:scene3d>
  </c:spPr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3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24079171171964"/>
          <c:y val="3.8875051006600292E-3"/>
          <c:w val="0.79029599215110979"/>
          <c:h val="0.794189758485616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 общем объеме налоговых и неналоговых доходов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explosion val="28"/>
          <c:dPt>
            <c:idx val="0"/>
            <c:bubble3D val="0"/>
            <c:explosion val="24"/>
            <c:spPr>
              <a:solidFill>
                <a:srgbClr val="72A2DC">
                  <a:alpha val="91765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067E-47DA-B4D9-CC462AD99318}"/>
              </c:ext>
            </c:extLst>
          </c:dPt>
          <c:dPt>
            <c:idx val="1"/>
            <c:bubble3D val="0"/>
            <c:spPr>
              <a:solidFill>
                <a:srgbClr val="33CC33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067E-47DA-B4D9-CC462AD99318}"/>
              </c:ext>
            </c:extLst>
          </c:dPt>
          <c:dPt>
            <c:idx val="2"/>
            <c:bubble3D val="0"/>
            <c:spPr>
              <a:solidFill>
                <a:srgbClr val="F8F2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067E-47DA-B4D9-CC462AD99318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067E-47DA-B4D9-CC462AD99318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067E-47DA-B4D9-CC462AD99318}"/>
              </c:ext>
            </c:extLst>
          </c:dPt>
          <c:dPt>
            <c:idx val="5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067E-47DA-B4D9-CC462AD99318}"/>
              </c:ext>
            </c:extLst>
          </c:dPt>
          <c:dPt>
            <c:idx val="6"/>
            <c:bubble3D val="0"/>
            <c:spPr>
              <a:solidFill>
                <a:srgbClr val="F9AD6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067E-47DA-B4D9-CC462AD99318}"/>
              </c:ext>
            </c:extLst>
          </c:dPt>
          <c:dPt>
            <c:idx val="7"/>
            <c:bubble3D val="0"/>
            <c:spPr>
              <a:solidFill>
                <a:srgbClr val="B888D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067E-47DA-B4D9-CC462AD99318}"/>
              </c:ext>
            </c:extLst>
          </c:dPt>
          <c:dPt>
            <c:idx val="8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067E-47DA-B4D9-CC462AD99318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3-067E-47DA-B4D9-CC462AD99318}"/>
              </c:ext>
            </c:extLst>
          </c:dPt>
          <c:dLbls>
            <c:dLbl>
              <c:idx val="0"/>
              <c:layout>
                <c:manualLayout>
                  <c:x val="0.24278831851562302"/>
                  <c:y val="9.778240677155662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dirty="0"/>
                      <a:t>алог на доходы физических лиц
</a:t>
                    </a:r>
                    <a:r>
                      <a:rPr lang="ru-RU" dirty="0" smtClean="0"/>
                      <a:t>53,2%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7E-47DA-B4D9-CC462AD99318}"/>
                </c:ext>
              </c:extLst>
            </c:dLbl>
            <c:dLbl>
              <c:idx val="1"/>
              <c:layout>
                <c:manualLayout>
                  <c:x val="7.4522236183460419E-3"/>
                  <c:y val="-7.96506481358702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7E-47DA-B4D9-CC462AD99318}"/>
                </c:ext>
              </c:extLst>
            </c:dLbl>
            <c:dLbl>
              <c:idx val="2"/>
              <c:layout>
                <c:manualLayout>
                  <c:x val="-1.1606714939553555E-16"/>
                  <c:y val="6.669863299313529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dirty="0" smtClean="0"/>
                      <a:t>алоги </a:t>
                    </a:r>
                    <a:r>
                      <a:rPr lang="ru-RU" dirty="0"/>
                      <a:t>на совокупный доход
</a:t>
                    </a:r>
                    <a:r>
                      <a:rPr lang="ru-RU" dirty="0" smtClean="0"/>
                      <a:t>7,9%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7E-47DA-B4D9-CC462AD99318}"/>
                </c:ext>
              </c:extLst>
            </c:dLbl>
            <c:dLbl>
              <c:idx val="3"/>
              <c:layout>
                <c:manualLayout>
                  <c:x val="-6.7464971959167678E-3"/>
                  <c:y val="-2.5788212408361658E-2"/>
                </c:manualLayout>
              </c:layout>
              <c:tx>
                <c:rich>
                  <a:bodyPr/>
                  <a:lstStyle/>
                  <a:p>
                    <a:pPr>
                      <a:defRPr sz="1050" b="1">
                        <a:solidFill>
                          <a:srgbClr val="800000"/>
                        </a:solidFill>
                      </a:defRPr>
                    </a:pPr>
                    <a:r>
                      <a:rPr lang="ru-RU" sz="1050" dirty="0">
                        <a:solidFill>
                          <a:srgbClr val="800000"/>
                        </a:solidFill>
                      </a:rPr>
                      <a:t>Н</a:t>
                    </a:r>
                    <a:r>
                      <a:rPr lang="ru-RU" sz="1050" dirty="0"/>
                      <a:t>алог на имущество </a:t>
                    </a:r>
                    <a:r>
                      <a:rPr lang="ru-RU" sz="1050" dirty="0" smtClean="0"/>
                      <a:t>физ.лиц</a:t>
                    </a:r>
                    <a:r>
                      <a:rPr lang="ru-RU" sz="1050" dirty="0"/>
                      <a:t>
</a:t>
                    </a:r>
                    <a:r>
                      <a:rPr lang="ru-RU" sz="1050" dirty="0" smtClean="0"/>
                      <a:t>17,1%</a:t>
                    </a:r>
                    <a:endParaRPr lang="ru-RU" sz="1050" dirty="0"/>
                  </a:p>
                </c:rich>
              </c:tx>
              <c:numFmt formatCode="0.0%" sourceLinked="0"/>
              <c:sp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7E-47DA-B4D9-CC462AD99318}"/>
                </c:ext>
              </c:extLst>
            </c:dLbl>
            <c:dLbl>
              <c:idx val="4"/>
              <c:layout>
                <c:manualLayout>
                  <c:x val="0.23142832013533318"/>
                  <c:y val="-4.3867848927532642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>
                        <a:solidFill>
                          <a:srgbClr val="800000"/>
                        </a:solidFill>
                      </a:rPr>
                      <a:t>З</a:t>
                    </a:r>
                    <a:r>
                      <a:rPr lang="ru-RU" sz="1050" dirty="0"/>
                      <a:t>емельный налог
</a:t>
                    </a:r>
                    <a:r>
                      <a:rPr lang="ru-RU" sz="1050" dirty="0" smtClean="0"/>
                      <a:t>10,2%</a:t>
                    </a:r>
                    <a:endParaRPr lang="ru-RU" sz="105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7E-47DA-B4D9-CC462AD99318}"/>
                </c:ext>
              </c:extLst>
            </c:dLbl>
            <c:dLbl>
              <c:idx val="5"/>
              <c:layout>
                <c:manualLayout>
                  <c:x val="0.33915432449095761"/>
                  <c:y val="1.0772937797439628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>
                        <a:solidFill>
                          <a:srgbClr val="800000"/>
                        </a:solidFill>
                      </a:rPr>
                      <a:t>Г</a:t>
                    </a:r>
                    <a:r>
                      <a:rPr lang="ru-RU" sz="1000" dirty="0"/>
                      <a:t>осударственная пошлина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1,6%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06595922410902"/>
                      <c:h val="0.114857001316793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067E-47DA-B4D9-CC462AD99318}"/>
                </c:ext>
              </c:extLst>
            </c:dLbl>
            <c:dLbl>
              <c:idx val="6"/>
              <c:layout>
                <c:manualLayout>
                  <c:x val="0.2966653281817867"/>
                  <c:y val="5.5485122265946894E-2"/>
                </c:manualLayout>
              </c:layout>
              <c:tx>
                <c:rich>
                  <a:bodyPr/>
                  <a:lstStyle/>
                  <a:p>
                    <a:r>
                      <a:rPr lang="ru-RU" sz="1050" b="1" dirty="0">
                        <a:solidFill>
                          <a:srgbClr val="800000"/>
                        </a:solidFill>
                      </a:rPr>
                      <a:t>Д</a:t>
                    </a:r>
                    <a:r>
                      <a:rPr lang="ru-RU" sz="1050" b="1" dirty="0"/>
                      <a:t>оходы от </a:t>
                    </a:r>
                    <a:r>
                      <a:rPr lang="ru-RU" sz="1050" b="1" dirty="0" err="1" smtClean="0"/>
                      <a:t>использ-ия</a:t>
                    </a:r>
                    <a:r>
                      <a:rPr lang="ru-RU" sz="1050" b="1" dirty="0" smtClean="0"/>
                      <a:t> </a:t>
                    </a:r>
                    <a:r>
                      <a:rPr lang="ru-RU" sz="1050" b="1" dirty="0" err="1" smtClean="0"/>
                      <a:t>имущ-ва</a:t>
                    </a:r>
                    <a:r>
                      <a:rPr lang="ru-RU" sz="1050" b="1" dirty="0"/>
                      <a:t>, находящегося в гос. и мун. </a:t>
                    </a:r>
                    <a:r>
                      <a:rPr lang="ru-RU" sz="1050" b="1" dirty="0" err="1" smtClean="0"/>
                      <a:t>собств-ти</a:t>
                    </a:r>
                    <a:r>
                      <a:rPr lang="ru-RU" sz="1050" b="1" dirty="0"/>
                      <a:t>
</a:t>
                    </a:r>
                    <a:r>
                      <a:rPr lang="ru-RU" sz="1050" b="1" dirty="0" smtClean="0"/>
                      <a:t>6,6%</a:t>
                    </a:r>
                    <a:endParaRPr lang="ru-RU" sz="105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76602885494236"/>
                      <c:h val="0.21797113262156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067E-47DA-B4D9-CC462AD99318}"/>
                </c:ext>
              </c:extLst>
            </c:dLbl>
            <c:dLbl>
              <c:idx val="7"/>
              <c:layout>
                <c:manualLayout>
                  <c:x val="0.10754937875109141"/>
                  <c:y val="9.404953660205640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800000"/>
                        </a:solidFill>
                      </a:rPr>
                      <a:t>-</a:t>
                    </a:r>
                    <a:r>
                      <a:rPr lang="ru-RU" dirty="0" smtClean="0"/>
                      <a:t>Платежи </a:t>
                    </a:r>
                    <a:r>
                      <a:rPr lang="ru-RU" dirty="0"/>
                      <a:t>при </a:t>
                    </a:r>
                    <a:r>
                      <a:rPr lang="ru-RU" dirty="0" err="1" smtClean="0"/>
                      <a:t>польз-ии</a:t>
                    </a:r>
                    <a:r>
                      <a:rPr lang="ru-RU" dirty="0" smtClean="0"/>
                      <a:t> </a:t>
                    </a:r>
                    <a:r>
                      <a:rPr lang="ru-RU" dirty="0" err="1" smtClean="0"/>
                      <a:t>природн</a:t>
                    </a:r>
                    <a:r>
                      <a:rPr lang="ru-RU" dirty="0" smtClean="0"/>
                      <a:t>. ресурсами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0,5%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67E-47DA-B4D9-CC462AD99318}"/>
                </c:ext>
              </c:extLst>
            </c:dLbl>
            <c:dLbl>
              <c:idx val="8"/>
              <c:layout>
                <c:manualLayout>
                  <c:x val="-5.3089035885492811E-2"/>
                  <c:y val="0.1158064877128192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67E-47DA-B4D9-CC462AD99318}"/>
                </c:ext>
              </c:extLst>
            </c:dLbl>
            <c:dLbl>
              <c:idx val="9"/>
              <c:layout>
                <c:manualLayout>
                  <c:x val="-3.7884107149578052E-2"/>
                  <c:y val="-4.63839099789032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Доходы</a:t>
                    </a:r>
                    <a:r>
                      <a:rPr lang="ru-RU" baseline="0" dirty="0" smtClean="0"/>
                      <a:t> от продажи мат. и </a:t>
                    </a:r>
                    <a:r>
                      <a:rPr lang="ru-RU" baseline="0" dirty="0" err="1" smtClean="0"/>
                      <a:t>немат</a:t>
                    </a:r>
                    <a:r>
                      <a:rPr lang="ru-RU" baseline="0" dirty="0" smtClean="0"/>
                      <a:t>. активов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0,7%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6531559454527"/>
                      <c:h val="0.22052248663007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067E-47DA-B4D9-CC462AD99318}"/>
                </c:ext>
              </c:extLst>
            </c:dLbl>
            <c:dLbl>
              <c:idx val="10"/>
              <c:layout>
                <c:manualLayout>
                  <c:x val="-8.2907390252835375E-3"/>
                  <c:y val="-0.1559885877889706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>
                        <a:solidFill>
                          <a:srgbClr val="800000"/>
                        </a:solidFill>
                      </a:rPr>
                      <a:t>А</a:t>
                    </a:r>
                    <a:r>
                      <a:rPr lang="ru-RU" dirty="0" err="1" smtClean="0"/>
                      <a:t>дминистрат</a:t>
                    </a:r>
                    <a:r>
                      <a:rPr lang="ru-RU" dirty="0" smtClean="0"/>
                      <a:t>. </a:t>
                    </a:r>
                    <a:r>
                      <a:rPr lang="ru-RU" dirty="0"/>
                      <a:t>платежи и сборы
</a:t>
                    </a:r>
                    <a:r>
                      <a:rPr lang="ru-RU" dirty="0" smtClean="0"/>
                      <a:t>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67E-47DA-B4D9-CC462AD99318}"/>
                </c:ext>
              </c:extLst>
            </c:dLbl>
            <c:dLbl>
              <c:idx val="11"/>
              <c:layout>
                <c:manualLayout>
                  <c:x val="-5.9054067240444562E-2"/>
                  <c:y val="-0.3672579185190716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800000"/>
                        </a:solidFill>
                      </a:rPr>
                      <a:t>Д</a:t>
                    </a:r>
                    <a:r>
                      <a:rPr lang="ru-RU" dirty="0" smtClean="0"/>
                      <a:t>ох. </a:t>
                    </a:r>
                    <a:r>
                      <a:rPr lang="ru-RU" dirty="0"/>
                      <a:t>от оказания платных услуг
</a:t>
                    </a:r>
                    <a:r>
                      <a:rPr lang="ru-RU" dirty="0" smtClean="0"/>
                      <a:t>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67E-47DA-B4D9-CC462AD99318}"/>
                </c:ext>
              </c:extLst>
            </c:dLbl>
            <c:numFmt formatCode="0.0%" sourceLinked="0"/>
            <c:spPr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txPr>
              <a:bodyPr/>
              <a:lstStyle/>
              <a:p>
                <a:pPr>
                  <a:defRPr sz="1100" b="1">
                    <a:solidFill>
                      <a:srgbClr val="80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Государственная пошлина</c:v>
                </c:pt>
                <c:pt idx="6">
                  <c:v>Доходы от использования имущества, находящегося в гос. и мун. собственности</c:v>
                </c:pt>
                <c:pt idx="7">
                  <c:v>Платежи при пользовании природными ресурсами</c:v>
                </c:pt>
                <c:pt idx="8">
                  <c:v>Штрафы, санкции, возмещение ущерба</c:v>
                </c:pt>
                <c:pt idx="9">
                  <c:v>Доходы от продажи материальных и нематериальных активов</c:v>
                </c:pt>
                <c:pt idx="10">
                  <c:v>Административные платежи и сборы</c:v>
                </c:pt>
                <c:pt idx="11">
                  <c:v>доходы от оказания платных услуг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53.2</c:v>
                </c:pt>
                <c:pt idx="1">
                  <c:v>0.36251860802576608</c:v>
                </c:pt>
                <c:pt idx="2">
                  <c:v>7.9</c:v>
                </c:pt>
                <c:pt idx="3">
                  <c:v>17.100000000000001</c:v>
                </c:pt>
                <c:pt idx="4">
                  <c:v>10.199999999999999</c:v>
                </c:pt>
                <c:pt idx="5">
                  <c:v>1.6</c:v>
                </c:pt>
                <c:pt idx="6">
                  <c:v>6.6</c:v>
                </c:pt>
                <c:pt idx="7">
                  <c:v>0.5</c:v>
                </c:pt>
                <c:pt idx="8">
                  <c:v>1.1000000000000001</c:v>
                </c:pt>
                <c:pt idx="9">
                  <c:v>0.7</c:v>
                </c:pt>
                <c:pt idx="10">
                  <c:v>0.4</c:v>
                </c:pt>
                <c:pt idx="1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67E-47DA-B4D9-CC462AD993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57150">
      <a:noFill/>
    </a:ln>
    <a:scene3d>
      <a:camera prst="orthographicFront"/>
      <a:lightRig rig="threePt" dir="t"/>
    </a:scene3d>
  </c:spPr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solidFill>
          <a:srgbClr val="EEECE1">
            <a:lumMod val="90000"/>
          </a:srgbClr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8791848389116796E-2"/>
          <c:y val="5.8428230196644934E-2"/>
          <c:w val="0.72701940999908243"/>
          <c:h val="0.81023849914112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724.3</c:v>
                </c:pt>
                <c:pt idx="1">
                  <c:v>413.5</c:v>
                </c:pt>
                <c:pt idx="2">
                  <c:v>414.3</c:v>
                </c:pt>
                <c:pt idx="3">
                  <c:v>414.9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0-4CEF-AA7F-5E22D993BA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C0504D">
                <a:lumMod val="75000"/>
              </a:srgbClr>
            </a:solidFill>
            <a:ln>
              <a:solidFill>
                <a:schemeClr val="tx1"/>
              </a:solidFill>
            </a:ln>
            <a:effectLst>
              <a:outerShdw algn="ctr" rotWithShape="0">
                <a:srgbClr val="92D050"/>
              </a:outerShdw>
            </a:effectLst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dLbls>
            <c:dLbl>
              <c:idx val="0"/>
              <c:layout>
                <c:manualLayout>
                  <c:x val="1.0104232983552338E-2"/>
                  <c:y val="-8.3985377286121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E0-4CEF-AA7F-5E22D993BAE8}"/>
                </c:ext>
              </c:extLst>
            </c:dLbl>
            <c:dLbl>
              <c:idx val="1"/>
              <c:layout>
                <c:manualLayout>
                  <c:x val="9.9780293139862565E-3"/>
                  <c:y val="-0.103581965319550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E0-4CEF-AA7F-5E22D993BAE8}"/>
                </c:ext>
              </c:extLst>
            </c:dLbl>
            <c:dLbl>
              <c:idx val="2"/>
              <c:layout>
                <c:manualLayout>
                  <c:x val="9.7052772155400771E-3"/>
                  <c:y val="-0.103581965319550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E0-4CEF-AA7F-5E22D993BAE8}"/>
                </c:ext>
              </c:extLst>
            </c:dLbl>
            <c:dLbl>
              <c:idx val="3"/>
              <c:layout>
                <c:manualLayout>
                  <c:x val="1.9956058627972433E-2"/>
                  <c:y val="-0.10824781961322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E0-4CEF-AA7F-5E22D993BAE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2470.1999999999998</c:v>
                </c:pt>
                <c:pt idx="1">
                  <c:v>2823.3</c:v>
                </c:pt>
                <c:pt idx="2">
                  <c:v>3106</c:v>
                </c:pt>
                <c:pt idx="3">
                  <c:v>3280.2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DE0-4CEF-AA7F-5E22D993BA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8"/>
        <c:shape val="box"/>
        <c:axId val="71633920"/>
        <c:axId val="71643904"/>
        <c:axId val="0"/>
      </c:bar3DChart>
      <c:catAx>
        <c:axId val="71633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1" kern="1200" baseline="0">
                <a:latin typeface="Arial Narrow" panose="020B0606020202030204" pitchFamily="34" charset="0"/>
              </a:defRPr>
            </a:pPr>
            <a:endParaRPr lang="ru-RU"/>
          </a:p>
        </c:txPr>
        <c:crossAx val="71643904"/>
        <c:crosses val="autoZero"/>
        <c:auto val="0"/>
        <c:lblAlgn val="ctr"/>
        <c:lblOffset val="100"/>
        <c:noMultiLvlLbl val="0"/>
      </c:catAx>
      <c:valAx>
        <c:axId val="71643904"/>
        <c:scaling>
          <c:orientation val="minMax"/>
          <c:max val="3000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0"/>
        </c:spPr>
        <c:txPr>
          <a:bodyPr/>
          <a:lstStyle/>
          <a:p>
            <a:pPr>
              <a:defRPr sz="1400" baseline="0">
                <a:latin typeface="Arial Narrow" panose="020B0606020202030204" pitchFamily="34" charset="0"/>
              </a:defRPr>
            </a:pPr>
            <a:endParaRPr lang="ru-RU"/>
          </a:p>
        </c:txPr>
        <c:crossAx val="71633920"/>
        <c:crosses val="autoZero"/>
        <c:crossBetween val="between"/>
      </c:valAx>
      <c:spPr>
        <a:noFill/>
        <a:ln cmpd="sng"/>
      </c:spPr>
    </c:plotArea>
    <c:legend>
      <c:legendPos val="r"/>
      <c:layout>
        <c:manualLayout>
          <c:xMode val="edge"/>
          <c:yMode val="edge"/>
          <c:x val="0.78342309011090872"/>
          <c:y val="0.170596565108286"/>
          <c:w val="0.21657690988909128"/>
          <c:h val="0.76132869422503913"/>
        </c:manualLayout>
      </c:layout>
      <c:overlay val="0"/>
      <c:spPr>
        <a:ln>
          <a:noFill/>
        </a:ln>
      </c:spPr>
      <c:txPr>
        <a:bodyPr/>
        <a:lstStyle/>
        <a:p>
          <a:pPr>
            <a:defRPr sz="15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C0504D">
        <a:lumMod val="20000"/>
        <a:lumOff val="80000"/>
      </a:srgbClr>
    </a:solidFill>
    <a:ln w="5715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gradFill>
          <a:gsLst>
            <a:gs pos="0">
              <a:srgbClr val="029676">
                <a:lumMod val="20000"/>
                <a:lumOff val="80000"/>
              </a:srgbClr>
            </a:gs>
            <a:gs pos="50000">
              <a:srgbClr val="0989B1">
                <a:lumMod val="20000"/>
                <a:lumOff val="80000"/>
              </a:srgbClr>
            </a:gs>
            <a:gs pos="100000">
              <a:srgbClr val="E6DFCC"/>
            </a:gs>
          </a:gsLst>
          <a:lin ang="5400000" scaled="0"/>
        </a:gradFill>
      </c:spPr>
    </c:floor>
    <c:sideWall>
      <c:thickness val="0"/>
      <c:spPr>
        <a:gradFill flip="none" rotWithShape="1">
          <a:gsLst>
            <a:gs pos="0">
              <a:srgbClr val="8AB833">
                <a:lumMod val="20000"/>
                <a:lumOff val="80000"/>
              </a:srgbClr>
            </a:gs>
            <a:gs pos="64999">
              <a:srgbClr val="C0CF3A">
                <a:lumMod val="20000"/>
                <a:lumOff val="80000"/>
              </a:srgbClr>
            </a:gs>
            <a:gs pos="100000">
              <a:schemeClr val="bg2"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</c:spPr>
    </c:sideWall>
    <c:backWall>
      <c:thickness val="0"/>
      <c:spPr>
        <a:gradFill flip="none" rotWithShape="1">
          <a:gsLst>
            <a:gs pos="0">
              <a:srgbClr val="8AB833">
                <a:lumMod val="20000"/>
                <a:lumOff val="80000"/>
              </a:srgbClr>
            </a:gs>
            <a:gs pos="64999">
              <a:srgbClr val="C0CF3A">
                <a:lumMod val="20000"/>
                <a:lumOff val="80000"/>
              </a:srgbClr>
            </a:gs>
            <a:gs pos="100000">
              <a:schemeClr val="bg2"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-3.90625E-2"/>
                  <c:y val="1.4062499134934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E2-40BC-8275-45C242BF1C03}"/>
                </c:ext>
              </c:extLst>
            </c:dLbl>
            <c:dLbl>
              <c:idx val="1"/>
              <c:layout>
                <c:manualLayout>
                  <c:x val="-4.3749999999999997E-2"/>
                  <c:y val="1.87499988465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E2-40BC-8275-45C242BF1C03}"/>
                </c:ext>
              </c:extLst>
            </c:dLbl>
            <c:dLbl>
              <c:idx val="2"/>
              <c:layout>
                <c:manualLayout>
                  <c:x val="-5.6249999999999946E-2"/>
                  <c:y val="2.5781248414047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E2-40BC-8275-45C242BF1C03}"/>
                </c:ext>
              </c:extLst>
            </c:dLbl>
            <c:dLbl>
              <c:idx val="3"/>
              <c:layout>
                <c:manualLayout>
                  <c:x val="-5.3124999999999999E-2"/>
                  <c:y val="1.4062499134934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E2-40BC-8275-45C242BF1C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4">
                        <a:lumMod val="75000"/>
                      </a:schemeClr>
                    </a:solidFill>
                    <a:effectLst>
                      <a:glow rad="165100">
                        <a:schemeClr val="accent5">
                          <a:lumMod val="60000"/>
                          <a:lumOff val="40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233.1</c:v>
                </c:pt>
                <c:pt idx="1">
                  <c:v>219.6</c:v>
                </c:pt>
                <c:pt idx="2">
                  <c:v>325.3</c:v>
                </c:pt>
                <c:pt idx="3">
                  <c:v>424.8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E2-40BC-8275-45C242BF1C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Общегосударственные расходы</c:v>
                </c:pt>
              </c:strCache>
            </c:strRef>
          </c:tx>
          <c:spPr>
            <a:solidFill>
              <a:srgbClr val="F3FB85"/>
            </a:solidFill>
          </c:spPr>
          <c:invertIfNegative val="0"/>
          <c:dLbls>
            <c:dLbl>
              <c:idx val="0"/>
              <c:layout>
                <c:manualLayout>
                  <c:x val="-3.2244906414553874E-2"/>
                  <c:y val="6.0767764058673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E2-40BC-8275-45C242BF1C03}"/>
                </c:ext>
              </c:extLst>
            </c:dLbl>
            <c:dLbl>
              <c:idx val="1"/>
              <c:layout>
                <c:manualLayout>
                  <c:x val="-3.017087457557565E-2"/>
                  <c:y val="5.6419745218643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E2-40BC-8275-45C242BF1C03}"/>
                </c:ext>
              </c:extLst>
            </c:dLbl>
            <c:dLbl>
              <c:idx val="2"/>
              <c:layout>
                <c:manualLayout>
                  <c:x val="-3.5370011225913114E-2"/>
                  <c:y val="6.1616626219212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E2-40BC-8275-45C242BF1C03}"/>
                </c:ext>
              </c:extLst>
            </c:dLbl>
            <c:dLbl>
              <c:idx val="3"/>
              <c:layout>
                <c:manualLayout>
                  <c:x val="-3.2230931566649502E-2"/>
                  <c:y val="4.921876577143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E2-40BC-8275-45C242BF1C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78B15"/>
                    </a:solidFill>
                    <a:effectLst>
                      <a:glow rad="127000">
                        <a:schemeClr val="accent5">
                          <a:lumMod val="20000"/>
                          <a:lumOff val="8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848.1</c:v>
                </c:pt>
                <c:pt idx="1">
                  <c:v>617.9</c:v>
                </c:pt>
                <c:pt idx="2">
                  <c:v>672.7</c:v>
                </c:pt>
                <c:pt idx="3">
                  <c:v>673.9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2E2-40BC-8275-45C242BF1C0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Производственная сфера</c:v>
                </c:pt>
              </c:strCache>
            </c:strRef>
          </c:tx>
          <c:spPr>
            <a:solidFill>
              <a:srgbClr val="EB5F69"/>
            </a:solidFill>
          </c:spPr>
          <c:invertIfNegative val="0"/>
          <c:dLbls>
            <c:dLbl>
              <c:idx val="0"/>
              <c:layout>
                <c:manualLayout>
                  <c:x val="-4.2670965001062086E-2"/>
                  <c:y val="0.44221582117567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2E2-40BC-8275-45C242BF1C03}"/>
                </c:ext>
              </c:extLst>
            </c:dLbl>
            <c:dLbl>
              <c:idx val="1"/>
              <c:layout>
                <c:manualLayout>
                  <c:x val="1.1077779728776075E-2"/>
                  <c:y val="0.356076598281375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E2-40BC-8275-45C242BF1C03}"/>
                </c:ext>
              </c:extLst>
            </c:dLbl>
            <c:dLbl>
              <c:idx val="2"/>
              <c:layout>
                <c:manualLayout>
                  <c:x val="-3.9935183011319958E-4"/>
                  <c:y val="0.273978822185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2E2-40BC-8275-45C242BF1C03}"/>
                </c:ext>
              </c:extLst>
            </c:dLbl>
            <c:dLbl>
              <c:idx val="3"/>
              <c:layout>
                <c:manualLayout>
                  <c:x val="2.8321262352943497E-2"/>
                  <c:y val="0.44988942427393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2E2-40BC-8275-45C242BF1C03}"/>
                </c:ext>
              </c:extLst>
            </c:dLbl>
            <c:spPr>
              <a:noFill/>
              <a:ln>
                <a:noFill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50000"/>
                      </a:schemeClr>
                    </a:solidFill>
                    <a:effectLst>
                      <a:glow rad="63500">
                        <a:schemeClr val="accent3">
                          <a:lumMod val="20000"/>
                          <a:lumOff val="8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4522.7</c:v>
                </c:pt>
                <c:pt idx="1">
                  <c:v>3692.1</c:v>
                </c:pt>
                <c:pt idx="2">
                  <c:v>2864.4</c:v>
                </c:pt>
                <c:pt idx="3">
                  <c:v>4463.1000000000004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2E2-40BC-8275-45C242BF1C0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Социальная сфера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-6.8750000000000019E-2"/>
                  <c:y val="0.119531242646946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2E2-40BC-8275-45C242BF1C03}"/>
                </c:ext>
              </c:extLst>
            </c:dLbl>
            <c:dLbl>
              <c:idx val="1"/>
              <c:layout>
                <c:manualLayout>
                  <c:x val="-5.7812623031496313E-2"/>
                  <c:y val="0.138281056946293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2E2-40BC-8275-45C242BF1C03}"/>
                </c:ext>
              </c:extLst>
            </c:dLbl>
            <c:dLbl>
              <c:idx val="2"/>
              <c:layout>
                <c:manualLayout>
                  <c:x val="-5.7812500000000121E-2"/>
                  <c:y val="0.133593741781881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2E2-40BC-8275-45C242BF1C03}"/>
                </c:ext>
              </c:extLst>
            </c:dLbl>
            <c:dLbl>
              <c:idx val="3"/>
              <c:layout>
                <c:manualLayout>
                  <c:x val="-5.4687500000000014E-2"/>
                  <c:y val="0.133593741781881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2E2-40BC-8275-45C242BF1C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  <a:effectLst>
                      <a:glow rad="139700">
                        <a:schemeClr val="accent3">
                          <a:lumMod val="20000"/>
                          <a:lumOff val="8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4485.1000000000004</c:v>
                </c:pt>
                <c:pt idx="1">
                  <c:v>4814.3</c:v>
                </c:pt>
                <c:pt idx="2">
                  <c:v>4960.5</c:v>
                </c:pt>
                <c:pt idx="3">
                  <c:v>4083.1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2E2-40BC-8275-45C242BF1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98300288"/>
        <c:axId val="98301824"/>
        <c:axId val="99360768"/>
      </c:bar3DChart>
      <c:catAx>
        <c:axId val="98300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98301824"/>
        <c:crosses val="autoZero"/>
        <c:auto val="1"/>
        <c:lblAlgn val="ctr"/>
        <c:lblOffset val="100"/>
        <c:noMultiLvlLbl val="0"/>
      </c:catAx>
      <c:valAx>
        <c:axId val="98301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98300288"/>
        <c:crosses val="autoZero"/>
        <c:crossBetween val="between"/>
      </c:valAx>
      <c:serAx>
        <c:axId val="99360768"/>
        <c:scaling>
          <c:orientation val="minMax"/>
        </c:scaling>
        <c:delete val="1"/>
        <c:axPos val="b"/>
        <c:majorTickMark val="out"/>
        <c:minorTickMark val="none"/>
        <c:tickLblPos val="none"/>
        <c:crossAx val="9830182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2B1-4343-BAE7-1C3341AAB058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2B1-4343-BAE7-1C3341AAB058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82.2</c:v>
                </c:pt>
                <c:pt idx="1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B1-4343-BAE7-1C3341AAB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6F8-424F-A3BA-00584A453413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6F8-424F-A3BA-00584A453413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87.2</c:v>
                </c:pt>
                <c:pt idx="1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F8-424F-A3BA-00584A453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2E5-444E-B35D-86738FCE4BAB}"/>
              </c:ext>
            </c:extLst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2E5-444E-B35D-86738FCE4BA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82.2</c:v>
                </c:pt>
                <c:pt idx="1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E5-444E-B35D-86738FCE4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CCFDE0-1B72-407E-A8D3-9BFA7C6F3826}" type="doc">
      <dgm:prSet loTypeId="urn:microsoft.com/office/officeart/2005/8/layout/bList2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C5F00B7-7903-43C1-BB54-52D3A5500A16}">
      <dgm:prSet phldrT="[Текст]"/>
      <dgm:spPr/>
      <dgm:t>
        <a:bodyPr/>
        <a:lstStyle/>
        <a:p>
          <a:r>
            <a:rPr lang="ru-RU" dirty="0" smtClean="0"/>
            <a:t>Доходы</a:t>
          </a:r>
          <a:endParaRPr lang="ru-RU" dirty="0"/>
        </a:p>
      </dgm:t>
    </dgm:pt>
    <dgm:pt modelId="{1F541915-0297-4238-AD7E-CD245CAA2079}" type="parTrans" cxnId="{10731DB7-F3CD-4B3D-B1BF-C4A5F1BFBDA7}">
      <dgm:prSet/>
      <dgm:spPr/>
      <dgm:t>
        <a:bodyPr/>
        <a:lstStyle/>
        <a:p>
          <a:endParaRPr lang="ru-RU"/>
        </a:p>
      </dgm:t>
    </dgm:pt>
    <dgm:pt modelId="{F00EE88B-E2B0-4A27-A80D-9183096C8942}" type="sibTrans" cxnId="{10731DB7-F3CD-4B3D-B1BF-C4A5F1BFBDA7}">
      <dgm:prSet/>
      <dgm:spPr/>
      <dgm:t>
        <a:bodyPr/>
        <a:lstStyle/>
        <a:p>
          <a:endParaRPr lang="ru-RU"/>
        </a:p>
      </dgm:t>
    </dgm:pt>
    <dgm:pt modelId="{A5F5D6D1-820B-42BF-BD68-0CC667D57F98}">
      <dgm:prSet phldrT="[Текст]"/>
      <dgm:spPr/>
      <dgm:t>
        <a:bodyPr/>
        <a:lstStyle/>
        <a:p>
          <a:r>
            <a:rPr lang="ru-RU" dirty="0" smtClean="0"/>
            <a:t>Расходы</a:t>
          </a:r>
          <a:endParaRPr lang="ru-RU" dirty="0"/>
        </a:p>
      </dgm:t>
    </dgm:pt>
    <dgm:pt modelId="{301542F3-C0C2-40A8-A71F-EFAC1A3704EE}" type="parTrans" cxnId="{CA8AA725-A9FA-4894-AAB4-0CD6140A8CAF}">
      <dgm:prSet/>
      <dgm:spPr/>
      <dgm:t>
        <a:bodyPr/>
        <a:lstStyle/>
        <a:p>
          <a:endParaRPr lang="ru-RU"/>
        </a:p>
      </dgm:t>
    </dgm:pt>
    <dgm:pt modelId="{A76FF337-69F8-4232-9A68-BCA4C5E7E1C3}" type="sibTrans" cxnId="{CA8AA725-A9FA-4894-AAB4-0CD6140A8CAF}">
      <dgm:prSet/>
      <dgm:spPr/>
      <dgm:t>
        <a:bodyPr/>
        <a:lstStyle/>
        <a:p>
          <a:endParaRPr lang="ru-RU"/>
        </a:p>
      </dgm:t>
    </dgm:pt>
    <dgm:pt modelId="{04EE7CA2-6519-4B58-883A-C941C160CD0E}">
      <dgm:prSet phldrT="[Текст]"/>
      <dgm:spPr/>
      <dgm:t>
        <a:bodyPr/>
        <a:lstStyle/>
        <a:p>
          <a:r>
            <a:rPr lang="ru-RU" dirty="0" smtClean="0"/>
            <a:t>Дефицит</a:t>
          </a:r>
          <a:endParaRPr lang="ru-RU" dirty="0"/>
        </a:p>
      </dgm:t>
    </dgm:pt>
    <dgm:pt modelId="{51C5020F-5C62-4749-A393-0E3BA1C772A9}" type="parTrans" cxnId="{639DF216-D97D-4CE7-90AB-08AAF96E470F}">
      <dgm:prSet/>
      <dgm:spPr/>
      <dgm:t>
        <a:bodyPr/>
        <a:lstStyle/>
        <a:p>
          <a:endParaRPr lang="ru-RU"/>
        </a:p>
      </dgm:t>
    </dgm:pt>
    <dgm:pt modelId="{8FFF95F8-645D-4BA0-8AB6-FA40E9060E4B}" type="sibTrans" cxnId="{639DF216-D97D-4CE7-90AB-08AAF96E470F}">
      <dgm:prSet/>
      <dgm:spPr/>
      <dgm:t>
        <a:bodyPr/>
        <a:lstStyle/>
        <a:p>
          <a:endParaRPr lang="ru-RU"/>
        </a:p>
      </dgm:t>
    </dgm:pt>
    <dgm:pt modelId="{38E7B041-222A-40C3-B663-D9FFB514D100}">
      <dgm:prSet custT="1"/>
      <dgm:spPr/>
      <dgm:t>
        <a:bodyPr/>
        <a:lstStyle/>
        <a:p>
          <a:r>
            <a:rPr lang="ru-RU" sz="2800" b="1" dirty="0" smtClean="0">
              <a:ln w="1905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9 193 921,0</a:t>
          </a:r>
          <a:endParaRPr lang="ru-RU" sz="2800" b="1" dirty="0">
            <a:ln w="19050">
              <a:solidFill>
                <a:schemeClr val="tx1"/>
              </a:solidFill>
            </a:ln>
            <a:solidFill>
              <a:schemeClr val="accent3">
                <a:lumMod val="75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</dgm:t>
    </dgm:pt>
    <dgm:pt modelId="{042FC3F1-5D66-4833-BFA5-AD75C30182C0}" type="parTrans" cxnId="{66AEC71D-3951-4A2B-B629-7F5A71D7F6EB}">
      <dgm:prSet/>
      <dgm:spPr/>
      <dgm:t>
        <a:bodyPr/>
        <a:lstStyle/>
        <a:p>
          <a:endParaRPr lang="ru-RU"/>
        </a:p>
      </dgm:t>
    </dgm:pt>
    <dgm:pt modelId="{71B435F1-DB50-4BE0-92EF-73C557F43968}" type="sibTrans" cxnId="{66AEC71D-3951-4A2B-B629-7F5A71D7F6EB}">
      <dgm:prSet/>
      <dgm:spPr/>
      <dgm:t>
        <a:bodyPr/>
        <a:lstStyle/>
        <a:p>
          <a:endParaRPr lang="ru-RU"/>
        </a:p>
      </dgm:t>
    </dgm:pt>
    <dgm:pt modelId="{EE3B4016-25F3-4CDF-B3DC-910D3665473D}">
      <dgm:prSet custT="1"/>
      <dgm:spPr/>
      <dgm:t>
        <a:bodyPr/>
        <a:lstStyle/>
        <a:p>
          <a:r>
            <a:rPr lang="ru-RU" sz="2800" b="1" dirty="0" smtClean="0">
              <a:ln w="1905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8 822 892,8</a:t>
          </a:r>
          <a:endParaRPr lang="ru-RU" sz="2800" b="1" dirty="0">
            <a:ln w="19050">
              <a:solidFill>
                <a:schemeClr val="tx1"/>
              </a:solidFill>
            </a:ln>
            <a:solidFill>
              <a:schemeClr val="accent3">
                <a:lumMod val="75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</dgm:t>
    </dgm:pt>
    <dgm:pt modelId="{E79587B5-BE91-4EAE-8F05-2BA23CDBFA95}" type="parTrans" cxnId="{8781E983-6136-4BAF-B96C-41507D47771C}">
      <dgm:prSet/>
      <dgm:spPr/>
      <dgm:t>
        <a:bodyPr/>
        <a:lstStyle/>
        <a:p>
          <a:endParaRPr lang="ru-RU"/>
        </a:p>
      </dgm:t>
    </dgm:pt>
    <dgm:pt modelId="{EB8DAFF1-4E50-45C5-B0BD-1963A1DEFEC7}" type="sibTrans" cxnId="{8781E983-6136-4BAF-B96C-41507D47771C}">
      <dgm:prSet/>
      <dgm:spPr/>
      <dgm:t>
        <a:bodyPr/>
        <a:lstStyle/>
        <a:p>
          <a:endParaRPr lang="ru-RU"/>
        </a:p>
      </dgm:t>
    </dgm:pt>
    <dgm:pt modelId="{B369C15F-56E1-407E-90BE-88E63850AB11}">
      <dgm:prSet custT="1"/>
      <dgm:spPr/>
      <dgm:t>
        <a:bodyPr/>
        <a:lstStyle/>
        <a:p>
          <a:r>
            <a:rPr lang="ru-RU" sz="2800" b="1" dirty="0" smtClean="0">
              <a:ln w="1905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9 644 979,1</a:t>
          </a:r>
          <a:endParaRPr lang="ru-RU" sz="2800" b="1" dirty="0">
            <a:ln w="19050">
              <a:solidFill>
                <a:schemeClr val="tx1"/>
              </a:solidFill>
            </a:ln>
            <a:solidFill>
              <a:schemeClr val="accent3">
                <a:lumMod val="75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</dgm:t>
    </dgm:pt>
    <dgm:pt modelId="{B06654A4-0CA9-44F9-955C-6D9D14D41F5D}" type="parTrans" cxnId="{5A081271-2229-4789-A421-D1EABF1544C3}">
      <dgm:prSet/>
      <dgm:spPr/>
      <dgm:t>
        <a:bodyPr/>
        <a:lstStyle/>
        <a:p>
          <a:endParaRPr lang="ru-RU"/>
        </a:p>
      </dgm:t>
    </dgm:pt>
    <dgm:pt modelId="{9383FEB6-B9B5-424E-A279-7D772EA05862}" type="sibTrans" cxnId="{5A081271-2229-4789-A421-D1EABF1544C3}">
      <dgm:prSet/>
      <dgm:spPr/>
      <dgm:t>
        <a:bodyPr/>
        <a:lstStyle/>
        <a:p>
          <a:endParaRPr lang="ru-RU"/>
        </a:p>
      </dgm:t>
    </dgm:pt>
    <dgm:pt modelId="{4D6A9FBA-46C6-4400-BEC6-2A8E73D3A4C2}">
      <dgm:prSet custT="1"/>
      <dgm:spPr/>
      <dgm:t>
        <a:bodyPr/>
        <a:lstStyle/>
        <a:p>
          <a:r>
            <a:rPr lang="ru-RU" sz="2800" b="1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rPr>
            <a:t>9 343 921,0</a:t>
          </a:r>
          <a:endParaRPr lang="ru-RU" sz="2800" b="1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731B72BB-086B-4BCD-AFDB-35750F1E1518}" type="parTrans" cxnId="{9B0A6207-9C71-42FE-98ED-92ACDBF824A6}">
      <dgm:prSet/>
      <dgm:spPr/>
      <dgm:t>
        <a:bodyPr/>
        <a:lstStyle/>
        <a:p>
          <a:endParaRPr lang="ru-RU"/>
        </a:p>
      </dgm:t>
    </dgm:pt>
    <dgm:pt modelId="{52AE04A8-BC8A-449E-90B0-34E75E2BAC21}" type="sibTrans" cxnId="{9B0A6207-9C71-42FE-98ED-92ACDBF824A6}">
      <dgm:prSet/>
      <dgm:spPr/>
      <dgm:t>
        <a:bodyPr/>
        <a:lstStyle/>
        <a:p>
          <a:endParaRPr lang="ru-RU"/>
        </a:p>
      </dgm:t>
    </dgm:pt>
    <dgm:pt modelId="{D8B823C9-9342-4277-BD55-93EC2496BB35}">
      <dgm:prSet custT="1"/>
      <dgm:spPr/>
      <dgm:t>
        <a:bodyPr/>
        <a:lstStyle/>
        <a:p>
          <a:r>
            <a:rPr lang="ru-RU" sz="2800" b="1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rPr>
            <a:t>8 822 892,8</a:t>
          </a:r>
          <a:endParaRPr lang="ru-RU" sz="2800" b="1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A671C2EC-4460-4DC3-842E-4755CF29A8CD}" type="parTrans" cxnId="{87BD9363-BAF6-427A-9A48-90688A7903F6}">
      <dgm:prSet/>
      <dgm:spPr/>
      <dgm:t>
        <a:bodyPr/>
        <a:lstStyle/>
        <a:p>
          <a:endParaRPr lang="ru-RU"/>
        </a:p>
      </dgm:t>
    </dgm:pt>
    <dgm:pt modelId="{B08886E5-3CFE-421C-A298-BD220D9ABD54}" type="sibTrans" cxnId="{87BD9363-BAF6-427A-9A48-90688A7903F6}">
      <dgm:prSet/>
      <dgm:spPr/>
      <dgm:t>
        <a:bodyPr/>
        <a:lstStyle/>
        <a:p>
          <a:endParaRPr lang="ru-RU"/>
        </a:p>
      </dgm:t>
    </dgm:pt>
    <dgm:pt modelId="{C0638474-382D-4AF0-9C22-01AF5C339413}">
      <dgm:prSet custT="1"/>
      <dgm:spPr/>
      <dgm:t>
        <a:bodyPr/>
        <a:lstStyle/>
        <a:p>
          <a:r>
            <a:rPr lang="ru-RU" sz="2800" b="1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rPr>
            <a:t>9 644 979,1</a:t>
          </a:r>
          <a:endParaRPr lang="ru-RU" sz="2800" b="1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5B70B1EE-79CF-459E-95E2-0EE3BA0EE77F}" type="parTrans" cxnId="{BA3A3373-2808-44DE-9634-3B4E3DC2E5AB}">
      <dgm:prSet/>
      <dgm:spPr/>
      <dgm:t>
        <a:bodyPr/>
        <a:lstStyle/>
        <a:p>
          <a:endParaRPr lang="ru-RU"/>
        </a:p>
      </dgm:t>
    </dgm:pt>
    <dgm:pt modelId="{A6DE3499-8283-4FE5-B970-FE196B64CFAD}" type="sibTrans" cxnId="{BA3A3373-2808-44DE-9634-3B4E3DC2E5AB}">
      <dgm:prSet/>
      <dgm:spPr/>
      <dgm:t>
        <a:bodyPr/>
        <a:lstStyle/>
        <a:p>
          <a:endParaRPr lang="ru-RU"/>
        </a:p>
      </dgm:t>
    </dgm:pt>
    <dgm:pt modelId="{8CE75E3B-F714-4E93-B864-9766478B5849}">
      <dgm:prSet custT="1"/>
      <dgm:spPr/>
      <dgm:t>
        <a:bodyPr/>
        <a:lstStyle/>
        <a:p>
          <a:r>
            <a:rPr lang="ru-RU" sz="2800" b="1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rPr>
            <a:t>- 150 000,0</a:t>
          </a:r>
          <a:endParaRPr lang="ru-RU" sz="2800" b="1" dirty="0"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a:endParaRPr>
        </a:p>
      </dgm:t>
    </dgm:pt>
    <dgm:pt modelId="{FBA8CDDC-45BC-43E1-82F5-9EA821434080}" type="parTrans" cxnId="{0172B4D7-94E4-4223-94CB-2E837D663D61}">
      <dgm:prSet/>
      <dgm:spPr/>
      <dgm:t>
        <a:bodyPr/>
        <a:lstStyle/>
        <a:p>
          <a:endParaRPr lang="ru-RU"/>
        </a:p>
      </dgm:t>
    </dgm:pt>
    <dgm:pt modelId="{C3624729-6918-47E9-8156-AC4FB5B18608}" type="sibTrans" cxnId="{0172B4D7-94E4-4223-94CB-2E837D663D61}">
      <dgm:prSet/>
      <dgm:spPr/>
      <dgm:t>
        <a:bodyPr/>
        <a:lstStyle/>
        <a:p>
          <a:endParaRPr lang="ru-RU"/>
        </a:p>
      </dgm:t>
    </dgm:pt>
    <dgm:pt modelId="{18A1928C-1B78-414B-9BA1-B82C7D21918E}">
      <dgm:prSet custT="1"/>
      <dgm:spPr/>
      <dgm:t>
        <a:bodyPr/>
        <a:lstStyle/>
        <a:p>
          <a:r>
            <a:rPr lang="ru-RU" sz="2800" b="1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rPr>
            <a:t>0,0</a:t>
          </a:r>
          <a:endParaRPr lang="ru-RU" sz="2800" b="1" dirty="0"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a:endParaRPr>
        </a:p>
      </dgm:t>
    </dgm:pt>
    <dgm:pt modelId="{4F82DC92-A6A1-4C66-848D-FFF555CD7D2F}" type="parTrans" cxnId="{71807DC4-D0DE-4377-92BC-C6956A6F6E35}">
      <dgm:prSet/>
      <dgm:spPr/>
      <dgm:t>
        <a:bodyPr/>
        <a:lstStyle/>
        <a:p>
          <a:endParaRPr lang="ru-RU"/>
        </a:p>
      </dgm:t>
    </dgm:pt>
    <dgm:pt modelId="{07BB3D26-6E5B-4710-BD24-CFF681FC8E6B}" type="sibTrans" cxnId="{71807DC4-D0DE-4377-92BC-C6956A6F6E35}">
      <dgm:prSet/>
      <dgm:spPr/>
      <dgm:t>
        <a:bodyPr/>
        <a:lstStyle/>
        <a:p>
          <a:endParaRPr lang="ru-RU"/>
        </a:p>
      </dgm:t>
    </dgm:pt>
    <dgm:pt modelId="{DCC4A08F-00D1-44FC-9811-ED3BBAC12145}">
      <dgm:prSet custT="1"/>
      <dgm:spPr/>
      <dgm:t>
        <a:bodyPr/>
        <a:lstStyle/>
        <a:p>
          <a:r>
            <a:rPr lang="ru-RU" sz="2800" b="1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rPr>
            <a:t>0,0</a:t>
          </a:r>
          <a:endParaRPr lang="ru-RU" sz="2800" b="1" dirty="0"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a:endParaRPr>
        </a:p>
      </dgm:t>
    </dgm:pt>
    <dgm:pt modelId="{E93BC855-B3CD-4490-BBE9-DE7C45AC1678}" type="parTrans" cxnId="{569278C0-4991-4644-95CE-44968C68A9AC}">
      <dgm:prSet/>
      <dgm:spPr/>
      <dgm:t>
        <a:bodyPr/>
        <a:lstStyle/>
        <a:p>
          <a:endParaRPr lang="ru-RU"/>
        </a:p>
      </dgm:t>
    </dgm:pt>
    <dgm:pt modelId="{8BD5A955-9A22-4F9E-9F3E-409014A80DC3}" type="sibTrans" cxnId="{569278C0-4991-4644-95CE-44968C68A9AC}">
      <dgm:prSet/>
      <dgm:spPr/>
      <dgm:t>
        <a:bodyPr/>
        <a:lstStyle/>
        <a:p>
          <a:endParaRPr lang="ru-RU"/>
        </a:p>
      </dgm:t>
    </dgm:pt>
    <dgm:pt modelId="{BE773BD5-49C5-4F21-BF62-6FAC11511613}" type="pres">
      <dgm:prSet presAssocID="{07CCFDE0-1B72-407E-A8D3-9BFA7C6F3826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553711-FF93-451C-BF18-8EA4CCCAE448}" type="pres">
      <dgm:prSet presAssocID="{5C5F00B7-7903-43C1-BB54-52D3A5500A16}" presName="compNode" presStyleCnt="0"/>
      <dgm:spPr/>
    </dgm:pt>
    <dgm:pt modelId="{7EDA2C7C-E319-4A01-B949-857C4B3F2F03}" type="pres">
      <dgm:prSet presAssocID="{5C5F00B7-7903-43C1-BB54-52D3A5500A16}" presName="childRect" presStyleLbl="bgAcc1" presStyleIdx="0" presStyleCnt="3" custScaleY="119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E0B15-1C31-4E8A-A365-A19F882D0C8C}" type="pres">
      <dgm:prSet presAssocID="{5C5F00B7-7903-43C1-BB54-52D3A5500A1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2FBDE-4E80-49E6-A78E-B31002CF6F7C}" type="pres">
      <dgm:prSet presAssocID="{5C5F00B7-7903-43C1-BB54-52D3A5500A16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EB4B56F6-B8EF-492E-9627-B2E7622E0301}" type="pres">
      <dgm:prSet presAssocID="{5C5F00B7-7903-43C1-BB54-52D3A5500A16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4C96676-08DE-4FF2-BD1D-6104FB796D25}" type="pres">
      <dgm:prSet presAssocID="{F00EE88B-E2B0-4A27-A80D-9183096C89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BA5AD92-2961-4FC4-AB22-3BE860E047C7}" type="pres">
      <dgm:prSet presAssocID="{A5F5D6D1-820B-42BF-BD68-0CC667D57F98}" presName="compNode" presStyleCnt="0"/>
      <dgm:spPr/>
    </dgm:pt>
    <dgm:pt modelId="{11499EA3-D046-4277-8029-23A8FCB4EB00}" type="pres">
      <dgm:prSet presAssocID="{A5F5D6D1-820B-42BF-BD68-0CC667D57F98}" presName="childRect" presStyleLbl="bgAcc1" presStyleIdx="1" presStyleCnt="3" custScaleY="116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2C408-E062-40A2-AB31-9D7ED7E547BE}" type="pres">
      <dgm:prSet presAssocID="{A5F5D6D1-820B-42BF-BD68-0CC667D57F9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855E2-5524-4B07-92E5-9E992406939E}" type="pres">
      <dgm:prSet presAssocID="{A5F5D6D1-820B-42BF-BD68-0CC667D57F98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7DEE98DF-BC51-460A-8136-B9CA6CAF715B}" type="pres">
      <dgm:prSet presAssocID="{A5F5D6D1-820B-42BF-BD68-0CC667D57F98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8FA14D2E-DEC6-4935-A89E-BE304076716D}" type="pres">
      <dgm:prSet presAssocID="{A76FF337-69F8-4232-9A68-BCA4C5E7E1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68A876F-4353-45B9-87D2-6650CEBD2F08}" type="pres">
      <dgm:prSet presAssocID="{04EE7CA2-6519-4B58-883A-C941C160CD0E}" presName="compNode" presStyleCnt="0"/>
      <dgm:spPr/>
    </dgm:pt>
    <dgm:pt modelId="{16B9D41D-2DAE-45A8-9350-3FB68A2C915F}" type="pres">
      <dgm:prSet presAssocID="{04EE7CA2-6519-4B58-883A-C941C160CD0E}" presName="childRect" presStyleLbl="bgAcc1" presStyleIdx="2" presStyleCnt="3" custScaleY="116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649CB-F094-4E0C-846C-05A6DF0A861F}" type="pres">
      <dgm:prSet presAssocID="{04EE7CA2-6519-4B58-883A-C941C160CD0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163DD-17D7-4573-9DF2-52EA70A88853}" type="pres">
      <dgm:prSet presAssocID="{04EE7CA2-6519-4B58-883A-C941C160CD0E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7D0A5AD2-435E-449E-8D06-F9EF19B29262}" type="pres">
      <dgm:prSet presAssocID="{04EE7CA2-6519-4B58-883A-C941C160CD0E}" presName="adorn" presStyleLbl="fgAccFollow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2E3B3EAD-D263-47EB-B653-BECC275DD199}" type="presOf" srcId="{4D6A9FBA-46C6-4400-BEC6-2A8E73D3A4C2}" destId="{11499EA3-D046-4277-8029-23A8FCB4EB00}" srcOrd="0" destOrd="0" presId="urn:microsoft.com/office/officeart/2005/8/layout/bList2"/>
    <dgm:cxn modelId="{10731DB7-F3CD-4B3D-B1BF-C4A5F1BFBDA7}" srcId="{07CCFDE0-1B72-407E-A8D3-9BFA7C6F3826}" destId="{5C5F00B7-7903-43C1-BB54-52D3A5500A16}" srcOrd="0" destOrd="0" parTransId="{1F541915-0297-4238-AD7E-CD245CAA2079}" sibTransId="{F00EE88B-E2B0-4A27-A80D-9183096C8942}"/>
    <dgm:cxn modelId="{71807DC4-D0DE-4377-92BC-C6956A6F6E35}" srcId="{04EE7CA2-6519-4B58-883A-C941C160CD0E}" destId="{18A1928C-1B78-414B-9BA1-B82C7D21918E}" srcOrd="1" destOrd="0" parTransId="{4F82DC92-A6A1-4C66-848D-FFF555CD7D2F}" sibTransId="{07BB3D26-6E5B-4710-BD24-CFF681FC8E6B}"/>
    <dgm:cxn modelId="{7D24C93F-C707-42A5-B791-C8853A7E21DB}" type="presOf" srcId="{5C5F00B7-7903-43C1-BB54-52D3A5500A16}" destId="{C6BE0B15-1C31-4E8A-A365-A19F882D0C8C}" srcOrd="0" destOrd="0" presId="urn:microsoft.com/office/officeart/2005/8/layout/bList2"/>
    <dgm:cxn modelId="{701AE738-61A2-4D03-9F1B-3C67DD20EF2D}" type="presOf" srcId="{A76FF337-69F8-4232-9A68-BCA4C5E7E1C3}" destId="{8FA14D2E-DEC6-4935-A89E-BE304076716D}" srcOrd="0" destOrd="0" presId="urn:microsoft.com/office/officeart/2005/8/layout/bList2"/>
    <dgm:cxn modelId="{994F67B9-137A-4A63-9CAD-FE8714A47276}" type="presOf" srcId="{DCC4A08F-00D1-44FC-9811-ED3BBAC12145}" destId="{16B9D41D-2DAE-45A8-9350-3FB68A2C915F}" srcOrd="0" destOrd="2" presId="urn:microsoft.com/office/officeart/2005/8/layout/bList2"/>
    <dgm:cxn modelId="{5A081271-2229-4789-A421-D1EABF1544C3}" srcId="{5C5F00B7-7903-43C1-BB54-52D3A5500A16}" destId="{B369C15F-56E1-407E-90BE-88E63850AB11}" srcOrd="2" destOrd="0" parTransId="{B06654A4-0CA9-44F9-955C-6D9D14D41F5D}" sibTransId="{9383FEB6-B9B5-424E-A279-7D772EA05862}"/>
    <dgm:cxn modelId="{499872A1-9750-47BF-A1FF-C51FCD0EC6A7}" type="presOf" srcId="{04EE7CA2-6519-4B58-883A-C941C160CD0E}" destId="{324163DD-17D7-4573-9DF2-52EA70A88853}" srcOrd="1" destOrd="0" presId="urn:microsoft.com/office/officeart/2005/8/layout/bList2"/>
    <dgm:cxn modelId="{639DF216-D97D-4CE7-90AB-08AAF96E470F}" srcId="{07CCFDE0-1B72-407E-A8D3-9BFA7C6F3826}" destId="{04EE7CA2-6519-4B58-883A-C941C160CD0E}" srcOrd="2" destOrd="0" parTransId="{51C5020F-5C62-4749-A393-0E3BA1C772A9}" sibTransId="{8FFF95F8-645D-4BA0-8AB6-FA40E9060E4B}"/>
    <dgm:cxn modelId="{750BBEEA-F73B-4D3C-8A67-924AB9671752}" type="presOf" srcId="{18A1928C-1B78-414B-9BA1-B82C7D21918E}" destId="{16B9D41D-2DAE-45A8-9350-3FB68A2C915F}" srcOrd="0" destOrd="1" presId="urn:microsoft.com/office/officeart/2005/8/layout/bList2"/>
    <dgm:cxn modelId="{9B0A6207-9C71-42FE-98ED-92ACDBF824A6}" srcId="{A5F5D6D1-820B-42BF-BD68-0CC667D57F98}" destId="{4D6A9FBA-46C6-4400-BEC6-2A8E73D3A4C2}" srcOrd="0" destOrd="0" parTransId="{731B72BB-086B-4BCD-AFDB-35750F1E1518}" sibTransId="{52AE04A8-BC8A-449E-90B0-34E75E2BAC21}"/>
    <dgm:cxn modelId="{CA8AA725-A9FA-4894-AAB4-0CD6140A8CAF}" srcId="{07CCFDE0-1B72-407E-A8D3-9BFA7C6F3826}" destId="{A5F5D6D1-820B-42BF-BD68-0CC667D57F98}" srcOrd="1" destOrd="0" parTransId="{301542F3-C0C2-40A8-A71F-EFAC1A3704EE}" sibTransId="{A76FF337-69F8-4232-9A68-BCA4C5E7E1C3}"/>
    <dgm:cxn modelId="{66AEC71D-3951-4A2B-B629-7F5A71D7F6EB}" srcId="{5C5F00B7-7903-43C1-BB54-52D3A5500A16}" destId="{38E7B041-222A-40C3-B663-D9FFB514D100}" srcOrd="0" destOrd="0" parTransId="{042FC3F1-5D66-4833-BFA5-AD75C30182C0}" sibTransId="{71B435F1-DB50-4BE0-92EF-73C557F43968}"/>
    <dgm:cxn modelId="{C3087D14-7F8C-4A05-9FDE-FFDF0BE7E389}" type="presOf" srcId="{A5F5D6D1-820B-42BF-BD68-0CC667D57F98}" destId="{827855E2-5524-4B07-92E5-9E992406939E}" srcOrd="1" destOrd="0" presId="urn:microsoft.com/office/officeart/2005/8/layout/bList2"/>
    <dgm:cxn modelId="{812F84EB-B2B3-45D0-8122-001BB90DADF5}" type="presOf" srcId="{C0638474-382D-4AF0-9C22-01AF5C339413}" destId="{11499EA3-D046-4277-8029-23A8FCB4EB00}" srcOrd="0" destOrd="2" presId="urn:microsoft.com/office/officeart/2005/8/layout/bList2"/>
    <dgm:cxn modelId="{2D6B0325-1545-409E-AAE1-45B1C8B99012}" type="presOf" srcId="{5C5F00B7-7903-43C1-BB54-52D3A5500A16}" destId="{6542FBDE-4E80-49E6-A78E-B31002CF6F7C}" srcOrd="1" destOrd="0" presId="urn:microsoft.com/office/officeart/2005/8/layout/bList2"/>
    <dgm:cxn modelId="{0172B4D7-94E4-4223-94CB-2E837D663D61}" srcId="{04EE7CA2-6519-4B58-883A-C941C160CD0E}" destId="{8CE75E3B-F714-4E93-B864-9766478B5849}" srcOrd="0" destOrd="0" parTransId="{FBA8CDDC-45BC-43E1-82F5-9EA821434080}" sibTransId="{C3624729-6918-47E9-8156-AC4FB5B18608}"/>
    <dgm:cxn modelId="{94F8C001-751B-487B-B035-E553960D5BCC}" type="presOf" srcId="{04EE7CA2-6519-4B58-883A-C941C160CD0E}" destId="{732649CB-F094-4E0C-846C-05A6DF0A861F}" srcOrd="0" destOrd="0" presId="urn:microsoft.com/office/officeart/2005/8/layout/bList2"/>
    <dgm:cxn modelId="{8781E983-6136-4BAF-B96C-41507D47771C}" srcId="{5C5F00B7-7903-43C1-BB54-52D3A5500A16}" destId="{EE3B4016-25F3-4CDF-B3DC-910D3665473D}" srcOrd="1" destOrd="0" parTransId="{E79587B5-BE91-4EAE-8F05-2BA23CDBFA95}" sibTransId="{EB8DAFF1-4E50-45C5-B0BD-1963A1DEFEC7}"/>
    <dgm:cxn modelId="{87BD9363-BAF6-427A-9A48-90688A7903F6}" srcId="{A5F5D6D1-820B-42BF-BD68-0CC667D57F98}" destId="{D8B823C9-9342-4277-BD55-93EC2496BB35}" srcOrd="1" destOrd="0" parTransId="{A671C2EC-4460-4DC3-842E-4755CF29A8CD}" sibTransId="{B08886E5-3CFE-421C-A298-BD220D9ABD54}"/>
    <dgm:cxn modelId="{B81866B9-CB23-49F7-8B1E-6AC134CB14EB}" type="presOf" srcId="{8CE75E3B-F714-4E93-B864-9766478B5849}" destId="{16B9D41D-2DAE-45A8-9350-3FB68A2C915F}" srcOrd="0" destOrd="0" presId="urn:microsoft.com/office/officeart/2005/8/layout/bList2"/>
    <dgm:cxn modelId="{E2151A21-701E-4CC5-ACB7-CB3DF2803206}" type="presOf" srcId="{A5F5D6D1-820B-42BF-BD68-0CC667D57F98}" destId="{57B2C408-E062-40A2-AB31-9D7ED7E547BE}" srcOrd="0" destOrd="0" presId="urn:microsoft.com/office/officeart/2005/8/layout/bList2"/>
    <dgm:cxn modelId="{DDE8ED84-EE98-4991-BFF4-43B4FFFEF96D}" type="presOf" srcId="{38E7B041-222A-40C3-B663-D9FFB514D100}" destId="{7EDA2C7C-E319-4A01-B949-857C4B3F2F03}" srcOrd="0" destOrd="0" presId="urn:microsoft.com/office/officeart/2005/8/layout/bList2"/>
    <dgm:cxn modelId="{9CACF883-3F58-4E9D-BFC7-3D735E01E493}" type="presOf" srcId="{07CCFDE0-1B72-407E-A8D3-9BFA7C6F3826}" destId="{BE773BD5-49C5-4F21-BF62-6FAC11511613}" srcOrd="0" destOrd="0" presId="urn:microsoft.com/office/officeart/2005/8/layout/bList2"/>
    <dgm:cxn modelId="{569278C0-4991-4644-95CE-44968C68A9AC}" srcId="{04EE7CA2-6519-4B58-883A-C941C160CD0E}" destId="{DCC4A08F-00D1-44FC-9811-ED3BBAC12145}" srcOrd="2" destOrd="0" parTransId="{E93BC855-B3CD-4490-BBE9-DE7C45AC1678}" sibTransId="{8BD5A955-9A22-4F9E-9F3E-409014A80DC3}"/>
    <dgm:cxn modelId="{EC1FE80E-ED68-48BD-91C0-79281F2F7D80}" type="presOf" srcId="{D8B823C9-9342-4277-BD55-93EC2496BB35}" destId="{11499EA3-D046-4277-8029-23A8FCB4EB00}" srcOrd="0" destOrd="1" presId="urn:microsoft.com/office/officeart/2005/8/layout/bList2"/>
    <dgm:cxn modelId="{27365F0E-90C9-43FD-8A6A-17FB55A41288}" type="presOf" srcId="{F00EE88B-E2B0-4A27-A80D-9183096C8942}" destId="{E4C96676-08DE-4FF2-BD1D-6104FB796D25}" srcOrd="0" destOrd="0" presId="urn:microsoft.com/office/officeart/2005/8/layout/bList2"/>
    <dgm:cxn modelId="{8AE8DFE9-E509-40D1-AE58-365A767BC610}" type="presOf" srcId="{EE3B4016-25F3-4CDF-B3DC-910D3665473D}" destId="{7EDA2C7C-E319-4A01-B949-857C4B3F2F03}" srcOrd="0" destOrd="1" presId="urn:microsoft.com/office/officeart/2005/8/layout/bList2"/>
    <dgm:cxn modelId="{BA3A3373-2808-44DE-9634-3B4E3DC2E5AB}" srcId="{A5F5D6D1-820B-42BF-BD68-0CC667D57F98}" destId="{C0638474-382D-4AF0-9C22-01AF5C339413}" srcOrd="2" destOrd="0" parTransId="{5B70B1EE-79CF-459E-95E2-0EE3BA0EE77F}" sibTransId="{A6DE3499-8283-4FE5-B970-FE196B64CFAD}"/>
    <dgm:cxn modelId="{6C58C6D8-BF5B-43D7-B7A8-CDE46AF19C99}" type="presOf" srcId="{B369C15F-56E1-407E-90BE-88E63850AB11}" destId="{7EDA2C7C-E319-4A01-B949-857C4B3F2F03}" srcOrd="0" destOrd="2" presId="urn:microsoft.com/office/officeart/2005/8/layout/bList2"/>
    <dgm:cxn modelId="{50DF1BFF-DB3F-48D1-883E-D54DE1D2BFFD}" type="presParOf" srcId="{BE773BD5-49C5-4F21-BF62-6FAC11511613}" destId="{5B553711-FF93-451C-BF18-8EA4CCCAE448}" srcOrd="0" destOrd="0" presId="urn:microsoft.com/office/officeart/2005/8/layout/bList2"/>
    <dgm:cxn modelId="{186CE8B8-3D4F-412B-9C3B-550EB75187BD}" type="presParOf" srcId="{5B553711-FF93-451C-BF18-8EA4CCCAE448}" destId="{7EDA2C7C-E319-4A01-B949-857C4B3F2F03}" srcOrd="0" destOrd="0" presId="urn:microsoft.com/office/officeart/2005/8/layout/bList2"/>
    <dgm:cxn modelId="{A8C62900-50B7-4CB8-9A0F-6BC58A36110C}" type="presParOf" srcId="{5B553711-FF93-451C-BF18-8EA4CCCAE448}" destId="{C6BE0B15-1C31-4E8A-A365-A19F882D0C8C}" srcOrd="1" destOrd="0" presId="urn:microsoft.com/office/officeart/2005/8/layout/bList2"/>
    <dgm:cxn modelId="{9068AF28-5C28-497D-A23F-F29665571211}" type="presParOf" srcId="{5B553711-FF93-451C-BF18-8EA4CCCAE448}" destId="{6542FBDE-4E80-49E6-A78E-B31002CF6F7C}" srcOrd="2" destOrd="0" presId="urn:microsoft.com/office/officeart/2005/8/layout/bList2"/>
    <dgm:cxn modelId="{550AE9C4-0DEB-4A70-8B22-D9E0B1EC232B}" type="presParOf" srcId="{5B553711-FF93-451C-BF18-8EA4CCCAE448}" destId="{EB4B56F6-B8EF-492E-9627-B2E7622E0301}" srcOrd="3" destOrd="0" presId="urn:microsoft.com/office/officeart/2005/8/layout/bList2"/>
    <dgm:cxn modelId="{D80EF8C0-C0D8-4A9C-93B2-E886B7C44A61}" type="presParOf" srcId="{BE773BD5-49C5-4F21-BF62-6FAC11511613}" destId="{E4C96676-08DE-4FF2-BD1D-6104FB796D25}" srcOrd="1" destOrd="0" presId="urn:microsoft.com/office/officeart/2005/8/layout/bList2"/>
    <dgm:cxn modelId="{736D39FC-4B88-476E-A959-DD9045A56978}" type="presParOf" srcId="{BE773BD5-49C5-4F21-BF62-6FAC11511613}" destId="{0BA5AD92-2961-4FC4-AB22-3BE860E047C7}" srcOrd="2" destOrd="0" presId="urn:microsoft.com/office/officeart/2005/8/layout/bList2"/>
    <dgm:cxn modelId="{880FCB21-AD35-4E8C-92E3-E9CB49569BAC}" type="presParOf" srcId="{0BA5AD92-2961-4FC4-AB22-3BE860E047C7}" destId="{11499EA3-D046-4277-8029-23A8FCB4EB00}" srcOrd="0" destOrd="0" presId="urn:microsoft.com/office/officeart/2005/8/layout/bList2"/>
    <dgm:cxn modelId="{9A3053C7-CEC9-4BCF-B0C1-8BC6CB2AC312}" type="presParOf" srcId="{0BA5AD92-2961-4FC4-AB22-3BE860E047C7}" destId="{57B2C408-E062-40A2-AB31-9D7ED7E547BE}" srcOrd="1" destOrd="0" presId="urn:microsoft.com/office/officeart/2005/8/layout/bList2"/>
    <dgm:cxn modelId="{197284BD-2625-46F0-AFFA-C83C4DBCD319}" type="presParOf" srcId="{0BA5AD92-2961-4FC4-AB22-3BE860E047C7}" destId="{827855E2-5524-4B07-92E5-9E992406939E}" srcOrd="2" destOrd="0" presId="urn:microsoft.com/office/officeart/2005/8/layout/bList2"/>
    <dgm:cxn modelId="{216EB2FC-FFDC-4097-93F7-9B13241DDA7A}" type="presParOf" srcId="{0BA5AD92-2961-4FC4-AB22-3BE860E047C7}" destId="{7DEE98DF-BC51-460A-8136-B9CA6CAF715B}" srcOrd="3" destOrd="0" presId="urn:microsoft.com/office/officeart/2005/8/layout/bList2"/>
    <dgm:cxn modelId="{DEF44463-9F53-494E-9B78-30C5BCE7D558}" type="presParOf" srcId="{BE773BD5-49C5-4F21-BF62-6FAC11511613}" destId="{8FA14D2E-DEC6-4935-A89E-BE304076716D}" srcOrd="3" destOrd="0" presId="urn:microsoft.com/office/officeart/2005/8/layout/bList2"/>
    <dgm:cxn modelId="{2FDCE50E-28FD-45F2-B4DC-D6C15B2D5BFA}" type="presParOf" srcId="{BE773BD5-49C5-4F21-BF62-6FAC11511613}" destId="{568A876F-4353-45B9-87D2-6650CEBD2F08}" srcOrd="4" destOrd="0" presId="urn:microsoft.com/office/officeart/2005/8/layout/bList2"/>
    <dgm:cxn modelId="{969356CC-8E2C-4860-A7DD-EA29E392C26A}" type="presParOf" srcId="{568A876F-4353-45B9-87D2-6650CEBD2F08}" destId="{16B9D41D-2DAE-45A8-9350-3FB68A2C915F}" srcOrd="0" destOrd="0" presId="urn:microsoft.com/office/officeart/2005/8/layout/bList2"/>
    <dgm:cxn modelId="{1F8E2819-1C17-4464-9A61-B82853A7082D}" type="presParOf" srcId="{568A876F-4353-45B9-87D2-6650CEBD2F08}" destId="{732649CB-F094-4E0C-846C-05A6DF0A861F}" srcOrd="1" destOrd="0" presId="urn:microsoft.com/office/officeart/2005/8/layout/bList2"/>
    <dgm:cxn modelId="{98095727-7757-4139-A15B-7FE9321218E4}" type="presParOf" srcId="{568A876F-4353-45B9-87D2-6650CEBD2F08}" destId="{324163DD-17D7-4573-9DF2-52EA70A88853}" srcOrd="2" destOrd="0" presId="urn:microsoft.com/office/officeart/2005/8/layout/bList2"/>
    <dgm:cxn modelId="{1F7379E5-7A80-4C03-8880-EBD6F8C0ABCC}" type="presParOf" srcId="{568A876F-4353-45B9-87D2-6650CEBD2F08}" destId="{7D0A5AD2-435E-449E-8D06-F9EF19B2926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A2C7C-E319-4A01-B949-857C4B3F2F03}">
      <dsp:nvSpPr>
        <dsp:cNvPr id="0" name=""/>
        <dsp:cNvSpPr/>
      </dsp:nvSpPr>
      <dsp:spPr>
        <a:xfrm>
          <a:off x="5929" y="487766"/>
          <a:ext cx="2561040" cy="229220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n w="1905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9 193 921,0</a:t>
          </a:r>
          <a:endParaRPr lang="ru-RU" sz="2800" b="1" kern="1200" dirty="0">
            <a:ln w="19050">
              <a:solidFill>
                <a:schemeClr val="tx1"/>
              </a:solidFill>
            </a:ln>
            <a:solidFill>
              <a:schemeClr val="accent3">
                <a:lumMod val="75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n w="1905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8 822 892,8</a:t>
          </a:r>
          <a:endParaRPr lang="ru-RU" sz="2800" b="1" kern="1200" dirty="0">
            <a:ln w="19050">
              <a:solidFill>
                <a:schemeClr val="tx1"/>
              </a:solidFill>
            </a:ln>
            <a:solidFill>
              <a:schemeClr val="accent3">
                <a:lumMod val="75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n w="1905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9 644 979,1</a:t>
          </a:r>
          <a:endParaRPr lang="ru-RU" sz="2800" b="1" kern="1200" dirty="0">
            <a:ln w="19050">
              <a:solidFill>
                <a:schemeClr val="tx1"/>
              </a:solidFill>
            </a:ln>
            <a:solidFill>
              <a:schemeClr val="accent3">
                <a:lumMod val="75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</dsp:txBody>
      <dsp:txXfrm>
        <a:off x="59638" y="541475"/>
        <a:ext cx="2453622" cy="2238494"/>
      </dsp:txXfrm>
    </dsp:sp>
    <dsp:sp modelId="{6542FBDE-4E80-49E6-A78E-B31002CF6F7C}">
      <dsp:nvSpPr>
        <dsp:cNvPr id="0" name=""/>
        <dsp:cNvSpPr/>
      </dsp:nvSpPr>
      <dsp:spPr>
        <a:xfrm>
          <a:off x="5929" y="2589749"/>
          <a:ext cx="2561040" cy="8220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0" rIns="3937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Доходы</a:t>
          </a:r>
          <a:endParaRPr lang="ru-RU" sz="3100" kern="1200" dirty="0"/>
        </a:p>
      </dsp:txBody>
      <dsp:txXfrm>
        <a:off x="5929" y="2589749"/>
        <a:ext cx="1803549" cy="822058"/>
      </dsp:txXfrm>
    </dsp:sp>
    <dsp:sp modelId="{EB4B56F6-B8EF-492E-9627-B2E7622E0301}">
      <dsp:nvSpPr>
        <dsp:cNvPr id="0" name=""/>
        <dsp:cNvSpPr/>
      </dsp:nvSpPr>
      <dsp:spPr>
        <a:xfrm>
          <a:off x="1881927" y="2720325"/>
          <a:ext cx="896364" cy="89636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99EA3-D046-4277-8029-23A8FCB4EB00}">
      <dsp:nvSpPr>
        <dsp:cNvPr id="0" name=""/>
        <dsp:cNvSpPr/>
      </dsp:nvSpPr>
      <dsp:spPr>
        <a:xfrm>
          <a:off x="3000360" y="502338"/>
          <a:ext cx="2561040" cy="223391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rPr>
            <a:t>9 343 921,0</a:t>
          </a:r>
          <a:endParaRPr lang="ru-RU" sz="2800" b="1" kern="1200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rPr>
            <a:t>8 822 892,8</a:t>
          </a:r>
          <a:endParaRPr lang="ru-RU" sz="2800" b="1" kern="1200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rPr>
            <a:t>9 644 979,1</a:t>
          </a:r>
          <a:endParaRPr lang="ru-RU" sz="2800" b="1" kern="1200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3052703" y="554681"/>
        <a:ext cx="2456354" cy="2181571"/>
      </dsp:txXfrm>
    </dsp:sp>
    <dsp:sp modelId="{827855E2-5524-4B07-92E5-9E992406939E}">
      <dsp:nvSpPr>
        <dsp:cNvPr id="0" name=""/>
        <dsp:cNvSpPr/>
      </dsp:nvSpPr>
      <dsp:spPr>
        <a:xfrm>
          <a:off x="3000360" y="2575176"/>
          <a:ext cx="2561040" cy="822058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0" rIns="3937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Расходы</a:t>
          </a:r>
          <a:endParaRPr lang="ru-RU" sz="3100" kern="1200" dirty="0"/>
        </a:p>
      </dsp:txBody>
      <dsp:txXfrm>
        <a:off x="3000360" y="2575176"/>
        <a:ext cx="1803549" cy="822058"/>
      </dsp:txXfrm>
    </dsp:sp>
    <dsp:sp modelId="{7DEE98DF-BC51-460A-8136-B9CA6CAF715B}">
      <dsp:nvSpPr>
        <dsp:cNvPr id="0" name=""/>
        <dsp:cNvSpPr/>
      </dsp:nvSpPr>
      <dsp:spPr>
        <a:xfrm>
          <a:off x="4876357" y="2705753"/>
          <a:ext cx="896364" cy="89636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9D41D-2DAE-45A8-9350-3FB68A2C915F}">
      <dsp:nvSpPr>
        <dsp:cNvPr id="0" name=""/>
        <dsp:cNvSpPr/>
      </dsp:nvSpPr>
      <dsp:spPr>
        <a:xfrm>
          <a:off x="5994790" y="502338"/>
          <a:ext cx="2561040" cy="223391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rPr>
            <a:t>- 150 000,0</a:t>
          </a:r>
          <a:endParaRPr lang="ru-RU" sz="2800" b="1" kern="1200" dirty="0"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rPr>
            <a:t>0,0</a:t>
          </a:r>
          <a:endParaRPr lang="ru-RU" sz="2800" b="1" kern="1200" dirty="0"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rPr>
            <a:t>0,0</a:t>
          </a:r>
          <a:endParaRPr lang="ru-RU" sz="2800" b="1" kern="1200" dirty="0"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a:endParaRPr>
        </a:p>
      </dsp:txBody>
      <dsp:txXfrm>
        <a:off x="6047133" y="554681"/>
        <a:ext cx="2456354" cy="2181571"/>
      </dsp:txXfrm>
    </dsp:sp>
    <dsp:sp modelId="{324163DD-17D7-4573-9DF2-52EA70A88853}">
      <dsp:nvSpPr>
        <dsp:cNvPr id="0" name=""/>
        <dsp:cNvSpPr/>
      </dsp:nvSpPr>
      <dsp:spPr>
        <a:xfrm>
          <a:off x="5994790" y="2575176"/>
          <a:ext cx="2561040" cy="822058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0" rIns="3937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Дефицит</a:t>
          </a:r>
          <a:endParaRPr lang="ru-RU" sz="3100" kern="1200" dirty="0"/>
        </a:p>
      </dsp:txBody>
      <dsp:txXfrm>
        <a:off x="5994790" y="2575176"/>
        <a:ext cx="1803549" cy="822058"/>
      </dsp:txXfrm>
    </dsp:sp>
    <dsp:sp modelId="{7D0A5AD2-435E-449E-8D06-F9EF19B29262}">
      <dsp:nvSpPr>
        <dsp:cNvPr id="0" name=""/>
        <dsp:cNvSpPr/>
      </dsp:nvSpPr>
      <dsp:spPr>
        <a:xfrm>
          <a:off x="7870788" y="2705753"/>
          <a:ext cx="896364" cy="89636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0.01381</cdr:y>
    </cdr:from>
    <cdr:to>
      <cdr:x>0.28767</cdr:x>
      <cdr:y>0.09446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52597"/>
          <a:ext cx="1154132" cy="3071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900" b="1" kern="1200" dirty="0" smtClean="0">
              <a:solidFill>
                <a:srgbClr val="800000"/>
              </a:solidFill>
              <a:latin typeface="Arial Narrow" panose="020B0606020202030204" pitchFamily="34" charset="0"/>
            </a:rPr>
            <a:t>2020 </a:t>
          </a:r>
          <a:r>
            <a:rPr lang="ru-RU" sz="1900" b="1" kern="1200" dirty="0">
              <a:solidFill>
                <a:srgbClr val="800000"/>
              </a:solidFill>
              <a:latin typeface="Arial Narrow" panose="020B0606020202030204" pitchFamily="34" charset="0"/>
            </a:rPr>
            <a:t>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0.01381</cdr:y>
    </cdr:from>
    <cdr:to>
      <cdr:x>0.28767</cdr:x>
      <cdr:y>0.09446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52597"/>
          <a:ext cx="1154132" cy="3071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900" b="1" kern="1200" dirty="0" smtClean="0">
              <a:solidFill>
                <a:srgbClr val="800000"/>
              </a:solidFill>
              <a:latin typeface="Arial Narrow" panose="020B0606020202030204" pitchFamily="34" charset="0"/>
            </a:rPr>
            <a:t>2021 </a:t>
          </a:r>
          <a:r>
            <a:rPr lang="ru-RU" sz="1900" b="1" kern="1200" dirty="0">
              <a:solidFill>
                <a:srgbClr val="800000"/>
              </a:solidFill>
              <a:latin typeface="Arial Narrow" panose="020B0606020202030204" pitchFamily="34" charset="0"/>
            </a:rPr>
            <a:t>год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0.01381</cdr:y>
    </cdr:from>
    <cdr:to>
      <cdr:x>0.28767</cdr:x>
      <cdr:y>0.09446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52597"/>
          <a:ext cx="1154132" cy="3071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900" b="1" kern="1200" dirty="0" smtClean="0">
              <a:solidFill>
                <a:srgbClr val="800000"/>
              </a:solidFill>
              <a:latin typeface="Arial Narrow" panose="020B0606020202030204" pitchFamily="34" charset="0"/>
            </a:rPr>
            <a:t>2022 </a:t>
          </a:r>
          <a:r>
            <a:rPr lang="ru-RU" sz="1900" b="1" kern="1200" dirty="0">
              <a:solidFill>
                <a:srgbClr val="800000"/>
              </a:solidFill>
              <a:latin typeface="Arial Narrow" panose="020B0606020202030204" pitchFamily="34" charset="0"/>
            </a:rPr>
            <a:t>год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0.01381</cdr:y>
    </cdr:from>
    <cdr:to>
      <cdr:x>0.28767</cdr:x>
      <cdr:y>0.09446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52597"/>
          <a:ext cx="1154132" cy="3071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900" b="1" kern="1200" dirty="0" smtClean="0">
              <a:solidFill>
                <a:srgbClr val="800000"/>
              </a:solidFill>
              <a:latin typeface="Arial Narrow" panose="020B0606020202030204" pitchFamily="34" charset="0"/>
            </a:rPr>
            <a:t>2023 </a:t>
          </a:r>
          <a:r>
            <a:rPr lang="ru-RU" sz="1900" b="1" kern="1200" dirty="0">
              <a:solidFill>
                <a:srgbClr val="800000"/>
              </a:solidFill>
              <a:latin typeface="Arial Narrow" panose="020B0606020202030204" pitchFamily="34" charset="0"/>
            </a:rPr>
            <a:t>год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0.43387</cdr:x>
      <cdr:y>0.35979</cdr:y>
    </cdr:from>
    <cdr:to>
      <cdr:x>0.48152</cdr:x>
      <cdr:y>0.59259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23111" y="1224136"/>
          <a:ext cx="288032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0.1165</cdr:x>
      <cdr:y>0.91741</cdr:y>
    </cdr:from>
    <cdr:to>
      <cdr:x>0.13833</cdr:x>
      <cdr:y>0.95085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64095" y="5020631"/>
          <a:ext cx="161909" cy="18300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0.15618</cdr:x>
      <cdr:y>0.89787</cdr:y>
    </cdr:from>
    <cdr:to>
      <cdr:x>0.47607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58371" y="4913690"/>
          <a:ext cx="2372567" cy="5589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rgbClr val="347C47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</a:rPr>
            <a:t>Бюджетные кредиты из областного бюджета</a:t>
          </a:r>
          <a:endParaRPr lang="ru-RU" sz="1100" b="1" dirty="0">
            <a:solidFill>
              <a:srgbClr val="347C47"/>
            </a:solidFill>
            <a:effectLst>
              <a:glow rad="101600">
                <a:srgbClr val="FFFF00">
                  <a:alpha val="40000"/>
                </a:srgbClr>
              </a:glow>
            </a:effectLst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hyperlink" Target="consultantplus://offline/ref=2786A01B4016D7CF9A07B2EC6911117179A65329662A8ED335EE237A3D7DDE1D081077BA51A4630FCC784D623FA3EF1393DB1A102D21134B5E6E00C9A9pA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9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Картинки по запросу герб Благовещенска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6" y="534200"/>
            <a:ext cx="2232248" cy="236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5640" y="3429000"/>
            <a:ext cx="67322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accent6">
                      <a:lumMod val="20000"/>
                      <a:lumOff val="80000"/>
                    </a:schemeClr>
                  </a:glow>
                </a:effectLst>
                <a:latin typeface="Century" panose="02040604050505020304" pitchFamily="18" charset="0"/>
                <a:ea typeface="맑은 고딕" pitchFamily="50" charset="-127"/>
                <a:cs typeface="Arial" pitchFamily="34" charset="0"/>
              </a:rPr>
              <a:t>Бюджет для граждан </a:t>
            </a:r>
          </a:p>
          <a:p>
            <a:pPr algn="ctr"/>
            <a:r>
              <a:rPr lang="ru-RU" altLang="ko-KR" sz="3600" b="1" dirty="0"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accent6">
                      <a:lumMod val="20000"/>
                      <a:lumOff val="80000"/>
                    </a:schemeClr>
                  </a:glow>
                </a:effectLst>
                <a:latin typeface="Century" panose="02040604050505020304" pitchFamily="18" charset="0"/>
                <a:ea typeface="맑은 고딕" pitchFamily="50" charset="-127"/>
                <a:cs typeface="Arial" pitchFamily="34" charset="0"/>
              </a:rPr>
              <a:t>на 2021 год и плановый период 2022-2023 годов</a:t>
            </a:r>
            <a:endParaRPr lang="en-US" altLang="ko-KR" sz="3600" b="1" dirty="0">
              <a:solidFill>
                <a:schemeClr val="accent2">
                  <a:lumMod val="50000"/>
                </a:schemeClr>
              </a:solidFill>
              <a:effectLst>
                <a:glow rad="76200">
                  <a:schemeClr val="accent6">
                    <a:lumMod val="20000"/>
                    <a:lumOff val="80000"/>
                  </a:schemeClr>
                </a:glow>
              </a:effectLst>
              <a:latin typeface="Century" panose="02040604050505020304" pitchFamily="18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1704" y="618714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г. Благовещенск 2020 год</a:t>
            </a: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68636" y="1127473"/>
            <a:ext cx="10118823" cy="92855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1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101600">
              <a:schemeClr val="accent6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>
              <a:solidFill>
                <a:prstClr val="black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ctr"/>
            <a:r>
              <a:rPr lang="ru-RU" sz="1600" b="1" dirty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Основные направления налоговой политики сформированы с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учетом приоритетов социально-экономического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Федерации и Амурской области и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направлены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         формирование собственной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устойчивой доходной базы городского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бюджета.</a:t>
            </a:r>
            <a:endParaRPr lang="ru-RU" sz="1600" b="1" dirty="0">
              <a:solidFill>
                <a:schemeClr val="tx1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775520" y="330923"/>
            <a:ext cx="9505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ОСНОВНЫЕ НАПРАВЛЕНИЯ НАЛОГОВОЙ ПОЛИТИКИ ГОРОДА БЛАГОВЕЩЕНСКА НА 2021 ГОД И ПЛАНОВЫЙ ПЕРИОД 2022 и 2023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35460" y="2276872"/>
            <a:ext cx="10585176" cy="3893374"/>
          </a:xfrm>
          <a:prstGeom prst="rect">
            <a:avLst/>
          </a:prstGeom>
          <a:solidFill>
            <a:srgbClr val="F1F2DE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defTabSz="457200" latinLnBrk="0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	Данное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направление обеспечивается реализацией следующих мероприятий:</a:t>
            </a:r>
          </a:p>
          <a:p>
            <a:pPr algn="just" defTabSz="457200" latinLnBrk="0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	направление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в Правительство области предложений об увеличении единого норматива отчислений в бюджеты городских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округов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области от налога, взимаемого в связи с применением упрощенной системы налогообложения с 15% до 50%;</a:t>
            </a:r>
          </a:p>
          <a:p>
            <a:pPr algn="just" defTabSz="457200" latinLnBrk="0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	расширения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перечня торговых, офисных объектов, объектов общественного питания и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бытового обслуживания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посредством работы комиссии по определению вида фактического использования объектов недвижимости;</a:t>
            </a:r>
          </a:p>
          <a:p>
            <a:pPr algn="just" defTabSz="457200" latinLnBrk="0"/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	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мониторинга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и анализа налоговых поступлений в городской бюджет НДФЛ от организаций, задействованных в реализации на территории города проектов с привлечением бюджетных средств (мост ч/з р. </a:t>
            </a:r>
            <a:r>
              <a:rPr lang="ru-RU" sz="1300" b="1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Зея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, </a:t>
            </a:r>
            <a:r>
              <a:rPr lang="ru-RU" sz="1300" b="1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берегоукрепление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, школа на 1500 мест,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«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Трибуна Холл», трансграничная канатная дорога и др.); </a:t>
            </a:r>
          </a:p>
          <a:p>
            <a:pPr algn="just" defTabSz="457200" latinLnBrk="0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	проведения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заседаний комиссии по вопросам финансово–бюджетной и налоговой политики с целью сокращения имеющейся задолженности юридических и физических лиц по уплате налогов и сборов в бюджетную систему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РФ;</a:t>
            </a:r>
          </a:p>
          <a:p>
            <a:pPr algn="just" defTabSz="457200" latinLnBrk="0"/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         расширения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налогооблагаемой базы по местным налогам путем внесения недостающих сведений об объектах недвижимости в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Единый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государственный реестр недвижимости (ЕГРН) и вовлечения в налоговый оборот объектов выпадающих из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налогообложения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; </a:t>
            </a:r>
          </a:p>
          <a:p>
            <a:pPr algn="just" defTabSz="457200" latinLnBrk="0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	продолжения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работы по присвоению статуса и правового режима свободного порта городу Благовещенску;</a:t>
            </a:r>
          </a:p>
          <a:p>
            <a:pPr algn="just" defTabSz="457200" latinLnBrk="0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	мониторинга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ситуации по внесению изменений в Налоговый кодекс Российской Федерации, в том числе по включению в  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него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неналоговых платежей;</a:t>
            </a:r>
          </a:p>
          <a:p>
            <a:pPr algn="just" defTabSz="457200" latinLnBrk="0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	реализацией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муниципального имущества, находящегося в хозяйственном ведении (оперативном управлении) у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муниципальных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унитарных предприятий города Благовещенска.</a:t>
            </a:r>
          </a:p>
        </p:txBody>
      </p:sp>
    </p:spTree>
    <p:extLst>
      <p:ext uri="{BB962C8B-B14F-4D97-AF65-F5344CB8AC3E}">
        <p14:creationId xmlns:p14="http://schemas.microsoft.com/office/powerpoint/2010/main" val="18398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71464" y="2394668"/>
            <a:ext cx="10513168" cy="3754874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defTabSz="457200" latinLnBrk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	Целями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долговой политики являются:</a:t>
            </a:r>
          </a:p>
          <a:p>
            <a:pPr algn="just" defTabSz="457200" latinLnBrk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- обеспечение потребностей городского бюджета заемными источниками; </a:t>
            </a:r>
          </a:p>
          <a:p>
            <a:pPr algn="just" defTabSz="457200" latinLnBrk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- поддержание объема долговых обязательств муниципального образования города Благовещенска на экономически безопасном уровне с учетом всех возможных рисков;</a:t>
            </a:r>
          </a:p>
          <a:p>
            <a:pPr algn="just" defTabSz="457200" latinLnBrk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	Задачами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долговой политики являются:</a:t>
            </a:r>
          </a:p>
          <a:p>
            <a:pPr algn="just" defTabSz="457200" latinLnBrk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- реализация мер по удешевлению муниципальных заимствований;</a:t>
            </a:r>
          </a:p>
          <a:p>
            <a:pPr algn="just" defTabSz="457200" latinLnBrk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- исключение рисков, возможных при реализации муниципальным образованием долговой политики;</a:t>
            </a:r>
          </a:p>
          <a:p>
            <a:pPr algn="just" defTabSz="457200" latinLnBrk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- сохранение репутации надежного заемщика посредством безупречного выполнения муниципальным образованием своих долговых обязательств;</a:t>
            </a:r>
          </a:p>
          <a:p>
            <a:pPr algn="just" defTabSz="457200" latinLnBrk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- формирование структуры муниципального долга с приоритетом среднесрочных заимствований.</a:t>
            </a:r>
          </a:p>
          <a:p>
            <a:pPr algn="just" defTabSz="457200" latinLnBrk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	Основными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инструментами реализации долговой политики города Благовещенска являются:</a:t>
            </a:r>
          </a:p>
          <a:p>
            <a:pPr algn="just" defTabSz="457200" latinLnBrk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- проведение работы по замещению ранее привлеченных кредитов на кредиты под более низкие процентные ставки при наличии благоприятной рыночной конъектуры; </a:t>
            </a:r>
          </a:p>
          <a:p>
            <a:pPr algn="just" defTabSz="457200" latinLnBrk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- приостановление предоставлений муниципальных гарантий муниципального образования города     Благовещенска на 2021 год и плановый период 2022 и 2023 годов; </a:t>
            </a:r>
          </a:p>
          <a:p>
            <a:pPr algn="just" defTabSz="457200" latinLnBrk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entury Gothic"/>
              </a:rPr>
              <a:t>- направление части доходов, полученных при исполнении городского бюджета сверх утвержденного  решением о бюджете общего объема доходов, на погашение муниципального долга.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5520" y="261701"/>
            <a:ext cx="9731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ОСНОВНЫЕ НАПРАВЛЕНИЯ ДОЛГОВОЙ ПОЛИТИКИ ГОРОДА БЛАГОВЕЩЕНСКА НА 2021 ГОД И ПЛАНОВЫЙ ПЕРИОД 2022 и 2023 ГОДОВ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33963" y="1124744"/>
            <a:ext cx="9415046" cy="97075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1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101600">
              <a:schemeClr val="accent6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>
              <a:solidFill>
                <a:prstClr val="black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Долговая политика муниципального образования города Благовещенска на 2021 год и плановый период 2022 и 2023 годов является составной частью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бюджетной политики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города Благовещенска и направлена на достижение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экономически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безопасного уровня муниципального долга.</a:t>
            </a:r>
            <a:endParaRPr lang="ru-RU" sz="105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520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04457991"/>
              </p:ext>
            </p:extLst>
          </p:nvPr>
        </p:nvGraphicFramePr>
        <p:xfrm>
          <a:off x="1160878" y="980728"/>
          <a:ext cx="6802436" cy="550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33612" y="309000"/>
            <a:ext cx="1044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Укрупненная структура расходов бюджета города Благовещенска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64352" y="4192707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Социально-</a:t>
            </a:r>
          </a:p>
          <a:p>
            <a:r>
              <a:rPr lang="ru-RU" sz="1400" b="1" dirty="0"/>
              <a:t>культурная сфера</a:t>
            </a:r>
          </a:p>
          <a:p>
            <a:endParaRPr lang="ru-RU" sz="1400" b="1" dirty="0"/>
          </a:p>
          <a:p>
            <a:r>
              <a:rPr lang="ru-RU" sz="1400" b="1" dirty="0"/>
              <a:t>Производственная сфера</a:t>
            </a:r>
          </a:p>
          <a:p>
            <a:endParaRPr lang="ru-RU" sz="1400" b="1" dirty="0"/>
          </a:p>
          <a:p>
            <a:r>
              <a:rPr lang="ru-RU" sz="1400" b="1" dirty="0"/>
              <a:t>Общегосударственные </a:t>
            </a:r>
            <a:r>
              <a:rPr lang="ru-RU" sz="1400" b="1" dirty="0" smtClean="0"/>
              <a:t>   вопросы</a:t>
            </a:r>
            <a:endParaRPr lang="ru-RU" sz="1400" b="1" dirty="0"/>
          </a:p>
          <a:p>
            <a:endParaRPr lang="ru-RU" sz="1400" b="1" dirty="0"/>
          </a:p>
          <a:p>
            <a:r>
              <a:rPr lang="ru-RU" sz="1400" b="1" dirty="0"/>
              <a:t>Прочие расходы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26358" y="4350469"/>
            <a:ext cx="205946" cy="230659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16280" y="5445224"/>
            <a:ext cx="205946" cy="230659"/>
          </a:xfrm>
          <a:prstGeom prst="rect">
            <a:avLst/>
          </a:prstGeom>
          <a:solidFill>
            <a:srgbClr val="F6FC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626358" y="5949280"/>
            <a:ext cx="205946" cy="23065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16280" y="4854525"/>
            <a:ext cx="205946" cy="230659"/>
          </a:xfrm>
          <a:prstGeom prst="rect">
            <a:avLst/>
          </a:prstGeom>
          <a:solidFill>
            <a:srgbClr val="EB5F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8168" y="857214"/>
            <a:ext cx="4393410" cy="32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035"/>
          <a:stretch/>
        </p:blipFill>
        <p:spPr>
          <a:xfrm>
            <a:off x="9416007" y="56570"/>
            <a:ext cx="2775993" cy="244827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55" y="5022097"/>
            <a:ext cx="4758527" cy="1836423"/>
          </a:xfrm>
          <a:prstGeom prst="rect">
            <a:avLst/>
          </a:prstGeom>
          <a:effectLst>
            <a:glow rad="215900">
              <a:schemeClr val="accent5">
                <a:lumMod val="40000"/>
                <a:lumOff val="60000"/>
                <a:alpha val="40000"/>
              </a:schemeClr>
            </a:glow>
            <a:softEdge rad="127000"/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1" t="3543" r="27168" b="6692"/>
          <a:stretch/>
        </p:blipFill>
        <p:spPr>
          <a:xfrm>
            <a:off x="9192344" y="2580273"/>
            <a:ext cx="2421868" cy="2400808"/>
          </a:xfrm>
          <a:prstGeom prst="rect">
            <a:avLst/>
          </a:prstGeom>
        </p:spPr>
      </p:pic>
      <p:pic>
        <p:nvPicPr>
          <p:cNvPr id="22" name="Picture 6" descr="http://www.ozonediw.org/images/userfiles/images/img_aircondi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10" y="5022097"/>
            <a:ext cx="4133881" cy="1755462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 descr="Доходы бюджета Амурской области выросли на 6,5 миллиарда рубле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81" y="717240"/>
            <a:ext cx="1686719" cy="1124480"/>
          </a:xfrm>
          <a:prstGeom prst="rect">
            <a:avLst/>
          </a:prstGeom>
          <a:noFill/>
          <a:ln w="25400">
            <a:solidFill>
              <a:srgbClr val="549E39">
                <a:shade val="9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68462" y="168316"/>
            <a:ext cx="693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ru-RU" sz="2400" b="1" dirty="0">
                <a:solidFill>
                  <a:srgbClr val="800000"/>
                </a:solidFill>
                <a:effectLst>
                  <a:glow rad="3556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Century Gothic"/>
              </a:rPr>
              <a:t>Расходы – социальная направленность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1876" y="683182"/>
            <a:ext cx="2736914" cy="738664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ru-RU" sz="1400" b="1" dirty="0">
                <a:solidFill>
                  <a:srgbClr val="549E39">
                    <a:lumMod val="50000"/>
                  </a:srgbClr>
                </a:solidFill>
                <a:effectLst>
                  <a:glow rad="177800">
                    <a:schemeClr val="accent3">
                      <a:satMod val="175000"/>
                      <a:alpha val="40000"/>
                    </a:schemeClr>
                  </a:glow>
                </a:effectLst>
                <a:latin typeface="Century Gothic"/>
              </a:rPr>
              <a:t>Приоритетные направления расходов бюджета в 2021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51117" y="956842"/>
            <a:ext cx="1608783" cy="646331"/>
          </a:xfrm>
          <a:prstGeom prst="rect">
            <a:avLst/>
          </a:prstGeom>
          <a:effectLst>
            <a:outerShdw blurRad="50800" dist="50800" dir="5400000" algn="ctr" rotWithShape="0">
              <a:srgbClr val="E3DED1">
                <a:lumMod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342900" latinLnBrk="0">
              <a:defRPr/>
            </a:pPr>
            <a:r>
              <a:rPr lang="ru-RU" b="1" kern="0" dirty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Century Gothic"/>
              </a:rPr>
              <a:t>2 062,6 млн. рублей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50677" y="1555439"/>
            <a:ext cx="2063579" cy="673444"/>
          </a:xfrm>
          <a:prstGeom prst="roundRect">
            <a:avLst/>
          </a:prstGeom>
          <a:solidFill>
            <a:srgbClr val="549E39"/>
          </a:solidFill>
          <a:ln w="15875" cap="rnd" cmpd="sng" algn="ctr">
            <a:solidFill>
              <a:srgbClr val="549E39">
                <a:shade val="50000"/>
              </a:srgbClr>
            </a:solidFill>
            <a:prstDash val="solid"/>
          </a:ln>
          <a:effectLst>
            <a:glow rad="127000">
              <a:srgbClr val="FFFF00"/>
            </a:glow>
          </a:effectLst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ru-RU" sz="1350" kern="0" dirty="0">
                <a:solidFill>
                  <a:srgbClr val="FFFF00"/>
                </a:solidFill>
                <a:latin typeface="Century Gothic"/>
              </a:rPr>
              <a:t>Фонд оплаты труда </a:t>
            </a:r>
          </a:p>
          <a:p>
            <a:pPr algn="ctr" defTabSz="342900" latinLnBrk="0">
              <a:defRPr/>
            </a:pPr>
            <a:r>
              <a:rPr lang="ru-RU" sz="1350" b="1" kern="0" dirty="0">
                <a:solidFill>
                  <a:srgbClr val="800000"/>
                </a:solidFill>
                <a:effectLst>
                  <a:glow rad="127000">
                    <a:srgbClr val="FFFF00"/>
                  </a:glow>
                </a:effectLst>
                <a:latin typeface="Century Gothic"/>
              </a:rPr>
              <a:t>1 534 млн. рублей</a:t>
            </a:r>
            <a:r>
              <a:rPr lang="ru-RU" sz="1350" kern="0" dirty="0">
                <a:solidFill>
                  <a:srgbClr val="FFFF00"/>
                </a:solidFill>
                <a:latin typeface="Century Gothic"/>
              </a:rPr>
              <a:t>, </a:t>
            </a:r>
          </a:p>
          <a:p>
            <a:pPr algn="ctr" defTabSz="342900" latinLnBrk="0">
              <a:defRPr/>
            </a:pPr>
            <a:r>
              <a:rPr lang="ru-RU" sz="1350" kern="0" dirty="0">
                <a:solidFill>
                  <a:srgbClr val="FFFF00"/>
                </a:solidFill>
                <a:latin typeface="Century Gothic"/>
              </a:rPr>
              <a:t>в том числе: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06072" y="2504842"/>
            <a:ext cx="1896763" cy="1853891"/>
          </a:xfrm>
          <a:prstGeom prst="roundRect">
            <a:avLst/>
          </a:prstGeom>
          <a:solidFill>
            <a:schemeClr val="accent3">
              <a:lumMod val="75000"/>
              <a:alpha val="56000"/>
            </a:schemeClr>
          </a:solidFill>
          <a:ln w="15875" cap="rnd" cmpd="sng" algn="ctr">
            <a:solidFill>
              <a:srgbClr val="549E3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ru-RU" sz="100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На повышение оплаты труда работников сферы образования и культуры в соответствии с Указами Президента РФ от 07.05.2012 года согласно достигнутым в 2019 году соотношений средней заработной платы</a:t>
            </a:r>
          </a:p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FF0000"/>
                </a:solidFill>
                <a:effectLst>
                  <a:glow rad="127000">
                    <a:schemeClr val="bg2">
                      <a:lumMod val="90000"/>
                      <a:alpha val="99000"/>
                    </a:schemeClr>
                  </a:glow>
                </a:effectLst>
                <a:latin typeface="Century Gothic"/>
              </a:rPr>
              <a:t>13,4 млн. рублей</a:t>
            </a:r>
          </a:p>
        </p:txBody>
      </p:sp>
      <p:cxnSp>
        <p:nvCxnSpPr>
          <p:cNvPr id="11" name="Прямая со стрелкой 10"/>
          <p:cNvCxnSpPr>
            <a:stCxn id="6" idx="2"/>
            <a:endCxn id="9" idx="0"/>
          </p:cNvCxnSpPr>
          <p:nvPr/>
        </p:nvCxnSpPr>
        <p:spPr>
          <a:xfrm flipH="1">
            <a:off x="2454454" y="2228883"/>
            <a:ext cx="828013" cy="275959"/>
          </a:xfrm>
          <a:prstGeom prst="straightConnector1">
            <a:avLst/>
          </a:prstGeom>
          <a:noFill/>
          <a:ln w="25400" cap="rnd" cmpd="sng" algn="ctr">
            <a:solidFill>
              <a:srgbClr val="549E39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12" name="Прямая со стрелкой 11"/>
          <p:cNvCxnSpPr>
            <a:stCxn id="6" idx="2"/>
            <a:endCxn id="8" idx="0"/>
          </p:cNvCxnSpPr>
          <p:nvPr/>
        </p:nvCxnSpPr>
        <p:spPr>
          <a:xfrm>
            <a:off x="3282467" y="2228883"/>
            <a:ext cx="2059217" cy="1226912"/>
          </a:xfrm>
          <a:prstGeom prst="straightConnector1">
            <a:avLst/>
          </a:prstGeom>
          <a:noFill/>
          <a:ln w="25400" cap="rnd" cmpd="sng" algn="ctr">
            <a:solidFill>
              <a:srgbClr val="549E39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13" name="Прямая со стрелкой 12"/>
          <p:cNvCxnSpPr>
            <a:stCxn id="2" idx="1"/>
            <a:endCxn id="6" idx="3"/>
          </p:cNvCxnSpPr>
          <p:nvPr/>
        </p:nvCxnSpPr>
        <p:spPr>
          <a:xfrm flipH="1">
            <a:off x="4314256" y="1279480"/>
            <a:ext cx="1258925" cy="612681"/>
          </a:xfrm>
          <a:prstGeom prst="straightConnector1">
            <a:avLst/>
          </a:prstGeom>
          <a:noFill/>
          <a:ln w="25400" cap="rnd" cmpd="sng" algn="ctr">
            <a:solidFill>
              <a:srgbClr val="549E39">
                <a:shade val="90000"/>
              </a:srgbClr>
            </a:solidFill>
            <a:prstDash val="solid"/>
            <a:tailEnd type="arrow"/>
          </a:ln>
          <a:effectLst/>
        </p:spPr>
      </p:cxnSp>
      <p:sp>
        <p:nvSpPr>
          <p:cNvPr id="14" name="Скругленный прямоугольник 13"/>
          <p:cNvSpPr/>
          <p:nvPr/>
        </p:nvSpPr>
        <p:spPr>
          <a:xfrm>
            <a:off x="8447849" y="1562224"/>
            <a:ext cx="1488989" cy="753762"/>
          </a:xfrm>
          <a:prstGeom prst="roundRect">
            <a:avLst/>
          </a:prstGeom>
          <a:solidFill>
            <a:schemeClr val="accent3">
              <a:lumMod val="75000"/>
              <a:alpha val="56000"/>
            </a:schemeClr>
          </a:solidFill>
          <a:ln w="15875" cap="rnd" cmpd="sng" algn="ctr">
            <a:solidFill>
              <a:srgbClr val="549E3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ru-RU" sz="1100" b="1" kern="0" dirty="0">
                <a:solidFill>
                  <a:srgbClr val="455F51">
                    <a:lumMod val="75000"/>
                  </a:srgbClr>
                </a:solidFill>
                <a:effectLst>
                  <a:outerShdw blurRad="50800" dist="38100" dir="5400000" algn="t" rotWithShape="0">
                    <a:srgbClr val="FFFF00">
                      <a:alpha val="40000"/>
                    </a:srgbClr>
                  </a:outerShdw>
                </a:effectLst>
                <a:latin typeface="Century Gothic"/>
              </a:rPr>
              <a:t>Обеспечение мер социальной поддержки</a:t>
            </a:r>
          </a:p>
          <a:p>
            <a:pPr algn="ctr" defTabSz="342900" latinLnBrk="0">
              <a:defRPr/>
            </a:pPr>
            <a:r>
              <a:rPr lang="ru-RU" sz="1100" b="1" kern="0" dirty="0">
                <a:solidFill>
                  <a:srgbClr val="FF0000"/>
                </a:solidFill>
                <a:effectLst>
                  <a:glow rad="127000">
                    <a:schemeClr val="bg2">
                      <a:lumMod val="90000"/>
                    </a:schemeClr>
                  </a:glow>
                  <a:outerShdw blurRad="50800" dist="38100" dir="5400000" algn="t" rotWithShape="0">
                    <a:srgbClr val="FFFF00">
                      <a:alpha val="40000"/>
                    </a:srgbClr>
                  </a:outerShdw>
                </a:effectLst>
                <a:latin typeface="Century Gothic"/>
              </a:rPr>
              <a:t>9 млн. рублей</a:t>
            </a:r>
            <a:endParaRPr lang="ru-RU" sz="1000" b="1" kern="0" dirty="0">
              <a:solidFill>
                <a:srgbClr val="FF0000"/>
              </a:solidFill>
              <a:effectLst>
                <a:glow rad="127000">
                  <a:schemeClr val="bg2">
                    <a:lumMod val="90000"/>
                  </a:schemeClr>
                </a:glow>
                <a:outerShdw blurRad="50800" dist="38100" dir="5400000" algn="t" rotWithShape="0">
                  <a:srgbClr val="FFFF00">
                    <a:alpha val="40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777495" y="2631163"/>
            <a:ext cx="1414849" cy="824631"/>
          </a:xfrm>
          <a:prstGeom prst="roundRect">
            <a:avLst/>
          </a:prstGeom>
          <a:solidFill>
            <a:schemeClr val="accent3">
              <a:lumMod val="75000"/>
              <a:alpha val="56000"/>
            </a:schemeClr>
          </a:solidFill>
          <a:ln w="15875" cap="rnd" cmpd="sng" algn="ctr">
            <a:solidFill>
              <a:srgbClr val="549E3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Оплата коммунальных услуг 100 %</a:t>
            </a:r>
          </a:p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FF0000"/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Century Gothic"/>
              </a:rPr>
              <a:t>231,5 млн. рублей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05367" y="3780677"/>
            <a:ext cx="1581665" cy="1007075"/>
          </a:xfrm>
          <a:prstGeom prst="roundRect">
            <a:avLst/>
          </a:prstGeom>
          <a:solidFill>
            <a:schemeClr val="accent3">
              <a:lumMod val="75000"/>
              <a:alpha val="56000"/>
            </a:schemeClr>
          </a:solidFill>
          <a:ln w="15875" cap="rnd" cmpd="sng" algn="ctr">
            <a:solidFill>
              <a:srgbClr val="549E3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Электроэнергия на уличное освещение</a:t>
            </a:r>
          </a:p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100 %</a:t>
            </a:r>
          </a:p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FF0000"/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Century Gothic"/>
              </a:rPr>
              <a:t>80,8 млн. рублей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85264" y="2419809"/>
            <a:ext cx="1451919" cy="778476"/>
          </a:xfrm>
          <a:prstGeom prst="roundRect">
            <a:avLst/>
          </a:prstGeom>
          <a:solidFill>
            <a:schemeClr val="accent3">
              <a:lumMod val="75000"/>
              <a:alpha val="63000"/>
            </a:schemeClr>
          </a:solidFill>
          <a:ln w="15875" cap="rnd" cmpd="sng" algn="ctr">
            <a:solidFill>
              <a:srgbClr val="549E3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Уплата налогов</a:t>
            </a:r>
          </a:p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100 %</a:t>
            </a:r>
          </a:p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FF0000"/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Century Gothic"/>
              </a:rPr>
              <a:t>180,9 млн. рублей</a:t>
            </a:r>
          </a:p>
        </p:txBody>
      </p:sp>
      <p:cxnSp>
        <p:nvCxnSpPr>
          <p:cNvPr id="18" name="Прямая со стрелкой 17"/>
          <p:cNvCxnSpPr>
            <a:stCxn id="2" idx="3"/>
            <a:endCxn id="14" idx="1"/>
          </p:cNvCxnSpPr>
          <p:nvPr/>
        </p:nvCxnSpPr>
        <p:spPr>
          <a:xfrm>
            <a:off x="7259900" y="1279480"/>
            <a:ext cx="1187949" cy="659625"/>
          </a:xfrm>
          <a:prstGeom prst="straightConnector1">
            <a:avLst/>
          </a:prstGeom>
          <a:noFill/>
          <a:ln w="25400" cap="rnd" cmpd="sng" algn="ctr">
            <a:solidFill>
              <a:srgbClr val="549E39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19" name="Прямая со стрелкой 18"/>
          <p:cNvCxnSpPr>
            <a:stCxn id="2" idx="2"/>
            <a:endCxn id="17" idx="0"/>
          </p:cNvCxnSpPr>
          <p:nvPr/>
        </p:nvCxnSpPr>
        <p:spPr>
          <a:xfrm flipH="1">
            <a:off x="5711224" y="1841720"/>
            <a:ext cx="705317" cy="578089"/>
          </a:xfrm>
          <a:prstGeom prst="straightConnector1">
            <a:avLst/>
          </a:prstGeom>
          <a:noFill/>
          <a:ln w="25400" cap="rnd" cmpd="sng" algn="ctr">
            <a:solidFill>
              <a:srgbClr val="549E39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>
            <a:stCxn id="2" idx="2"/>
            <a:endCxn id="16" idx="0"/>
          </p:cNvCxnSpPr>
          <p:nvPr/>
        </p:nvCxnSpPr>
        <p:spPr>
          <a:xfrm>
            <a:off x="6416541" y="1841720"/>
            <a:ext cx="1479659" cy="1938957"/>
          </a:xfrm>
          <a:prstGeom prst="straightConnector1">
            <a:avLst/>
          </a:prstGeom>
          <a:noFill/>
          <a:ln w="25400" cap="rnd" cmpd="sng" algn="ctr">
            <a:solidFill>
              <a:srgbClr val="549E39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21" name="Прямая со стрелкой 20"/>
          <p:cNvCxnSpPr>
            <a:stCxn id="2" idx="3"/>
            <a:endCxn id="15" idx="0"/>
          </p:cNvCxnSpPr>
          <p:nvPr/>
        </p:nvCxnSpPr>
        <p:spPr>
          <a:xfrm>
            <a:off x="7259900" y="1279480"/>
            <a:ext cx="1225020" cy="1351683"/>
          </a:xfrm>
          <a:prstGeom prst="straightConnector1">
            <a:avLst/>
          </a:prstGeom>
          <a:noFill/>
          <a:ln w="25400" cap="rnd" cmpd="sng" algn="ctr">
            <a:solidFill>
              <a:srgbClr val="549E39">
                <a:shade val="90000"/>
              </a:srgbClr>
            </a:solidFill>
            <a:prstDash val="solid"/>
            <a:tailEnd type="arrow"/>
          </a:ln>
          <a:effectLst/>
        </p:spPr>
      </p:cxnSp>
      <p:sp>
        <p:nvSpPr>
          <p:cNvPr id="8" name="Скругленный прямоугольник 7"/>
          <p:cNvSpPr/>
          <p:nvPr/>
        </p:nvSpPr>
        <p:spPr>
          <a:xfrm>
            <a:off x="4083312" y="3455795"/>
            <a:ext cx="2516744" cy="1515862"/>
          </a:xfrm>
          <a:prstGeom prst="roundRect">
            <a:avLst/>
          </a:prstGeom>
          <a:solidFill>
            <a:schemeClr val="accent3">
              <a:lumMod val="75000"/>
              <a:alpha val="56000"/>
            </a:schemeClr>
          </a:solidFill>
          <a:ln w="15875" cap="rnd" cmpd="sng" algn="ctr">
            <a:solidFill>
              <a:srgbClr val="549E3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ru-RU" sz="100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На индексацию с 01.10.2020 оплаты труда </a:t>
            </a:r>
            <a:r>
              <a:rPr lang="ru-RU" sz="1000" b="1" u="sng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прочим категориям работников муниципальных </a:t>
            </a:r>
            <a:r>
              <a:rPr lang="ru-RU" sz="1000" b="1" u="sng" kern="0" dirty="0" smtClean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учреждений</a:t>
            </a:r>
          </a:p>
          <a:p>
            <a:pPr algn="ctr" defTabSz="342900" latinLnBrk="0">
              <a:defRPr/>
            </a:pPr>
            <a:r>
              <a:rPr lang="ru-RU" sz="1000" b="1" kern="0" dirty="0" smtClean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(</a:t>
            </a:r>
            <a:r>
              <a:rPr lang="ru-RU" sz="100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не подпадающих под Указы Президента РФ и под повышение </a:t>
            </a:r>
            <a:r>
              <a:rPr lang="ru-RU" sz="1000" b="1" i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минимального размера оплаты труда</a:t>
            </a:r>
            <a:r>
              <a:rPr lang="ru-RU" sz="100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) </a:t>
            </a:r>
            <a:r>
              <a:rPr lang="ru-RU" sz="1000" b="1" kern="0" dirty="0" smtClean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на </a:t>
            </a:r>
            <a:r>
              <a:rPr lang="ru-RU" sz="1000" b="1" kern="0" dirty="0">
                <a:solidFill>
                  <a:srgbClr val="455F51">
                    <a:lumMod val="75000"/>
                  </a:srgbClr>
                </a:solidFill>
                <a:latin typeface="Century Gothic"/>
              </a:rPr>
              <a:t>4 процента</a:t>
            </a:r>
          </a:p>
          <a:p>
            <a:pPr algn="ctr" defTabSz="342900" latinLnBrk="0">
              <a:defRPr/>
            </a:pPr>
            <a:r>
              <a:rPr lang="ru-RU" sz="1050" b="1" kern="0" dirty="0">
                <a:solidFill>
                  <a:srgbClr val="FF0000"/>
                </a:solidFill>
                <a:effectLst>
                  <a:glow rad="127000">
                    <a:schemeClr val="bg2">
                      <a:lumMod val="90000"/>
                      <a:alpha val="99000"/>
                    </a:schemeClr>
                  </a:glow>
                </a:effectLst>
                <a:latin typeface="Century Gothic"/>
              </a:rPr>
              <a:t>13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1465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55440" y="0"/>
            <a:ext cx="11017224" cy="6792150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85454" y="163951"/>
            <a:ext cx="8751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2400" b="1" dirty="0">
                <a:solidFill>
                  <a:srgbClr val="800000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Century Gothic"/>
              </a:rPr>
              <a:t>Расходы на общеобразовательный </a:t>
            </a:r>
            <a:r>
              <a:rPr lang="ru-RU" sz="2400" b="1" dirty="0" smtClean="0">
                <a:solidFill>
                  <a:srgbClr val="800000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Century Gothic"/>
              </a:rPr>
              <a:t>процесс </a:t>
            </a:r>
            <a:r>
              <a:rPr lang="ru-RU" sz="2400" b="1" dirty="0">
                <a:solidFill>
                  <a:srgbClr val="800000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Century Gothic"/>
              </a:rPr>
              <a:t>в общем объеме расходов городского бюджета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1387" y="1014651"/>
            <a:ext cx="212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1 290 475 тыс. рублей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на одного учащегося – 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46,2 тыс. рублей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390841074"/>
              </p:ext>
            </p:extLst>
          </p:nvPr>
        </p:nvGraphicFramePr>
        <p:xfrm>
          <a:off x="7511951" y="1621414"/>
          <a:ext cx="3394574" cy="201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429659781"/>
              </p:ext>
            </p:extLst>
          </p:nvPr>
        </p:nvGraphicFramePr>
        <p:xfrm>
          <a:off x="2190406" y="4447349"/>
          <a:ext cx="3394574" cy="201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115468321"/>
              </p:ext>
            </p:extLst>
          </p:nvPr>
        </p:nvGraphicFramePr>
        <p:xfrm>
          <a:off x="7428727" y="4355128"/>
          <a:ext cx="3394574" cy="201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 rot="20063816">
            <a:off x="8847003" y="5118016"/>
            <a:ext cx="12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Расходы</a:t>
            </a:r>
          </a:p>
        </p:txBody>
      </p:sp>
      <p:sp>
        <p:nvSpPr>
          <p:cNvPr id="17" name="TextBox 16"/>
          <p:cNvSpPr txBox="1"/>
          <p:nvPr/>
        </p:nvSpPr>
        <p:spPr>
          <a:xfrm rot="20063816">
            <a:off x="3894870" y="5207475"/>
            <a:ext cx="12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Расходы</a:t>
            </a:r>
          </a:p>
        </p:txBody>
      </p:sp>
      <p:sp>
        <p:nvSpPr>
          <p:cNvPr id="18" name="TextBox 17"/>
          <p:cNvSpPr txBox="1"/>
          <p:nvPr/>
        </p:nvSpPr>
        <p:spPr>
          <a:xfrm rot="20063816">
            <a:off x="9017655" y="2345193"/>
            <a:ext cx="12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Расходы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76193" y="1330450"/>
            <a:ext cx="8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2020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72464" y="3892187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34D03"/>
                </a:solidFill>
              </a:rPr>
              <a:t>2023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6746" y="4002292"/>
            <a:ext cx="86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34D03"/>
                </a:solidFill>
              </a:rPr>
              <a:t>2022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152120" y="1199710"/>
            <a:ext cx="85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6046" y="991969"/>
            <a:ext cx="212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</a:rPr>
              <a:t>1 358 582,5 тыс. рублей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</a:rPr>
              <a:t>на одного учащегося– 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</a:rPr>
              <a:t>47,6 тыс. рублей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7795289" y="1713674"/>
            <a:ext cx="1131173" cy="386456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07354" y="3607338"/>
            <a:ext cx="212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</a:rPr>
              <a:t>1 521 546,6 тыс. рублей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</a:rPr>
              <a:t>на одного учащегося– 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</a:rPr>
              <a:t>50,6 тыс. рублей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8515" y="3647085"/>
            <a:ext cx="212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1 434 074 тыс. рублей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на одного учащегося – 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50,2 тыс. рублей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7577983" y="4288225"/>
            <a:ext cx="1022119" cy="429814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474242" y="4321716"/>
            <a:ext cx="1074625" cy="422476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153265576"/>
              </p:ext>
            </p:extLst>
          </p:nvPr>
        </p:nvGraphicFramePr>
        <p:xfrm>
          <a:off x="2182619" y="1628814"/>
          <a:ext cx="3394574" cy="201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5" name="Прямая со стрелкой 24"/>
          <p:cNvCxnSpPr/>
          <p:nvPr/>
        </p:nvCxnSpPr>
        <p:spPr>
          <a:xfrm>
            <a:off x="2686126" y="1669586"/>
            <a:ext cx="999397" cy="361955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0063816">
            <a:off x="3894870" y="2406930"/>
            <a:ext cx="12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38533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7408" y="44624"/>
            <a:ext cx="10873208" cy="6813376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15480" y="160231"/>
            <a:ext cx="10398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glow rad="88900">
                    <a:schemeClr val="accent2">
                      <a:lumMod val="40000"/>
                      <a:lumOff val="60000"/>
                    </a:schemeClr>
                  </a:glow>
                </a:effectLst>
                <a:latin typeface="Century Gothic"/>
              </a:rPr>
              <a:t>Расходы на детские сады в общем объеме расходов городского бюджета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0642" y="827195"/>
            <a:ext cx="2251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1 259 427,8 тыс. рублей</a:t>
            </a:r>
          </a:p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на одного воспитанника – </a:t>
            </a:r>
          </a:p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94,3 тыс. рублей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40265780"/>
              </p:ext>
            </p:extLst>
          </p:nvPr>
        </p:nvGraphicFramePr>
        <p:xfrm>
          <a:off x="7473507" y="1515233"/>
          <a:ext cx="3394574" cy="201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909726419"/>
              </p:ext>
            </p:extLst>
          </p:nvPr>
        </p:nvGraphicFramePr>
        <p:xfrm>
          <a:off x="1646839" y="4561282"/>
          <a:ext cx="3394574" cy="201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184698854"/>
              </p:ext>
            </p:extLst>
          </p:nvPr>
        </p:nvGraphicFramePr>
        <p:xfrm>
          <a:off x="7545408" y="4510177"/>
          <a:ext cx="3394574" cy="201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 rot="20063816">
            <a:off x="9016983" y="5192690"/>
            <a:ext cx="12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Расходы</a:t>
            </a:r>
          </a:p>
        </p:txBody>
      </p:sp>
      <p:sp>
        <p:nvSpPr>
          <p:cNvPr id="17" name="TextBox 16"/>
          <p:cNvSpPr txBox="1"/>
          <p:nvPr/>
        </p:nvSpPr>
        <p:spPr>
          <a:xfrm rot="20063816">
            <a:off x="3338007" y="5426015"/>
            <a:ext cx="12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Расходы</a:t>
            </a:r>
          </a:p>
        </p:txBody>
      </p:sp>
      <p:sp>
        <p:nvSpPr>
          <p:cNvPr id="18" name="TextBox 17"/>
          <p:cNvSpPr txBox="1"/>
          <p:nvPr/>
        </p:nvSpPr>
        <p:spPr>
          <a:xfrm rot="20063816">
            <a:off x="8850976" y="2135703"/>
            <a:ext cx="12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Расходы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76194" y="1330450"/>
            <a:ext cx="73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9B4A07"/>
                </a:solidFill>
              </a:rPr>
              <a:t>2020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2709" y="4002292"/>
            <a:ext cx="73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9B4A07"/>
                </a:solidFill>
              </a:rPr>
              <a:t>2023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6747" y="4002292"/>
            <a:ext cx="73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9B4A07"/>
                </a:solidFill>
              </a:rPr>
              <a:t>2022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70270" y="1258409"/>
            <a:ext cx="73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9B4A07"/>
                </a:solidFill>
              </a:rPr>
              <a:t>2021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2715" y="868785"/>
            <a:ext cx="2204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</a:rPr>
              <a:t>1 282 647,5 тыс. рублей</a:t>
            </a:r>
          </a:p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</a:rPr>
              <a:t>на одного воспитанника – </a:t>
            </a:r>
          </a:p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</a:rPr>
              <a:t>95,6 тыс. рублей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7556302" y="1496797"/>
            <a:ext cx="1131173" cy="386456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89799" y="3725293"/>
            <a:ext cx="223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</a:rPr>
              <a:t>1 410 862,2 тыс. рублей</a:t>
            </a:r>
          </a:p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</a:rPr>
              <a:t>на одного воспитанника – </a:t>
            </a:r>
          </a:p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</a:rPr>
              <a:t>105,1 тыс. рублей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4365" y="3759558"/>
            <a:ext cx="2199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1 363 838 тыс. рублей</a:t>
            </a:r>
          </a:p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на одного воспитанника – </a:t>
            </a:r>
          </a:p>
          <a:p>
            <a:pPr>
              <a:defRPr/>
            </a:pP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101,6 тыс. рублей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7849815" y="4511876"/>
            <a:ext cx="1022119" cy="429814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880735" y="4453643"/>
            <a:ext cx="1074625" cy="422476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848167250"/>
              </p:ext>
            </p:extLst>
          </p:nvPr>
        </p:nvGraphicFramePr>
        <p:xfrm>
          <a:off x="1860035" y="1443075"/>
          <a:ext cx="3394574" cy="201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5" name="Прямая со стрелкой 24"/>
          <p:cNvCxnSpPr/>
          <p:nvPr/>
        </p:nvCxnSpPr>
        <p:spPr>
          <a:xfrm>
            <a:off x="2108632" y="1473526"/>
            <a:ext cx="999397" cy="361955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0063816">
            <a:off x="3162807" y="2263104"/>
            <a:ext cx="12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23010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В Амурском отделении ПФР рассказали, как продать жилье, купленное за счет маткапитал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16632"/>
            <a:ext cx="4273210" cy="2848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995638"/>
              </p:ext>
            </p:extLst>
          </p:nvPr>
        </p:nvGraphicFramePr>
        <p:xfrm>
          <a:off x="839416" y="2348880"/>
          <a:ext cx="10297143" cy="2047426"/>
        </p:xfrm>
        <a:graphic>
          <a:graphicData uri="http://schemas.openxmlformats.org/drawingml/2006/table">
            <a:tbl>
              <a:tblPr>
                <a:solidFill>
                  <a:srgbClr val="549E39">
                    <a:tint val="70000"/>
                    <a:lumMod val="104000"/>
                  </a:srgbClr>
                </a:solidFill>
                <a:effectLst/>
              </a:tblPr>
              <a:tblGrid>
                <a:gridCol w="5912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022">
                  <a:extLst>
                    <a:ext uri="{9D8B030D-6E8A-4147-A177-3AD203B41FA5}">
                      <a16:colId xmlns:a16="http://schemas.microsoft.com/office/drawing/2014/main" val="2226194022"/>
                    </a:ext>
                  </a:extLst>
                </a:gridCol>
                <a:gridCol w="852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80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Наименование</a:t>
                      </a:r>
                      <a:r>
                        <a:rPr lang="ru-RU" sz="1200" b="1" u="none" strike="noStrike" baseline="0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 </a:t>
                      </a:r>
                      <a:r>
                        <a:rPr lang="ru-RU" sz="1200" b="1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подпрограмм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Отчет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201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План 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202</a:t>
                      </a:r>
                      <a:r>
                        <a:rPr lang="en-US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r>
                        <a:rPr lang="ru-RU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202</a:t>
                      </a:r>
                      <a:r>
                        <a:rPr lang="en-US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ru-RU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План </a:t>
                      </a:r>
                      <a:endParaRPr lang="ru-RU" sz="1200" b="1" i="0" u="none" strike="noStrike" dirty="0" smtClean="0"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202</a:t>
                      </a:r>
                      <a:r>
                        <a:rPr lang="en-US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r>
                        <a:rPr lang="ru-RU" sz="1200" b="1" i="0" u="none" strike="noStrike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6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u="none" strike="noStrike" dirty="0" smtClean="0">
                          <a:latin typeface="+mn-lt"/>
                        </a:rPr>
                        <a:t>«Переселение </a:t>
                      </a:r>
                      <a:r>
                        <a:rPr lang="ru-RU" sz="900" b="1" u="none" strike="noStrike" dirty="0">
                          <a:latin typeface="+mn-lt"/>
                        </a:rPr>
                        <a:t>граждан из аварийного жилищного фонда на территории города </a:t>
                      </a:r>
                      <a:r>
                        <a:rPr lang="ru-RU" sz="900" b="1" u="none" strike="noStrike" dirty="0" smtClean="0">
                          <a:latin typeface="+mn-lt"/>
                        </a:rPr>
                        <a:t>Благовещенска»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118 181,4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214 724,9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1 400</a:t>
                      </a:r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,0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264,5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264,5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9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u="none" strike="noStrike" dirty="0" smtClean="0">
                          <a:latin typeface="+mn-lt"/>
                        </a:rPr>
                        <a:t>«Улучшение </a:t>
                      </a:r>
                      <a:r>
                        <a:rPr lang="ru-RU" sz="900" b="1" u="none" strike="noStrike" dirty="0">
                          <a:latin typeface="+mn-lt"/>
                        </a:rPr>
                        <a:t>жилищных условий работников муниципальных организаций города </a:t>
                      </a:r>
                      <a:r>
                        <a:rPr lang="ru-RU" sz="900" b="1" u="none" strike="noStrike" dirty="0" smtClean="0">
                          <a:latin typeface="+mn-lt"/>
                        </a:rPr>
                        <a:t>Благовещенска»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515,9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600,0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957,9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,0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500,0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32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u="none" strike="noStrike" dirty="0" smtClean="0">
                          <a:latin typeface="+mn-lt"/>
                        </a:rPr>
                        <a:t>«Обеспечение </a:t>
                      </a:r>
                      <a:r>
                        <a:rPr lang="ru-RU" sz="900" b="1" u="none" strike="noStrike" dirty="0">
                          <a:latin typeface="+mn-lt"/>
                        </a:rPr>
                        <a:t>жильём молодых </a:t>
                      </a:r>
                      <a:r>
                        <a:rPr lang="ru-RU" sz="900" b="1" u="none" strike="noStrike" dirty="0" smtClean="0">
                          <a:latin typeface="+mn-lt"/>
                        </a:rPr>
                        <a:t>семей»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4 321,6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33 921,7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32 024,4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32 263,3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59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«Обеспечение жилыми помещениями детей-сирот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и детей, оставшихся без попечения родителей, а </a:t>
                      </a:r>
                    </a:p>
                    <a:p>
                      <a:pPr algn="l" fontAlgn="ctr"/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также лиц из числа детей-сирот и детей, оставшихся без попечения родителей»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14 259,4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93 538,8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93 538,8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46 397,7</a:t>
                      </a: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Улучшение жилищных условий отдельных категорий граждан, проживающих на территории города Благовещенска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10 400,0</a:t>
                      </a: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10 400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10 400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10 400</a:t>
                      </a: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8476615"/>
                  </a:ext>
                </a:extLst>
              </a:tr>
              <a:tr h="25222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u="none" strike="noStrike" dirty="0" smtClean="0">
                          <a:latin typeface="+mn-lt"/>
                        </a:rPr>
                        <a:t>«Обеспечение </a:t>
                      </a:r>
                      <a:r>
                        <a:rPr lang="ru-RU" sz="900" b="1" u="none" strike="noStrike" dirty="0">
                          <a:latin typeface="+mn-lt"/>
                        </a:rPr>
                        <a:t>реализации муниципальной программы "Обеспечение доступным и комфортным </a:t>
                      </a:r>
                      <a:endParaRPr lang="ru-RU" sz="900" b="1" u="none" strike="noStrike" dirty="0" smtClean="0">
                        <a:latin typeface="+mn-lt"/>
                      </a:endParaRPr>
                    </a:p>
                    <a:p>
                      <a:pPr algn="l" fontAlgn="ctr"/>
                      <a:r>
                        <a:rPr lang="ru-RU" sz="900" b="1" u="none" strike="noStrike" dirty="0" smtClean="0">
                          <a:latin typeface="+mn-lt"/>
                        </a:rPr>
                        <a:t>жильём </a:t>
                      </a:r>
                      <a:r>
                        <a:rPr lang="ru-RU" sz="900" b="1" u="none" strike="noStrike" dirty="0">
                          <a:latin typeface="+mn-lt"/>
                        </a:rPr>
                        <a:t>населения города </a:t>
                      </a:r>
                      <a:r>
                        <a:rPr lang="ru-RU" sz="900" b="1" u="none" strike="noStrike" dirty="0" smtClean="0">
                          <a:latin typeface="+mn-lt"/>
                        </a:rPr>
                        <a:t>Благовещенска»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25 580,6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31 389,5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29 04</a:t>
                      </a:r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29 38</a:t>
                      </a:r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en-US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29 38</a:t>
                      </a:r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6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100" b="1" u="none" strike="noStrike" dirty="0" smtClean="0">
                          <a:latin typeface="+mn-lt"/>
                        </a:rPr>
                        <a:t>Итого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148 599,5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305 295,5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167 365,0</a:t>
                      </a:r>
                      <a:endParaRPr lang="ru-RU" sz="11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166 349,8</a:t>
                      </a:r>
                      <a:endParaRPr lang="ru-RU" sz="11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86 945,4</a:t>
                      </a:r>
                      <a:endParaRPr lang="ru-RU" sz="11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0CF3A">
                            <a:lumMod val="60000"/>
                            <a:lumOff val="40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</a:srgbClr>
                        </a:gs>
                        <a:gs pos="100000">
                          <a:srgbClr val="E3DED1">
                            <a:lumMod val="90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75720" y="4365104"/>
            <a:ext cx="4240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1200" b="1" spc="-5" dirty="0">
                <a:solidFill>
                  <a:srgbClr val="4AB5C4">
                    <a:lumMod val="25000"/>
                  </a:srgbClr>
                </a:solidFill>
                <a:latin typeface="Times New Roman"/>
                <a:cs typeface="Times New Roman"/>
              </a:rPr>
              <a:t>Планируемые</a:t>
            </a:r>
            <a:r>
              <a:rPr lang="ru-RU" sz="1200" b="1" spc="-15" dirty="0">
                <a:solidFill>
                  <a:srgbClr val="4AB5C4">
                    <a:lumMod val="2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sz="1200" b="1" spc="-10" dirty="0">
                <a:solidFill>
                  <a:srgbClr val="4AB5C4">
                    <a:lumMod val="25000"/>
                  </a:srgbClr>
                </a:solidFill>
                <a:latin typeface="Times New Roman"/>
                <a:cs typeface="Times New Roman"/>
              </a:rPr>
              <a:t>результаты</a:t>
            </a:r>
            <a:endParaRPr lang="ru-RU" sz="1200" dirty="0">
              <a:solidFill>
                <a:srgbClr val="4AB5C4">
                  <a:lumMod val="25000"/>
                </a:srgbClr>
              </a:solidFill>
              <a:latin typeface="Century Gothic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6241" y="448504"/>
            <a:ext cx="72468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1200" b="1" i="1" dirty="0">
                <a:solidFill>
                  <a:srgbClr val="E3DED1">
                    <a:lumMod val="10000"/>
                  </a:srgb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  <a:latin typeface="Century Gothic"/>
              </a:rPr>
              <a:t>Задачи программы:</a:t>
            </a:r>
          </a:p>
          <a:p>
            <a:pPr algn="just" defTabSz="457200" latinLnBrk="0"/>
            <a:r>
              <a:rPr lang="ru-RU" sz="1200" b="1" i="1" dirty="0">
                <a:solidFill>
                  <a:srgbClr val="E3DED1">
                    <a:lumMod val="10000"/>
                  </a:srgb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  <a:latin typeface="Century Gothic"/>
              </a:rPr>
              <a:t>   1. Создание безопасных условий проживания граждан путем переселения из аварийного жилищного фонда.</a:t>
            </a:r>
          </a:p>
          <a:p>
            <a:pPr algn="just" defTabSz="457200" latinLnBrk="0"/>
            <a:r>
              <a:rPr lang="ru-RU" sz="1200" b="1" i="1" dirty="0">
                <a:solidFill>
                  <a:srgbClr val="E3DED1">
                    <a:lumMod val="10000"/>
                  </a:srgb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  <a:latin typeface="Century Gothic"/>
              </a:rPr>
              <a:t>   2. Создание условий, обеспечивающих доступность приобретения, строительства жилья, в том числе строительства индивидуального жилья, для работников муниципальных организаций.</a:t>
            </a:r>
          </a:p>
          <a:p>
            <a:pPr algn="just" defTabSz="457200" latinLnBrk="0"/>
            <a:r>
              <a:rPr lang="ru-RU" sz="1200" b="1" i="1" dirty="0">
                <a:solidFill>
                  <a:srgbClr val="E3DED1">
                    <a:lumMod val="10000"/>
                  </a:srgb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  <a:latin typeface="Century Gothic"/>
              </a:rPr>
              <a:t>   3. Поддержка в решении жилищной проблемы молодых семей, признанных в установленном порядке нуждающимися в улучшении жилищных условий.</a:t>
            </a:r>
          </a:p>
          <a:p>
            <a:pPr algn="just" defTabSz="457200" latinLnBrk="0"/>
            <a:r>
              <a:rPr lang="ru-RU" sz="1200" b="1" i="1" dirty="0">
                <a:solidFill>
                  <a:srgbClr val="E3DED1">
                    <a:lumMod val="10000"/>
                  </a:srgb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  <a:latin typeface="Century Gothic"/>
              </a:rPr>
              <a:t>   4. Обеспечение эффективной деятельности учреждения, осуществляющего функции в жилищной </a:t>
            </a:r>
            <a:r>
              <a:rPr lang="ru-RU" sz="1200" b="1" i="1" dirty="0" smtClean="0">
                <a:solidFill>
                  <a:srgbClr val="E3DED1">
                    <a:lumMod val="10000"/>
                  </a:srgb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  <a:latin typeface="Century Gothic"/>
              </a:rPr>
              <a:t>сфере.</a:t>
            </a:r>
            <a:endParaRPr lang="ru-RU" sz="1200" b="1" i="1" dirty="0">
              <a:solidFill>
                <a:srgbClr val="E3DED1">
                  <a:lumMod val="10000"/>
                </a:srgbClr>
              </a:solidFill>
              <a:effectLst>
                <a:glow rad="127000">
                  <a:schemeClr val="accent3">
                    <a:lumMod val="20000"/>
                    <a:lumOff val="80000"/>
                  </a:schemeClr>
                </a:glow>
              </a:effectLst>
              <a:latin typeface="Century Gothic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528736" y="126112"/>
            <a:ext cx="131774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7985" algn="ctr" defTabSz="457200" latinLnBrk="0"/>
            <a:r>
              <a:rPr lang="ru-RU" sz="1600" b="1" dirty="0">
                <a:solidFill>
                  <a:srgbClr val="8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entury Gothic"/>
              </a:rPr>
              <a:t>Муниципальная программа «Обеспечение доступным и комфортным жильём населения города Благовещенска»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38625"/>
              </p:ext>
            </p:extLst>
          </p:nvPr>
        </p:nvGraphicFramePr>
        <p:xfrm>
          <a:off x="643344" y="4666216"/>
          <a:ext cx="10637233" cy="2134880"/>
        </p:xfrm>
        <a:graphic>
          <a:graphicData uri="http://schemas.openxmlformats.org/drawingml/2006/table">
            <a:tbl>
              <a:tblPr>
                <a:solidFill>
                  <a:srgbClr val="549E39">
                    <a:tint val="70000"/>
                    <a:lumMod val="104000"/>
                  </a:srgbClr>
                </a:solidFill>
                <a:effectLst/>
              </a:tblPr>
              <a:tblGrid>
                <a:gridCol w="7472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3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3045">
                  <a:extLst>
                    <a:ext uri="{9D8B030D-6E8A-4147-A177-3AD203B41FA5}">
                      <a16:colId xmlns:a16="http://schemas.microsoft.com/office/drawing/2014/main" val="2506519289"/>
                    </a:ext>
                  </a:extLst>
                </a:gridCol>
              </a:tblGrid>
              <a:tr h="2657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latin typeface="+mn-lt"/>
                        </a:rPr>
                        <a:t>Наименование целевого показателя </a:t>
                      </a:r>
                      <a:endParaRPr lang="ru-RU" sz="9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201</a:t>
                      </a:r>
                      <a:r>
                        <a:rPr lang="en-US" sz="1100" b="1" dirty="0" smtClean="0">
                          <a:latin typeface="+mn-lt"/>
                        </a:rPr>
                        <a:t>9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</a:t>
                      </a:r>
                      <a:r>
                        <a:rPr lang="en-US" sz="1100" b="1" dirty="0" smtClean="0">
                          <a:latin typeface="+mn-lt"/>
                        </a:rPr>
                        <a:t>20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202</a:t>
                      </a:r>
                      <a:r>
                        <a:rPr lang="en-US" sz="1100" b="1" dirty="0" smtClean="0">
                          <a:latin typeface="+mn-lt"/>
                        </a:rPr>
                        <a:t>1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202</a:t>
                      </a:r>
                      <a:r>
                        <a:rPr lang="en-US" sz="1100" b="1" dirty="0" smtClean="0">
                          <a:latin typeface="+mn-lt"/>
                        </a:rPr>
                        <a:t>2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202</a:t>
                      </a:r>
                      <a:r>
                        <a:rPr lang="en-US" sz="1100" b="1" dirty="0" smtClean="0">
                          <a:latin typeface="+mn-lt"/>
                        </a:rPr>
                        <a:t>3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7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</a:rPr>
                        <a:t>Число граждан, улучшивших жилищные </a:t>
                      </a:r>
                      <a:r>
                        <a:rPr lang="ru-RU" sz="900" b="1" dirty="0" smtClean="0">
                          <a:latin typeface="+mn-lt"/>
                        </a:rPr>
                        <a:t>условия, чел.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130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156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156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70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</a:rPr>
                        <a:t>Доля населения, улучшившего жилищные условия, в общей численности населения, состоящего на учете в </a:t>
                      </a:r>
                      <a:r>
                        <a:rPr lang="ru-RU" sz="900" b="1" dirty="0" smtClean="0">
                          <a:latin typeface="+mn-lt"/>
                        </a:rPr>
                        <a:t>качестве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+mn-lt"/>
                        </a:rPr>
                        <a:t>нуждающегося </a:t>
                      </a:r>
                      <a:r>
                        <a:rPr lang="ru-RU" sz="900" b="1" dirty="0">
                          <a:latin typeface="+mn-lt"/>
                        </a:rPr>
                        <a:t>в жилых </a:t>
                      </a:r>
                      <a:r>
                        <a:rPr lang="ru-RU" sz="900" b="1" dirty="0" smtClean="0">
                          <a:latin typeface="+mn-lt"/>
                        </a:rPr>
                        <a:t>помещениях, %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0,15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4,51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4,86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5,06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4,24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70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</a:rPr>
                        <a:t>Доля населения, улучшившего жилищные условия в целях обеспечения безопасности </a:t>
                      </a:r>
                      <a:r>
                        <a:rPr lang="ru-RU" sz="900" b="1" dirty="0" smtClean="0">
                          <a:latin typeface="+mn-lt"/>
                        </a:rPr>
                        <a:t>проживания</a:t>
                      </a:r>
                      <a:r>
                        <a:rPr lang="ru-RU" sz="900" b="1" baseline="0" dirty="0" smtClean="0">
                          <a:latin typeface="+mn-lt"/>
                        </a:rPr>
                        <a:t> в связи с расселением из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 smtClean="0">
                          <a:latin typeface="+mn-lt"/>
                        </a:rPr>
                        <a:t>аварийного жилищного фонда</a:t>
                      </a:r>
                      <a:r>
                        <a:rPr lang="ru-RU" sz="900" b="1" dirty="0" smtClean="0">
                          <a:latin typeface="+mn-lt"/>
                        </a:rPr>
                        <a:t>, </a:t>
                      </a:r>
                      <a:r>
                        <a:rPr lang="ru-RU" sz="900" b="1" dirty="0">
                          <a:latin typeface="+mn-lt"/>
                        </a:rPr>
                        <a:t>в общей численности населения города </a:t>
                      </a:r>
                      <a:r>
                        <a:rPr lang="ru-RU" sz="900" b="1" dirty="0" smtClean="0">
                          <a:latin typeface="+mn-lt"/>
                        </a:rPr>
                        <a:t>Благовещенска, %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0,05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0,81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0,77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0,53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0,62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70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+mn-lt"/>
                          <a:ea typeface="Times New Roman"/>
                          <a:cs typeface="Times New Roman"/>
                        </a:rPr>
                        <a:t>Число детей-сирот и детей, оставшихся без попечения родителей, обеспеченных жилыми</a:t>
                      </a:r>
                      <a:r>
                        <a:rPr lang="ru-RU" sz="9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помещениями из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специализированного жилищного фонда (приобретение квартир), чел.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5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</a:rPr>
                        <a:t>Удельный вес аварийного жилищного фонда в общей площади всего жилищного фонда города </a:t>
                      </a:r>
                      <a:r>
                        <a:rPr lang="ru-RU" sz="900" b="1" dirty="0" smtClean="0">
                          <a:latin typeface="+mn-lt"/>
                        </a:rPr>
                        <a:t>Благовещенска, %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0,44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0,50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0,24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0,18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+mn-lt"/>
                          <a:ea typeface="Times New Roman"/>
                          <a:cs typeface="Times New Roman"/>
                        </a:rPr>
                        <a:t>0,11</a:t>
                      </a:r>
                      <a:endParaRPr lang="ru-RU" sz="105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549E39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549E39">
                            <a:lumMod val="60000"/>
                            <a:lumOff val="40000"/>
                            <a:alpha val="70000"/>
                          </a:srgbClr>
                        </a:gs>
                        <a:gs pos="50000">
                          <a:srgbClr val="549E39">
                            <a:lumMod val="20000"/>
                            <a:lumOff val="80000"/>
                            <a:alpha val="59000"/>
                          </a:srgbClr>
                        </a:gs>
                        <a:gs pos="100000">
                          <a:srgbClr val="455F51">
                            <a:lumMod val="6000"/>
                            <a:lumOff val="94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760296" y="1918417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тыс. рублей </a:t>
            </a:r>
            <a:endParaRPr lang="ru-RU" sz="140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532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6984" y="0"/>
            <a:ext cx="11655016" cy="6857999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solidFill>
              <a:schemeClr val="accent6">
                <a:lumMod val="20000"/>
                <a:lumOff val="80000"/>
                <a:alpha val="63000"/>
              </a:schemeClr>
            </a:solidFill>
          </a:ln>
          <a:effectLst>
            <a:outerShdw blurRad="50800" dist="38100" dir="16200000" rotWithShape="0">
              <a:schemeClr val="bg2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 prstMaterial="matte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Схемы движения благовещенского транспорта изменены из-за дорожных работ |  Новости ТЕЛЕПОРТ.РФ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1" r="6561"/>
          <a:stretch/>
        </p:blipFill>
        <p:spPr bwMode="auto">
          <a:xfrm>
            <a:off x="225476" y="4049904"/>
            <a:ext cx="3832248" cy="28733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59696" y="74018"/>
            <a:ext cx="6178246" cy="523208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indent="107985" algn="ctr" defTabSz="457200" fontAlgn="ctr" latinLnBrk="0"/>
            <a:r>
              <a:rPr lang="ru-RU" sz="1400" b="1" dirty="0">
                <a:solidFill>
                  <a:srgbClr val="800000"/>
                </a:solidFill>
                <a:latin typeface="Century Gothic"/>
              </a:rPr>
              <a:t>Муниципальная программа «Развитие транспортной системы города Благовещенска»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87488" y="450672"/>
            <a:ext cx="9579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latinLnBrk="0"/>
            <a:r>
              <a:rPr lang="ru-RU" sz="1200" b="1" dirty="0">
                <a:solidFill>
                  <a:srgbClr val="E3DED1">
                    <a:lumMod val="25000"/>
                  </a:srgbClr>
                </a:solidFill>
                <a:latin typeface="Century Gothic"/>
              </a:rPr>
              <a:t>Задачи программы:</a:t>
            </a:r>
          </a:p>
          <a:p>
            <a:pPr algn="just" defTabSz="457200" latinLnBrk="0"/>
            <a:r>
              <a:rPr lang="ru-RU" sz="1200" b="1" dirty="0">
                <a:solidFill>
                  <a:srgbClr val="E3DED1">
                    <a:lumMod val="25000"/>
                  </a:srgbClr>
                </a:solidFill>
                <a:latin typeface="Century Gothic"/>
              </a:rPr>
              <a:t>	1. Обеспечение совершенствования и сохранности автомобильных дорог, объектов транспортной инфраструктуры, увеличение протяженности автомобильных дорог с усовершенствованным покрытием.</a:t>
            </a:r>
          </a:p>
          <a:p>
            <a:pPr algn="just" defTabSz="457200" latinLnBrk="0"/>
            <a:r>
              <a:rPr lang="ru-RU" sz="1200" b="1" dirty="0">
                <a:solidFill>
                  <a:srgbClr val="E3DED1">
                    <a:lumMod val="25000"/>
                  </a:srgbClr>
                </a:solidFill>
                <a:latin typeface="Century Gothic"/>
              </a:rPr>
              <a:t>	2. Содействие процессу обновления основных фондов и повышение управляемости в сфере перевозок населения общественным автомобильным транспортом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06878" y="3138977"/>
            <a:ext cx="30694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1200" b="1" spc="-5" dirty="0">
                <a:solidFill>
                  <a:srgbClr val="4AB5C4">
                    <a:lumMod val="25000"/>
                  </a:srgbClr>
                </a:solidFill>
                <a:latin typeface="Times New Roman"/>
                <a:cs typeface="Times New Roman"/>
              </a:rPr>
              <a:t>Планируемые</a:t>
            </a:r>
            <a:r>
              <a:rPr lang="ru-RU" sz="1200" b="1" spc="-15" dirty="0">
                <a:solidFill>
                  <a:srgbClr val="4AB5C4">
                    <a:lumMod val="2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sz="1200" b="1" spc="-10" dirty="0">
                <a:solidFill>
                  <a:srgbClr val="4AB5C4">
                    <a:lumMod val="25000"/>
                  </a:srgbClr>
                </a:solidFill>
                <a:latin typeface="Times New Roman"/>
                <a:cs typeface="Times New Roman"/>
              </a:rPr>
              <a:t>результаты</a:t>
            </a:r>
            <a:endParaRPr lang="ru-RU" sz="1200" dirty="0">
              <a:solidFill>
                <a:srgbClr val="4AB5C4">
                  <a:lumMod val="25000"/>
                </a:srgbClr>
              </a:solidFill>
              <a:latin typeface="Century Gothic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26980"/>
              </p:ext>
            </p:extLst>
          </p:nvPr>
        </p:nvGraphicFramePr>
        <p:xfrm>
          <a:off x="1487488" y="1609827"/>
          <a:ext cx="9061449" cy="1513025"/>
        </p:xfrm>
        <a:graphic>
          <a:graphicData uri="http://schemas.openxmlformats.org/drawingml/2006/table">
            <a:tbl>
              <a:tblPr/>
              <a:tblGrid>
                <a:gridCol w="383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21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592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Verdana" pitchFamily="34" charset="0"/>
                          <a:cs typeface="Verdana" pitchFamily="34" charset="0"/>
                        </a:rPr>
                        <a:t>Наименование  подпрограмм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851" marR="8851" marT="663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Отчет </a:t>
                      </a:r>
                    </a:p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2019 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851" marR="8851" marT="663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 План </a:t>
                      </a:r>
                      <a:endParaRPr lang="ru-RU" sz="1200" b="1" u="none" strike="noStrike" kern="1200" dirty="0" smtClean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2020 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851" marR="8851" marT="663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План </a:t>
                      </a:r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2021 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851" marR="8851" marT="663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План </a:t>
                      </a:r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2022 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851" marR="8851" marT="663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План </a:t>
                      </a:r>
                      <a:endParaRPr lang="ru-RU" sz="1200" b="1" u="none" strike="noStrike" kern="1200" dirty="0" smtClean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2023 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851" marR="8851" marT="663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13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Verdana" pitchFamily="34" charset="0"/>
                          <a:cs typeface="Verdana" pitchFamily="34" charset="0"/>
                        </a:rPr>
                        <a:t>«Осуществление </a:t>
                      </a:r>
                      <a:r>
                        <a:rPr lang="ru-RU" sz="1200" b="1" u="none" strike="noStrike" kern="1200" dirty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Verdana" pitchFamily="34" charset="0"/>
                          <a:cs typeface="Verdana" pitchFamily="34" charset="0"/>
                        </a:rPr>
                        <a:t>дорожной деятельности в отношении автомобильных дорог общего пользования местного </a:t>
                      </a:r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Verdana" pitchFamily="34" charset="0"/>
                          <a:cs typeface="Verdana" pitchFamily="34" charset="0"/>
                        </a:rPr>
                        <a:t>значения»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1 045 240,8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1 596 328,9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1 185 092,1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1 300 476,8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1 416 640,8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79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Verdana" pitchFamily="34" charset="0"/>
                          <a:cs typeface="Verdana" pitchFamily="34" charset="0"/>
                        </a:rPr>
                        <a:t>«Развитие </a:t>
                      </a:r>
                      <a:r>
                        <a:rPr lang="ru-RU" sz="1200" b="1" u="none" strike="noStrike" kern="1200" dirty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Verdana" pitchFamily="34" charset="0"/>
                          <a:cs typeface="Verdana" pitchFamily="34" charset="0"/>
                        </a:rPr>
                        <a:t>пассажирского транспорта в городе </a:t>
                      </a:r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Verdana" pitchFamily="34" charset="0"/>
                          <a:cs typeface="Verdana" pitchFamily="34" charset="0"/>
                        </a:rPr>
                        <a:t>Благовещенске»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70 255,2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62 305,9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53 488,7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29 525,3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26 365,6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1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Verdana" pitchFamily="34" charset="0"/>
                          <a:cs typeface="Verdana" pitchFamily="34" charset="0"/>
                        </a:rPr>
                        <a:t>Итого 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851" marR="8851" marT="663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1 115 496,0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1 658 634,8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1 090 969,4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1 179 829,8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rgbClr val="800000"/>
                          </a:solidFill>
                          <a:effectLst>
                            <a:glow rad="889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518 427,7</a:t>
                      </a:r>
                      <a:endParaRPr lang="ru-RU" sz="1200" b="1" u="none" strike="noStrike" kern="1200" dirty="0">
                        <a:solidFill>
                          <a:srgbClr val="800000"/>
                        </a:solidFill>
                        <a:effectLst>
                          <a:glow rad="889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CF3A">
                            <a:lumMod val="60000"/>
                            <a:lumOff val="40000"/>
                            <a:alpha val="49000"/>
                          </a:srgbClr>
                        </a:gs>
                        <a:gs pos="50000">
                          <a:srgbClr val="C0CF3A">
                            <a:lumMod val="20000"/>
                            <a:lumOff val="80000"/>
                            <a:alpha val="34000"/>
                          </a:srgbClr>
                        </a:gs>
                        <a:gs pos="100000">
                          <a:srgbClr val="E3DED1">
                            <a:lumMod val="90000"/>
                            <a:alpha val="66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697124"/>
              </p:ext>
            </p:extLst>
          </p:nvPr>
        </p:nvGraphicFramePr>
        <p:xfrm>
          <a:off x="4057724" y="3448337"/>
          <a:ext cx="7847557" cy="3084129"/>
        </p:xfrm>
        <a:graphic>
          <a:graphicData uri="http://schemas.openxmlformats.org/drawingml/2006/table">
            <a:tbl>
              <a:tblPr/>
              <a:tblGrid>
                <a:gridCol w="4414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7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3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3654">
                  <a:extLst>
                    <a:ext uri="{9D8B030D-6E8A-4147-A177-3AD203B41FA5}">
                      <a16:colId xmlns:a16="http://schemas.microsoft.com/office/drawing/2014/main" val="795817281"/>
                    </a:ext>
                  </a:extLst>
                </a:gridCol>
              </a:tblGrid>
              <a:tr h="47646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</a:rPr>
                        <a:t>Наименование целевого</a:t>
                      </a:r>
                      <a:endParaRPr lang="en-US" sz="1200" b="1" kern="120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</a:rPr>
                        <a:t> показателя 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2019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2020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2021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2022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lnL w="12700" cmpd="sng">
                      <a:solidFill>
                        <a:srgbClr val="549E39"/>
                      </a:solidFill>
                    </a:lnL>
                    <a:lnR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latinLnBrk="1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Century Gothic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38828" marR="38828" marT="47909" marB="47909" anchor="ctr">
                    <a:lnL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8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Доля парка подвижного состава</a:t>
                      </a:r>
                      <a:r>
                        <a:rPr lang="ru-RU" sz="1200" b="1" i="0" u="none" strike="noStrike" kern="1200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автомобильного и городского наземного электрического транспорта общего пользования,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оборудованного для перевозки инвалидов и других </a:t>
                      </a:r>
                      <a:r>
                        <a:rPr lang="ru-RU" sz="1200" b="1" i="0" u="none" strike="noStrike" kern="1200" baseline="0" dirty="0" err="1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маломо</a:t>
                      </a:r>
                      <a:r>
                        <a:rPr lang="ru-RU" sz="1200" b="1" i="0" u="none" strike="noStrike" kern="1200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-    </a:t>
                      </a:r>
                      <a:r>
                        <a:rPr lang="ru-RU" sz="1200" b="1" i="0" u="none" strike="noStrike" kern="1200" baseline="0" dirty="0" err="1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бильных</a:t>
                      </a:r>
                      <a:r>
                        <a:rPr lang="ru-RU" sz="1200" b="1" i="0" u="none" strike="noStrike" kern="1200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групп населения, в парке этого подвижного состава в городе Благовещенске,%</a:t>
                      </a:r>
                      <a:endParaRPr lang="ru-RU" sz="1200" b="1" i="0" u="none" strike="noStrike" kern="1200" dirty="0">
                        <a:solidFill>
                          <a:srgbClr val="C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38828" marR="38828" marT="47909" marB="47909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49E39"/>
                      </a:solidFill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t"/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Уровень </a:t>
                      </a:r>
                      <a:r>
                        <a:rPr lang="ru-RU" sz="1200" b="1" i="0" u="none" strike="noStrike" kern="1200" dirty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транспортно-эксплуатационных характеристик </a:t>
                      </a:r>
                      <a:endParaRPr lang="ru-RU" sz="1200" b="1" i="0" u="none" strike="noStrike" kern="1200" dirty="0" smtClean="0">
                        <a:solidFill>
                          <a:srgbClr val="C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l" fontAlgn="t"/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автомобильных дорог, %</a:t>
                      </a:r>
                      <a:endParaRPr lang="ru-RU" sz="1200" b="1" i="0" u="none" strike="noStrike" kern="1200" dirty="0">
                        <a:solidFill>
                          <a:srgbClr val="C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61,8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64,5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61,4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62,4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72,3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49E39"/>
                      </a:solidFill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23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Количество обслуживаемых светофорных объектов, ед.</a:t>
                      </a:r>
                    </a:p>
                  </a:txBody>
                  <a:tcPr marL="38828" marR="38828" marT="47909" marB="47909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164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49E39"/>
                      </a:solidFill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0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Регулярность движения транспорта общего пользования по муниципальной маршрутной сети города Благовещенска, %</a:t>
                      </a:r>
                    </a:p>
                  </a:txBody>
                  <a:tcPr marL="38828" marR="38828" marT="47909" marB="47909">
                    <a:lnL w="12700" cmpd="sng">
                      <a:solidFill>
                        <a:srgbClr val="549E39"/>
                      </a:solidFill>
                    </a:lnL>
                    <a:lnR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92,4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92,8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93,0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93,0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93,0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lnL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49E39"/>
                      </a:solidFill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alpha val="5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alpha val="39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9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23531" y="82640"/>
            <a:ext cx="9522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b="1" dirty="0">
                <a:solidFill>
                  <a:srgbClr val="800000"/>
                </a:solidFill>
                <a:latin typeface="Century Gothic"/>
              </a:rPr>
              <a:t>Муниципальная программа «Развитие и модернизация жилищно-коммунального хозяйства, энергосбережение и повышение энергетической эффективности, благоустройство территории города Благовещенска»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27448" y="1191802"/>
            <a:ext cx="10375007" cy="1938980"/>
          </a:xfrm>
          <a:prstGeom prst="rect">
            <a:avLst/>
          </a:prstGeom>
          <a:solidFill>
            <a:schemeClr val="accent3">
              <a:lumMod val="40000"/>
              <a:lumOff val="60000"/>
              <a:alpha val="45000"/>
            </a:schemeClr>
          </a:solidFill>
          <a:ln w="0" cap="rnd" cmpd="sng" algn="ctr">
            <a:noFill/>
            <a:prstDash val="solid"/>
          </a:ln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  <a:outerShdw blurRad="63500" sx="98000" sy="98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 wrap="square" lIns="91427" tIns="45714" rIns="91427" bIns="45714">
            <a:spAutoFit/>
          </a:bodyPr>
          <a:lstStyle/>
          <a:p>
            <a:pPr algn="just" defTabSz="457200" latinLnBrk="0"/>
            <a:r>
              <a:rPr lang="ru-RU" sz="1200" b="1" kern="0" dirty="0">
                <a:solidFill>
                  <a:prstClr val="black"/>
                </a:solidFill>
                <a:latin typeface="Century Gothic"/>
              </a:rPr>
              <a:t>Задачи программы:</a:t>
            </a:r>
          </a:p>
          <a:p>
            <a:pPr algn="just" defTabSz="457200" latinLnBrk="0"/>
            <a:r>
              <a:rPr lang="ru-RU" sz="1200" b="1" kern="0" dirty="0">
                <a:solidFill>
                  <a:prstClr val="black"/>
                </a:solidFill>
                <a:latin typeface="Century Gothic"/>
              </a:rPr>
              <a:t>	1. Организация обеспечения населения города качественными и доступными жилищно-коммунальными, бытовыми услугами и создание условий для комфортного проживания граждан на территории города Благовещенска.</a:t>
            </a:r>
          </a:p>
          <a:p>
            <a:pPr algn="just" defTabSz="457200" latinLnBrk="0"/>
            <a:r>
              <a:rPr lang="ru-RU" sz="1200" b="1" kern="0" dirty="0">
                <a:solidFill>
                  <a:prstClr val="black"/>
                </a:solidFill>
                <a:latin typeface="Century Gothic"/>
              </a:rPr>
              <a:t>	2. Реализация политики энергосбережения и повышения энергетической эффективности на территории муниципального образования города Благовещенска.</a:t>
            </a:r>
          </a:p>
          <a:p>
            <a:pPr algn="just" defTabSz="457200" latinLnBrk="0"/>
            <a:r>
              <a:rPr lang="ru-RU" sz="1200" b="1" kern="0" dirty="0">
                <a:solidFill>
                  <a:prstClr val="black"/>
                </a:solidFill>
                <a:latin typeface="Century Gothic"/>
              </a:rPr>
              <a:t>	3. Создание безопасных и благоприятных условий проживания граждан, повышение качества жилищного обеспечения населения.</a:t>
            </a:r>
          </a:p>
          <a:p>
            <a:pPr algn="just" defTabSz="457200" latinLnBrk="0"/>
            <a:r>
              <a:rPr lang="ru-RU" sz="1200" b="1" kern="0" dirty="0">
                <a:solidFill>
                  <a:prstClr val="black"/>
                </a:solidFill>
                <a:latin typeface="Century Gothic"/>
              </a:rPr>
              <a:t>	4. Повышение уровня благоустройства территории города Благовещенска.</a:t>
            </a:r>
          </a:p>
          <a:p>
            <a:pPr algn="just" defTabSz="457200" latinLnBrk="0"/>
            <a:r>
              <a:rPr lang="ru-RU" sz="1200" b="1" kern="0" dirty="0">
                <a:solidFill>
                  <a:prstClr val="black"/>
                </a:solidFill>
                <a:latin typeface="Century Gothic"/>
              </a:rPr>
              <a:t>	5. Обеспечение эффективной деятельности администрации города Благовещенска в сфере жилищно-коммунального </a:t>
            </a:r>
            <a:r>
              <a:rPr lang="ru-RU" sz="1200" b="1" kern="0" dirty="0" smtClean="0">
                <a:solidFill>
                  <a:prstClr val="black"/>
                </a:solidFill>
                <a:latin typeface="Century Gothic"/>
              </a:rPr>
              <a:t>хозяйства.</a:t>
            </a:r>
            <a:endParaRPr lang="ru-RU" sz="1200" b="1" kern="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0" name="Picture 2" descr="В Благовещенске ищут подрядчика для контроля за ремонтом доро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316614"/>
            <a:ext cx="4350835" cy="3168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64552" y="822470"/>
            <a:ext cx="130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1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386877"/>
              </p:ext>
            </p:extLst>
          </p:nvPr>
        </p:nvGraphicFramePr>
        <p:xfrm>
          <a:off x="191344" y="3377182"/>
          <a:ext cx="7416825" cy="2892175"/>
        </p:xfrm>
        <a:graphic>
          <a:graphicData uri="http://schemas.openxmlformats.org/drawingml/2006/table">
            <a:tbl>
              <a:tblPr/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940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/>
                        <a:t>Наименование</a:t>
                      </a:r>
                      <a:r>
                        <a:rPr lang="ru-RU" sz="1000" b="1" u="none" strike="noStrike" baseline="0" dirty="0" smtClean="0"/>
                        <a:t>  </a:t>
                      </a:r>
                      <a:r>
                        <a:rPr lang="ru-RU" sz="1000" b="1" u="none" strike="noStrike" dirty="0" smtClean="0"/>
                        <a:t>подпрограмм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Отчет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6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 fontAlgn="ctr"/>
                      <a:r>
                        <a:rPr lang="ru-RU" sz="1000" b="1" u="none" strike="noStrike" dirty="0" smtClean="0"/>
                        <a:t>«Повышение </a:t>
                      </a:r>
                      <a:r>
                        <a:rPr lang="ru-RU" sz="1000" b="1" u="none" strike="noStrike" dirty="0"/>
                        <a:t>качества и надежности </a:t>
                      </a:r>
                      <a:r>
                        <a:rPr lang="ru-RU" sz="1000" b="1" u="none" strike="noStrike" dirty="0" smtClean="0"/>
                        <a:t>жилищно-</a:t>
                      </a:r>
                    </a:p>
                    <a:p>
                      <a:pPr algn="just" fontAlgn="ctr"/>
                      <a:r>
                        <a:rPr lang="ru-RU" sz="1000" b="1" u="none" strike="noStrike" dirty="0" smtClean="0"/>
                        <a:t>коммунального </a:t>
                      </a:r>
                      <a:r>
                        <a:rPr lang="ru-RU" sz="1000" b="1" u="none" strike="noStrike" dirty="0"/>
                        <a:t>обслуживания населения, </a:t>
                      </a:r>
                      <a:endParaRPr lang="ru-RU" sz="1000" b="1" u="none" strike="noStrike" dirty="0" smtClean="0"/>
                    </a:p>
                    <a:p>
                      <a:pPr algn="just" fontAlgn="ctr"/>
                      <a:r>
                        <a:rPr lang="ru-RU" sz="1000" b="1" u="none" strike="noStrike" dirty="0" smtClean="0"/>
                        <a:t>обеспечение </a:t>
                      </a:r>
                      <a:r>
                        <a:rPr lang="ru-RU" sz="1000" b="1" u="none" strike="noStrike" dirty="0"/>
                        <a:t>доступности коммунальных </a:t>
                      </a:r>
                      <a:r>
                        <a:rPr lang="ru-RU" sz="1000" b="1" u="none" strike="noStrike" dirty="0" smtClean="0"/>
                        <a:t>услуг»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137 590,6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95 121,3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286 606,6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258 916,4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366 856,1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 fontAlgn="ctr"/>
                      <a:r>
                        <a:rPr lang="ru-RU" sz="1000" b="1" u="none" strike="noStrike" dirty="0" smtClean="0"/>
                        <a:t>«Энергосбережение </a:t>
                      </a:r>
                      <a:r>
                        <a:rPr lang="ru-RU" sz="1000" b="1" u="none" strike="noStrike" dirty="0"/>
                        <a:t>и повышение энергетической </a:t>
                      </a:r>
                      <a:endParaRPr lang="ru-RU" sz="1000" b="1" u="none" strike="noStrike" dirty="0" smtClean="0"/>
                    </a:p>
                    <a:p>
                      <a:pPr algn="just" fontAlgn="ctr"/>
                      <a:r>
                        <a:rPr lang="ru-RU" sz="1000" b="1" u="none" strike="noStrike" dirty="0" smtClean="0"/>
                        <a:t>эффективности </a:t>
                      </a:r>
                      <a:r>
                        <a:rPr lang="ru-RU" sz="1000" b="1" u="none" strike="noStrike" dirty="0"/>
                        <a:t>в городе </a:t>
                      </a:r>
                      <a:r>
                        <a:rPr lang="ru-RU" sz="1000" b="1" u="none" strike="noStrike" dirty="0" smtClean="0"/>
                        <a:t>Благовещенске»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3 688,6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5 982,0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278,5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278,5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170,3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 fontAlgn="ctr"/>
                      <a:r>
                        <a:rPr lang="ru-RU" sz="1000" b="1" u="none" strike="noStrike" dirty="0" smtClean="0"/>
                        <a:t>«Капитальный ремонт жилищного фонда города</a:t>
                      </a:r>
                      <a:r>
                        <a:rPr lang="ru-RU" sz="1000" b="1" u="none" strike="noStrike" baseline="0" dirty="0" smtClean="0"/>
                        <a:t> </a:t>
                      </a:r>
                    </a:p>
                    <a:p>
                      <a:pPr algn="just" fontAlgn="ctr"/>
                      <a:r>
                        <a:rPr lang="ru-RU" sz="1000" b="1" u="none" strike="noStrike" baseline="0" dirty="0" smtClean="0"/>
                        <a:t>Благовещенска»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131 52,1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23 181,0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13 713,4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13 713,4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13 125,5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 fontAlgn="ctr"/>
                      <a:r>
                        <a:rPr lang="ru-RU" sz="1000" b="1" u="none" strike="noStrike" dirty="0" smtClean="0"/>
                        <a:t>«Благоустройство территории города </a:t>
                      </a:r>
                    </a:p>
                    <a:p>
                      <a:pPr algn="just" fontAlgn="ctr"/>
                      <a:r>
                        <a:rPr lang="ru-RU" sz="1000" b="1" u="none" strike="noStrike" dirty="0" smtClean="0"/>
                        <a:t>Благовещенска»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267 713,5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360 992,0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262 484,5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236 788,0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176 196,6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5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 fontAlgn="ctr"/>
                      <a:r>
                        <a:rPr lang="ru-RU" sz="1000" b="1" u="none" strike="noStrike" dirty="0" smtClean="0"/>
                        <a:t> «Обеспечение </a:t>
                      </a:r>
                      <a:r>
                        <a:rPr lang="ru-RU" sz="1000" b="1" u="none" strike="noStrike" dirty="0"/>
                        <a:t>реализации муниципальной </a:t>
                      </a:r>
                      <a:endParaRPr lang="ru-RU" sz="1000" b="1" u="none" strike="noStrike" dirty="0" smtClean="0"/>
                    </a:p>
                    <a:p>
                      <a:pPr algn="just" fontAlgn="ctr"/>
                      <a:r>
                        <a:rPr lang="ru-RU" sz="1000" b="1" u="none" strike="noStrike" dirty="0" smtClean="0"/>
                        <a:t>программы «Развитие </a:t>
                      </a:r>
                      <a:r>
                        <a:rPr lang="ru-RU" sz="1000" b="1" u="none" strike="noStrike" dirty="0"/>
                        <a:t>и модернизация </a:t>
                      </a:r>
                      <a:r>
                        <a:rPr lang="ru-RU" sz="1000" b="1" u="none" strike="noStrike" dirty="0" smtClean="0"/>
                        <a:t>жилищно-</a:t>
                      </a:r>
                    </a:p>
                    <a:p>
                      <a:pPr algn="just" fontAlgn="ctr"/>
                      <a:r>
                        <a:rPr lang="ru-RU" sz="1000" b="1" u="none" strike="noStrike" dirty="0" smtClean="0"/>
                        <a:t>коммунального </a:t>
                      </a:r>
                      <a:r>
                        <a:rPr lang="ru-RU" sz="1000" b="1" u="none" strike="noStrike" dirty="0"/>
                        <a:t>хозяйства, энергосбережение и </a:t>
                      </a:r>
                      <a:endParaRPr lang="ru-RU" sz="1000" b="1" u="none" strike="noStrike" dirty="0" smtClean="0"/>
                    </a:p>
                    <a:p>
                      <a:pPr algn="just" fontAlgn="ctr"/>
                      <a:r>
                        <a:rPr lang="ru-RU" sz="1000" b="1" u="none" strike="noStrike" dirty="0" smtClean="0"/>
                        <a:t>повышение </a:t>
                      </a:r>
                      <a:r>
                        <a:rPr lang="ru-RU" sz="1000" b="1" u="none" strike="noStrike" dirty="0"/>
                        <a:t>энергетической эффективности, </a:t>
                      </a:r>
                      <a:endParaRPr lang="ru-RU" sz="1000" b="1" u="none" strike="noStrike" dirty="0" smtClean="0"/>
                    </a:p>
                    <a:p>
                      <a:pPr algn="just" fontAlgn="ctr"/>
                      <a:r>
                        <a:rPr lang="ru-RU" sz="1000" b="1" u="none" strike="noStrike" dirty="0" smtClean="0"/>
                        <a:t>благоустройство </a:t>
                      </a:r>
                      <a:r>
                        <a:rPr lang="ru-RU" sz="1000" b="1" u="none" strike="noStrike" dirty="0"/>
                        <a:t>территории города </a:t>
                      </a:r>
                      <a:r>
                        <a:rPr lang="ru-RU" sz="1000" b="1" u="none" strike="noStrike" dirty="0" smtClean="0"/>
                        <a:t>Благовещенска»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34 467,4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41 637,2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42 649,1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44 362,0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46 064,7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06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u="none" strike="noStrike" dirty="0" smtClean="0"/>
                        <a:t>Итого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456 612,2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526 913,5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605 732,1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554 058,3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indent="0" algn="ctr" fontAlgn="ctr">
                        <a:tabLst>
                          <a:tab pos="271463" algn="l"/>
                        </a:tabLst>
                      </a:pPr>
                      <a:r>
                        <a:rPr lang="ru-RU" sz="1100" b="1" u="none" strike="noStrik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602 413,2</a:t>
                      </a:r>
                      <a:endParaRPr lang="ru-RU" sz="1100" b="1" u="none" strike="noStrike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549E39">
                            <a:tint val="66000"/>
                            <a:satMod val="160000"/>
                            <a:alpha val="0"/>
                          </a:srgbClr>
                        </a:gs>
                        <a:gs pos="50000">
                          <a:srgbClr val="549E39">
                            <a:tint val="44500"/>
                            <a:satMod val="160000"/>
                            <a:alpha val="72000"/>
                          </a:srgbClr>
                        </a:gs>
                        <a:gs pos="100000">
                          <a:srgbClr val="549E39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336538" y="3100094"/>
            <a:ext cx="1178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тыс. рублей </a:t>
            </a:r>
            <a:endParaRPr lang="ru-RU" sz="120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844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 descr="В Благовещенске ограничили движение на двух участках доро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843055"/>
            <a:ext cx="3321370" cy="22142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осинка, Баня №1, Благовещенск - телефоны и режим работы, отзывы и  расположение на кар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836712"/>
            <a:ext cx="2952328" cy="22142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893862" y="251356"/>
            <a:ext cx="112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2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pic>
        <p:nvPicPr>
          <p:cNvPr id="1028" name="Picture 4" descr="Из барака в новостройку: в Благовещенске расселяют аварийный жилой фонд —  Новостной портал Амурлен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03" y="836712"/>
            <a:ext cx="3357885" cy="22385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192062"/>
              </p:ext>
            </p:extLst>
          </p:nvPr>
        </p:nvGraphicFramePr>
        <p:xfrm>
          <a:off x="839416" y="3573016"/>
          <a:ext cx="10618170" cy="2164844"/>
        </p:xfrm>
        <a:graphic>
          <a:graphicData uri="http://schemas.openxmlformats.org/drawingml/2006/table">
            <a:tbl>
              <a:tblPr/>
              <a:tblGrid>
                <a:gridCol w="640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1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2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latin typeface="+mn-lt"/>
                        </a:rPr>
                        <a:t>Наименование целевого показателя 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2019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2020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2021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2022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</a:rPr>
                        <a:t>2023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14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предоставляемых населению услуг в отделениях бань по льготному тарифу, тыс. чел.</a:t>
                      </a: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помывок</a:t>
                      </a:r>
                      <a:endParaRPr lang="ru-RU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92,3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113,0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176,0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176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176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14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just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неблагоустроенного жилищного фонда, обеспеченного выгребными ямами и дворовыми уборными, в общей площади неблагоустроенного жилищного фонда, 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32,0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32,0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71,0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75,0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78,0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14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многоквартирных домов, в отношении которых органы местного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самоуправления проводят конкурсы по отбору управляющих компаний, ед.</a:t>
                      </a:r>
                      <a:endParaRPr lang="en-US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118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9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отремонтированного жилищного фонда, кв. м </a:t>
                      </a:r>
                    </a:p>
                  </a:txBody>
                  <a:tcPr marL="39370" marR="39370" marT="64770" marB="64770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10 963,4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4 281,9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3 471,4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1 158,3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1 158,3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549E39"/>
                      </a:solidFill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55F51">
                            <a:lumMod val="40000"/>
                            <a:lumOff val="60000"/>
                          </a:srgbClr>
                        </a:gs>
                        <a:gs pos="50000">
                          <a:srgbClr val="E3DED1">
                            <a:lumMod val="75000"/>
                          </a:srgb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528803" y="3124025"/>
            <a:ext cx="3069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1600" b="1" spc="-5" dirty="0">
                <a:solidFill>
                  <a:srgbClr val="4AB5C4">
                    <a:lumMod val="25000"/>
                  </a:srgbClr>
                </a:solidFill>
                <a:latin typeface="Times New Roman"/>
                <a:cs typeface="Times New Roman"/>
              </a:rPr>
              <a:t>Планируемые</a:t>
            </a:r>
            <a:r>
              <a:rPr lang="ru-RU" sz="1600" b="1" spc="-15" dirty="0">
                <a:solidFill>
                  <a:srgbClr val="4AB5C4">
                    <a:lumMod val="2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>
                <a:solidFill>
                  <a:srgbClr val="4AB5C4">
                    <a:lumMod val="25000"/>
                  </a:srgbClr>
                </a:solidFill>
                <a:latin typeface="Times New Roman"/>
                <a:cs typeface="Times New Roman"/>
              </a:rPr>
              <a:t>результаты</a:t>
            </a:r>
            <a:endParaRPr lang="ru-RU" sz="1600" dirty="0">
              <a:solidFill>
                <a:srgbClr val="4AB5C4">
                  <a:lumMod val="25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17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068" y="2645458"/>
            <a:ext cx="1214830" cy="121483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824" y="2779570"/>
            <a:ext cx="1230999" cy="12309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85" y="4239251"/>
            <a:ext cx="1258777" cy="12587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23792" y="101138"/>
            <a:ext cx="5209728" cy="581426"/>
          </a:xfrm>
        </p:spPr>
        <p:txBody>
          <a:bodyPr/>
          <a:lstStyle/>
          <a:p>
            <a:r>
              <a:rPr lang="ru-RU" altLang="ko-KR" sz="3600" dirty="0"/>
              <a:t>Что такое бюджет?</a:t>
            </a:r>
            <a:endParaRPr lang="ko-KR" altLang="en-US" sz="3600" dirty="0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839417" y="699396"/>
            <a:ext cx="10928074" cy="1618905"/>
          </a:xfrm>
          <a:noFill/>
        </p:spPr>
        <p:txBody>
          <a:bodyPr wrap="square" rtlCol="0">
            <a:spAutoFit/>
          </a:bodyPr>
          <a:lstStyle/>
          <a:p>
            <a:pPr algn="just" defTabSz="457200" latinLnBrk="0"/>
            <a:r>
              <a:rPr lang="ru-RU" altLang="ko-KR" sz="16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rgbClr val="F34D03">
                      <a:alpha val="40000"/>
                    </a:srgbClr>
                  </a:glow>
                </a:effectLst>
                <a:latin typeface="Century Gothic"/>
              </a:rPr>
              <a:t>         Бюджет муниципального образования – это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rgbClr val="F34D03">
                      <a:alpha val="40000"/>
                    </a:srgbClr>
                  </a:glow>
                </a:effectLst>
                <a:latin typeface="Century Gothic"/>
              </a:rPr>
              <a:t> форма образования и расходования денежных средств, предназначенных для финансового обеспечения задач и функций местного самоуправления.</a:t>
            </a:r>
          </a:p>
          <a:p>
            <a:pPr algn="just" defTabSz="457200" latinLnBrk="0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rgbClr val="F34D03">
                      <a:alpha val="40000"/>
                    </a:srgbClr>
                  </a:glow>
                </a:effectLst>
                <a:latin typeface="Century Gothic"/>
              </a:rPr>
              <a:t>       Каждый житель города принимает участие в формировании бюджета с одной стороны как налогоплательщик, наполняя доходы бюджета, с другой стороны - потребляет общественные услуги, тем самым получая часть расходов.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3446"/>
          <a:stretch/>
        </p:blipFill>
        <p:spPr>
          <a:xfrm>
            <a:off x="2389570" y="2535648"/>
            <a:ext cx="3542822" cy="388851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84626" y="3262080"/>
            <a:ext cx="9627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accent2">
                    <a:lumMod val="75000"/>
                  </a:schemeClr>
                </a:solidFill>
              </a:rPr>
              <a:t>Налоговые доходы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25414" y="4703925"/>
            <a:ext cx="108012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accent2">
                    <a:lumMod val="75000"/>
                  </a:schemeClr>
                </a:solidFill>
              </a:rPr>
              <a:t>Неналоговые</a:t>
            </a:r>
            <a:r>
              <a:rPr lang="ru-RU" dirty="0"/>
              <a:t> </a:t>
            </a:r>
            <a:r>
              <a:rPr lang="ru-RU" sz="1050" b="1" dirty="0">
                <a:solidFill>
                  <a:schemeClr val="accent2">
                    <a:lumMod val="75000"/>
                  </a:schemeClr>
                </a:solidFill>
              </a:rPr>
              <a:t>доходы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16230" y="3362335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accent2">
                    <a:lumMod val="75000"/>
                  </a:schemeClr>
                </a:solidFill>
              </a:rPr>
              <a:t>Безвозмездные поступления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29676" y="231790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Доходы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48" y="2792696"/>
            <a:ext cx="4667943" cy="337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8491110" y="2280259"/>
            <a:ext cx="160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Расходы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03859" y="3122068"/>
            <a:ext cx="199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58526" y="3309994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Культура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68061" y="3474485"/>
            <a:ext cx="1216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Национальная оборона</a:t>
            </a:r>
          </a:p>
        </p:txBody>
      </p:sp>
      <p:sp>
        <p:nvSpPr>
          <p:cNvPr id="33" name="TextBox 32"/>
          <p:cNvSpPr txBox="1"/>
          <p:nvPr/>
        </p:nvSpPr>
        <p:spPr>
          <a:xfrm rot="281798">
            <a:off x="9063657" y="4617000"/>
            <a:ext cx="7397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ЖКХ</a:t>
            </a:r>
          </a:p>
        </p:txBody>
      </p:sp>
      <p:sp>
        <p:nvSpPr>
          <p:cNvPr id="34" name="TextBox 33"/>
          <p:cNvSpPr txBox="1"/>
          <p:nvPr/>
        </p:nvSpPr>
        <p:spPr>
          <a:xfrm rot="228279">
            <a:off x="8658344" y="501939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Физическая 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9625" y="1"/>
            <a:ext cx="12192000" cy="6857999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1343" y="276528"/>
            <a:ext cx="112546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2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Муниципальная </a:t>
            </a:r>
            <a:r>
              <a:rPr lang="ru-RU" sz="2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программа «Развитие образования города </a:t>
            </a:r>
            <a:r>
              <a:rPr lang="ru-RU" sz="2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Благовещенска» </a:t>
            </a:r>
            <a:endParaRPr lang="ru-RU" sz="2200" dirty="0">
              <a:solidFill>
                <a:srgbClr val="C00000"/>
              </a:solidFill>
              <a:latin typeface="Century Gothi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03649" y="2398564"/>
            <a:ext cx="1482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тыс</a:t>
            </a:r>
            <a:r>
              <a:rPr lang="ru-RU" b="1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ru-RU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рублей</a:t>
            </a:r>
            <a:r>
              <a:rPr lang="ru-RU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35021"/>
              </p:ext>
            </p:extLst>
          </p:nvPr>
        </p:nvGraphicFramePr>
        <p:xfrm>
          <a:off x="263352" y="3013036"/>
          <a:ext cx="11809312" cy="2815777"/>
        </p:xfrm>
        <a:graphic>
          <a:graphicData uri="http://schemas.openxmlformats.org/drawingml/2006/table">
            <a:tbl>
              <a:tblPr>
                <a:solidFill>
                  <a:srgbClr val="8AB833">
                    <a:tint val="70000"/>
                    <a:lumMod val="104000"/>
                  </a:srgbClr>
                </a:solidFill>
                <a:effectLst/>
              </a:tblPr>
              <a:tblGrid>
                <a:gridCol w="4896543">
                  <a:extLst>
                    <a:ext uri="{9D8B030D-6E8A-4147-A177-3AD203B41FA5}">
                      <a16:colId xmlns:a16="http://schemas.microsoft.com/office/drawing/2014/main" val="256949174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10314917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2797737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31121933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157258415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3862378474"/>
                    </a:ext>
                  </a:extLst>
                </a:gridCol>
              </a:tblGrid>
              <a:tr h="36885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Наименование</a:t>
                      </a:r>
                      <a:r>
                        <a:rPr lang="ru-RU" sz="1600" b="1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 </a:t>
                      </a:r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подпрограмм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638" marR="6638" marT="6638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Отчет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2019 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 План </a:t>
                      </a:r>
                      <a:endParaRPr lang="ru-RU" sz="1600" b="1" i="0" u="none" strike="noStrike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2020 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План </a:t>
                      </a:r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2021 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План </a:t>
                      </a:r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2022 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План </a:t>
                      </a:r>
                      <a:endParaRPr lang="ru-RU" sz="1600" b="1" i="0" u="none" strike="noStrike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2023 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14358526"/>
                  </a:ext>
                </a:extLst>
              </a:tr>
              <a:tr h="62119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   Подпрограмма «Развитие дошкольного,</a:t>
                      </a:r>
                      <a:r>
                        <a:rPr lang="ru-RU" sz="1600" b="1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общего и </a:t>
                      </a:r>
                      <a:r>
                        <a:rPr lang="ru-RU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дополнительного образования </a:t>
                      </a:r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детей»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2 864 733,4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3 760 860,1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3 995 178,7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4 155 408,5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3 346 232,1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6402756"/>
                  </a:ext>
                </a:extLst>
              </a:tr>
              <a:tr h="58957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 Подпрограмма «Развитие </a:t>
                      </a:r>
                      <a:r>
                        <a:rPr lang="ru-RU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системы защиты </a:t>
                      </a:r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      прав  детей»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78 442,0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72 070,7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85 017,7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88 650,7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81 863,8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3479238"/>
                  </a:ext>
                </a:extLst>
              </a:tr>
              <a:tr h="75199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   Подпрограмма «Обеспечение </a:t>
                      </a:r>
                      <a:r>
                        <a:rPr lang="ru-RU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реализации </a:t>
                      </a:r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         муниципальной </a:t>
                      </a:r>
                      <a:r>
                        <a:rPr lang="ru-RU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программы </a:t>
                      </a:r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«Развитие образования </a:t>
                      </a:r>
                      <a:r>
                        <a:rPr lang="ru-RU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города </a:t>
                      </a:r>
                      <a:r>
                        <a:rPr lang="ru-RU" sz="16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Благовещенска»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82 767,4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101 617,6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102 941,6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105 812,4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105 812,1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2590450"/>
                  </a:ext>
                </a:extLst>
              </a:tr>
              <a:tr h="35869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20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Итого </a:t>
                      </a:r>
                      <a:endParaRPr lang="ru-RU" sz="20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38" marR="6638" marT="6638" marB="0" anchor="ctr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3 025 942,8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3 934 548,4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4 183 138,0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4 349 871,6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6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3 533 908,0</a:t>
                      </a:r>
                      <a:endParaRPr lang="ru-RU" sz="16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Ctr="1">
                    <a:lnL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8AB833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59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013491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98466" y="829985"/>
            <a:ext cx="113772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latinLnBrk="0"/>
            <a:r>
              <a:rPr lang="ru-RU" sz="2000" b="1" dirty="0" smtClean="0">
                <a:solidFill>
                  <a:prstClr val="black"/>
                </a:solidFill>
                <a:latin typeface="Century Gothic"/>
              </a:rPr>
              <a:t>Задачи программы:</a:t>
            </a:r>
          </a:p>
          <a:p>
            <a:pPr algn="just" defTabSz="457200" latinLnBrk="0"/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1</a:t>
            </a:r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. Развитие инфраструктуры и организационно-экономических механизмов, обеспечивающих доступность услуг дошкольного, общего, дополнительного образования детей, современного </a:t>
            </a:r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качества </a:t>
            </a:r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образовательных достижений и социализации детей.</a:t>
            </a:r>
          </a:p>
          <a:p>
            <a:pPr algn="just" defTabSz="457200" latinLnBrk="0"/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2. Совершенствование деятельности по защите прав детей на отдых, оздоровление и социальную поддержку.</a:t>
            </a:r>
          </a:p>
          <a:p>
            <a:pPr algn="just" defTabSz="457200" latinLnBrk="0"/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3. Обеспечение организационно-экономических, информационных и </a:t>
            </a:r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научно-методических условий </a:t>
            </a:r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развития системы образования города </a:t>
            </a:r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Благовещенска.</a:t>
            </a:r>
            <a:endParaRPr lang="ru-RU" sz="14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11920" y="707381"/>
            <a:ext cx="130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1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14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95800" y="304711"/>
            <a:ext cx="3676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2000" b="1" dirty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Планируемые результаты </a:t>
            </a:r>
            <a:endParaRPr lang="ru-RU" sz="2000" dirty="0">
              <a:solidFill>
                <a:prstClr val="black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97889" y="184666"/>
            <a:ext cx="112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2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44801"/>
              </p:ext>
            </p:extLst>
          </p:nvPr>
        </p:nvGraphicFramePr>
        <p:xfrm>
          <a:off x="233481" y="908720"/>
          <a:ext cx="11761986" cy="5360037"/>
        </p:xfrm>
        <a:graphic>
          <a:graphicData uri="http://schemas.openxmlformats.org/drawingml/2006/table">
            <a:tbl>
              <a:tblPr>
                <a:solidFill>
                  <a:srgbClr val="0989B1">
                    <a:tint val="70000"/>
                    <a:lumMod val="104000"/>
                  </a:srgbClr>
                </a:solidFill>
                <a:effectLst/>
              </a:tblPr>
              <a:tblGrid>
                <a:gridCol w="8598823">
                  <a:extLst>
                    <a:ext uri="{9D8B030D-6E8A-4147-A177-3AD203B41FA5}">
                      <a16:colId xmlns:a16="http://schemas.microsoft.com/office/drawing/2014/main" val="1716366499"/>
                    </a:ext>
                  </a:extLst>
                </a:gridCol>
                <a:gridCol w="612371">
                  <a:extLst>
                    <a:ext uri="{9D8B030D-6E8A-4147-A177-3AD203B41FA5}">
                      <a16:colId xmlns:a16="http://schemas.microsoft.com/office/drawing/2014/main" val="543729345"/>
                    </a:ext>
                  </a:extLst>
                </a:gridCol>
                <a:gridCol w="637698">
                  <a:extLst>
                    <a:ext uri="{9D8B030D-6E8A-4147-A177-3AD203B41FA5}">
                      <a16:colId xmlns:a16="http://schemas.microsoft.com/office/drawing/2014/main" val="3345351464"/>
                    </a:ext>
                  </a:extLst>
                </a:gridCol>
                <a:gridCol w="637698">
                  <a:extLst>
                    <a:ext uri="{9D8B030D-6E8A-4147-A177-3AD203B41FA5}">
                      <a16:colId xmlns:a16="http://schemas.microsoft.com/office/drawing/2014/main" val="3022462974"/>
                    </a:ext>
                  </a:extLst>
                </a:gridCol>
                <a:gridCol w="637698">
                  <a:extLst>
                    <a:ext uri="{9D8B030D-6E8A-4147-A177-3AD203B41FA5}">
                      <a16:colId xmlns:a16="http://schemas.microsoft.com/office/drawing/2014/main" val="731510884"/>
                    </a:ext>
                  </a:extLst>
                </a:gridCol>
                <a:gridCol w="637698">
                  <a:extLst>
                    <a:ext uri="{9D8B030D-6E8A-4147-A177-3AD203B41FA5}">
                      <a16:colId xmlns:a16="http://schemas.microsoft.com/office/drawing/2014/main" val="266377272"/>
                    </a:ext>
                  </a:extLst>
                </a:gridCol>
              </a:tblGrid>
              <a:tr h="35489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целевого показателя </a:t>
                      </a:r>
                      <a:endParaRPr lang="ru-RU" sz="1600" b="1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600" b="1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ru-RU" sz="1600" b="1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ru-RU" sz="1600" b="1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ru-RU" sz="1600" b="1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ru-RU" sz="1600" b="1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0626125"/>
                  </a:ext>
                </a:extLst>
              </a:tr>
              <a:tr h="48996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населения в возрасте 5 - 18 лет, охваченного образованием, в общей численности населения в возрасте 5 - 18 лет, %</a:t>
                      </a:r>
                      <a:endParaRPr lang="ru-RU" sz="1200" b="1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788551"/>
                  </a:ext>
                </a:extLst>
              </a:tr>
              <a:tr h="6972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l" defTabSz="99779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среднего балла единого государственного экзамена (в расчете на 1 предмет) в 10% школ с лучшими результатами единого государственного экзамена к среднему баллу единого государственного экзамена, % </a:t>
                      </a: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1565732"/>
                  </a:ext>
                </a:extLst>
              </a:tr>
              <a:tr h="54080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детей от 1 до 8 лет,</a:t>
                      </a:r>
                      <a:r>
                        <a:rPr lang="ru-RU" sz="1200" b="1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за которых выплачивается родителям (законным представителям) компенсация за присмотр и уход за детьми, осваивающими программы дошкольного образования, чел.</a:t>
                      </a:r>
                      <a:endParaRPr lang="ru-RU" sz="1200" b="1" kern="1200" dirty="0" smtClean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12 330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12 460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4402456"/>
                  </a:ext>
                </a:extLst>
              </a:tr>
              <a:tr h="512789">
                <a:tc>
                  <a:txBody>
                    <a:bodyPr/>
                    <a:lstStyle/>
                    <a:p>
                      <a:pPr marL="0" marR="0" lvl="0" indent="0" algn="l" defTabSz="99779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выпускников общеобразовательных организаций очной формы обучения, поступивших в ВУЗ в течение одного года после окончания обучения на бюджет, в общей их численности, %</a:t>
                      </a:r>
                      <a:endParaRPr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  <a:alpha val="95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4788479"/>
                  </a:ext>
                </a:extLst>
              </a:tr>
              <a:tr h="489966">
                <a:tc>
                  <a:txBody>
                    <a:bodyPr/>
                    <a:lstStyle/>
                    <a:p>
                      <a:pPr marL="0" marR="0" indent="0" algn="l" defTabSz="99779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Доля педагогов, работающих в сфере образования, прошедших в течение последних трех лет повышение квалификации и (или) профессиональную подготовку в общей численности педагогов, %</a:t>
                      </a: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2702684"/>
                  </a:ext>
                </a:extLst>
              </a:tr>
              <a:tr h="407276">
                <a:tc>
                  <a:txBody>
                    <a:bodyPr/>
                    <a:lstStyle/>
                    <a:p>
                      <a:pPr marL="0" marR="0" indent="0" algn="l" defTabSz="99779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опекаемых детей, чел.</a:t>
                      </a: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454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  <a:alpha val="72000"/>
                          </a:schemeClr>
                        </a:gs>
                        <a:gs pos="56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943207"/>
                  </a:ext>
                </a:extLst>
              </a:tr>
              <a:tr h="489966">
                <a:tc>
                  <a:txBody>
                    <a:bodyPr/>
                    <a:lstStyle/>
                    <a:p>
                      <a:pPr marL="0" marR="0" indent="0" algn="l" defTabSz="99779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детей в возрасте от 5 до 18 лет, занимающихся в системе дополнительного образования, в общей численности детей в возрасте от 5 до 18 лет, %</a:t>
                      </a: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3120555"/>
                  </a:ext>
                </a:extLst>
              </a:tr>
              <a:tr h="489966">
                <a:tc>
                  <a:txBody>
                    <a:bodyPr/>
                    <a:lstStyle/>
                    <a:p>
                      <a:pPr marL="0" marR="0" indent="0" algn="l" defTabSz="99779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/>
                        <a:t>Доля</a:t>
                      </a:r>
                      <a:r>
                        <a:rPr lang="ru-RU" sz="1200" b="1" kern="1200" baseline="0" dirty="0" smtClean="0"/>
                        <a:t> детей, охваченных мероприятиями по отдыху и оздоровлению в летний период, от общего количества детей школьного возраста</a:t>
                      </a:r>
                      <a:r>
                        <a:rPr lang="ru-RU" sz="1200" b="1" kern="1200" dirty="0" smtClean="0"/>
                        <a:t>, %</a:t>
                      </a:r>
                      <a:endParaRPr lang="ru-RU" sz="1200" b="1" kern="1200" dirty="0" smtClean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76,6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3323473"/>
                  </a:ext>
                </a:extLst>
              </a:tr>
              <a:tr h="697270">
                <a:tc>
                  <a:txBody>
                    <a:bodyPr/>
                    <a:lstStyle/>
                    <a:p>
                      <a:pPr marL="0" marR="0" indent="0" algn="l" defTabSz="99779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обучающихся по образовательным программам начального общего образования в муниципальных общеобразовательных организациях, обеспеченных один раз в день бесплатным питанием, чел.</a:t>
                      </a:r>
                    </a:p>
                  </a:txBody>
                  <a:tcPr marL="29121" marR="29121" marT="47909" marB="47909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12 430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12 480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12 506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12 587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12 667</a:t>
                      </a:r>
                      <a:endParaRPr lang="ru-RU" sz="1400" b="1" kern="12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R>
                    <a:lnT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</a:lnT>
                    <a:lnB w="9525" cap="rnd" cmpd="sng" algn="ctr">
                      <a:solidFill>
                        <a:srgbClr val="0989B1">
                          <a:shade val="9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E3E6BC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70154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4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45735" y="145095"/>
            <a:ext cx="8239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Муниципальная </a:t>
            </a:r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программа «Развитие и сохранение культуры в городе </a:t>
            </a:r>
            <a:r>
              <a:rPr lang="ru-RU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Благовещенске» </a:t>
            </a:r>
            <a:endParaRPr lang="ru-RU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385" y="1107109"/>
            <a:ext cx="110892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latinLnBrk="0"/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1. Обеспечение сохранности объектов историко-культурного наследия города Благовещенска.</a:t>
            </a:r>
          </a:p>
          <a:p>
            <a:pPr algn="just" defTabSz="457200" latinLnBrk="0"/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2. Создание условий для развития системы дополнительного образования детей в сфере культуры, поддержки </a:t>
            </a:r>
            <a:endParaRPr lang="ru-RU" sz="1400" b="1" dirty="0" smtClean="0">
              <a:solidFill>
                <a:prstClr val="black"/>
              </a:solidFill>
              <a:latin typeface="Century Gothic"/>
            </a:endParaRPr>
          </a:p>
          <a:p>
            <a:pPr algn="just" defTabSz="457200" latinLnBrk="0"/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творчески </a:t>
            </a:r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одаренных детей.</a:t>
            </a:r>
          </a:p>
          <a:p>
            <a:pPr algn="just" defTabSz="457200" latinLnBrk="0"/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3. Совершенствование деятельности библиотек как информационных и культурных центров.</a:t>
            </a:r>
          </a:p>
          <a:p>
            <a:pPr algn="just" defTabSz="457200" latinLnBrk="0"/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4. Создание условий для развития народного творчества и культурно-досуговой деятельности.</a:t>
            </a:r>
          </a:p>
          <a:p>
            <a:pPr algn="just" defTabSz="457200" latinLnBrk="0"/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5. Обеспечение устойчивого развития сферы культуры, повышения роли институтов гражданского </a:t>
            </a:r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общества                       </a:t>
            </a:r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как </a:t>
            </a:r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субъектов </a:t>
            </a:r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культурной политики муниципального образования города </a:t>
            </a:r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Благовещенска.</a:t>
            </a:r>
            <a:endParaRPr lang="ru-RU" sz="14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60496" y="3095095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тыс. рублей </a:t>
            </a:r>
            <a:endParaRPr lang="ru-RU" sz="1400" dirty="0">
              <a:solidFill>
                <a:prstClr val="black"/>
              </a:solidFill>
              <a:latin typeface="Century Gothic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941591"/>
              </p:ext>
            </p:extLst>
          </p:nvPr>
        </p:nvGraphicFramePr>
        <p:xfrm>
          <a:off x="669372" y="3429000"/>
          <a:ext cx="11161239" cy="2448867"/>
        </p:xfrm>
        <a:graphic>
          <a:graphicData uri="http://schemas.openxmlformats.org/drawingml/2006/table">
            <a:tbl>
              <a:tblPr>
                <a:solidFill>
                  <a:srgbClr val="EBEBFF"/>
                </a:solidFill>
              </a:tblPr>
              <a:tblGrid>
                <a:gridCol w="6264695">
                  <a:extLst>
                    <a:ext uri="{9D8B030D-6E8A-4147-A177-3AD203B41FA5}">
                      <a16:colId xmlns:a16="http://schemas.microsoft.com/office/drawing/2014/main" val="78864292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64805199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869171208"/>
                    </a:ext>
                  </a:extLst>
                </a:gridCol>
                <a:gridCol w="922666">
                  <a:extLst>
                    <a:ext uri="{9D8B030D-6E8A-4147-A177-3AD203B41FA5}">
                      <a16:colId xmlns:a16="http://schemas.microsoft.com/office/drawing/2014/main" val="3301790581"/>
                    </a:ext>
                  </a:extLst>
                </a:gridCol>
                <a:gridCol w="942823">
                  <a:extLst>
                    <a:ext uri="{9D8B030D-6E8A-4147-A177-3AD203B41FA5}">
                      <a16:colId xmlns:a16="http://schemas.microsoft.com/office/drawing/2014/main" val="1626723338"/>
                    </a:ext>
                  </a:extLst>
                </a:gridCol>
                <a:gridCol w="942823">
                  <a:extLst>
                    <a:ext uri="{9D8B030D-6E8A-4147-A177-3AD203B41FA5}">
                      <a16:colId xmlns:a16="http://schemas.microsoft.com/office/drawing/2014/main" val="3738721605"/>
                    </a:ext>
                  </a:extLst>
                </a:gridCol>
              </a:tblGrid>
              <a:tr h="22164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 smtClean="0">
                          <a:latin typeface="+mn-lt"/>
                        </a:rPr>
                        <a:t>Наименование</a:t>
                      </a:r>
                      <a:r>
                        <a:rPr lang="ru-RU" sz="1300" b="1" u="none" strike="noStrike" baseline="0" dirty="0" smtClean="0">
                          <a:latin typeface="+mn-lt"/>
                        </a:rPr>
                        <a:t>  </a:t>
                      </a:r>
                      <a:r>
                        <a:rPr lang="ru-RU" sz="1300" b="1" u="none" strike="noStrike" dirty="0" smtClean="0">
                          <a:latin typeface="+mn-lt"/>
                        </a:rPr>
                        <a:t>подпрограмм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 smtClean="0">
                          <a:latin typeface="+mn-lt"/>
                        </a:rPr>
                        <a:t>Отчет 2019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+mn-lt"/>
                        </a:rPr>
                        <a:t> План </a:t>
                      </a:r>
                      <a:r>
                        <a:rPr lang="ru-RU" sz="1300" b="1" u="none" strike="noStrike" dirty="0" smtClean="0">
                          <a:latin typeface="+mn-lt"/>
                        </a:rPr>
                        <a:t>2020 </a:t>
                      </a:r>
                      <a:endParaRPr lang="ru-RU" sz="1300" b="1" i="0" u="none" strike="noStrike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+mn-lt"/>
                        </a:rPr>
                        <a:t>План </a:t>
                      </a:r>
                      <a:r>
                        <a:rPr lang="ru-RU" sz="1300" b="1" u="none" strike="noStrike" dirty="0" smtClean="0">
                          <a:latin typeface="+mn-lt"/>
                        </a:rPr>
                        <a:t>2021</a:t>
                      </a:r>
                      <a:r>
                        <a:rPr lang="ru-RU" sz="1300" b="1" u="none" strike="noStrike" baseline="0" dirty="0" smtClean="0">
                          <a:latin typeface="+mn-lt"/>
                        </a:rPr>
                        <a:t>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+mn-lt"/>
                        </a:rPr>
                        <a:t>План </a:t>
                      </a:r>
                      <a:r>
                        <a:rPr lang="ru-RU" sz="1300" b="1" u="none" strike="noStrike" dirty="0" smtClean="0">
                          <a:latin typeface="+mn-lt"/>
                        </a:rPr>
                        <a:t>2022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+mn-lt"/>
                        </a:rPr>
                        <a:t>План </a:t>
                      </a:r>
                      <a:r>
                        <a:rPr lang="ru-RU" sz="1300" b="1" u="none" strike="noStrike" dirty="0" smtClean="0">
                          <a:latin typeface="+mn-lt"/>
                        </a:rPr>
                        <a:t>2023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996359"/>
                  </a:ext>
                </a:extLst>
              </a:tr>
              <a:tr h="37971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3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«Историко-культурное наследие»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6 634,9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3 468,0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488,6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698,0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698,0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731121"/>
                  </a:ext>
                </a:extLst>
              </a:tr>
              <a:tr h="28478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3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 «Дополнительное </a:t>
                      </a:r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образование детей в сфере </a:t>
                      </a:r>
                      <a:r>
                        <a:rPr lang="ru-RU" sz="13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культуры»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84 376,3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97 117,0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133 141,9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100 844,7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100 900,3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6589339"/>
                  </a:ext>
                </a:extLst>
              </a:tr>
              <a:tr h="3227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3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 «Библиотечное обслуживание»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53 822,2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61 023,4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54 204,7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56 041,7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56 034,8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85783"/>
                  </a:ext>
                </a:extLst>
              </a:tr>
              <a:tr h="30327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3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 «Народное </a:t>
                      </a:r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творчество и культурно-досуговая </a:t>
                      </a:r>
                      <a:r>
                        <a:rPr lang="ru-RU" sz="13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деятельность»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167 765,3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181 838,7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180 692,8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187 579,6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205 502,6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7871359"/>
                  </a:ext>
                </a:extLst>
              </a:tr>
              <a:tr h="54135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3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 «Обеспечение </a:t>
                      </a:r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реализации муниципальной программы </a:t>
                      </a:r>
                      <a:r>
                        <a:rPr lang="ru-RU" sz="13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«Развитие </a:t>
                      </a:r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и сохранение культуры в городе </a:t>
                      </a:r>
                      <a:r>
                        <a:rPr lang="ru-RU" sz="13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Благовещенске»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52 471,2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54 656,9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54 892,3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57 082,3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57 082,3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63610280"/>
                  </a:ext>
                </a:extLst>
              </a:tr>
              <a:tr h="3953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300" b="1" u="none" strike="noStrike" dirty="0" smtClean="0">
                          <a:latin typeface="+mn-lt"/>
                        </a:rPr>
                        <a:t>Итого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365 069,9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398 104,0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423 420,3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402 246,3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420 218,0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2000">
                          <a:srgbClr val="EDF7E9">
                            <a:alpha val="55000"/>
                          </a:srgbClr>
                        </a:gs>
                        <a:gs pos="100000">
                          <a:srgbClr val="E5DFD0">
                            <a:alpha val="94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250990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39416" y="815936"/>
            <a:ext cx="2274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1600" b="1" dirty="0">
                <a:solidFill>
                  <a:prstClr val="black"/>
                </a:solidFill>
                <a:latin typeface="Century Gothic"/>
              </a:rPr>
              <a:t>Задачи программы:</a:t>
            </a:r>
            <a:endParaRPr lang="ru-RU" sz="9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9865" y="669105"/>
            <a:ext cx="130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1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9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97889" y="184666"/>
            <a:ext cx="112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2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79260" y="169277"/>
            <a:ext cx="3676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2000" b="1" dirty="0">
                <a:solidFill>
                  <a:prstClr val="black"/>
                </a:solidFill>
                <a:effectLst>
                  <a:glow rad="101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Планируемые результаты </a:t>
            </a:r>
            <a:endParaRPr lang="ru-RU" sz="2000" dirty="0">
              <a:solidFill>
                <a:prstClr val="black"/>
              </a:solidFill>
              <a:effectLst>
                <a:glow rad="1016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  <a:latin typeface="Century Gothic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595657"/>
              </p:ext>
            </p:extLst>
          </p:nvPr>
        </p:nvGraphicFramePr>
        <p:xfrm>
          <a:off x="839415" y="692696"/>
          <a:ext cx="10755695" cy="5530437"/>
        </p:xfrm>
        <a:graphic>
          <a:graphicData uri="http://schemas.openxmlformats.org/drawingml/2006/table">
            <a:tbl>
              <a:tblPr/>
              <a:tblGrid>
                <a:gridCol w="571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6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24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35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Наименование целевого показателя 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2019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2020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2022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2023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29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Доля памятников истории и культуры, находящихся 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удовлетворительном состоянии, от общего количества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памятников истории и культуры, находящихся на территории города Благовещенска, %</a:t>
                      </a:r>
                      <a:endParaRPr lang="ru-RU" sz="1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mpd="sng">
                      <a:solidFill>
                        <a:srgbClr val="0989B1"/>
                      </a:solidFill>
                    </a:lnL>
                    <a:lnR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93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95,3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96,6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97,3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58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участников культурно-досуговых мероприятий,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31,9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33,1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34,2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35,4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36,5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19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посещений муниципальных библиотек, тыс. ед.</a:t>
                      </a:r>
                    </a:p>
                  </a:txBody>
                  <a:tcPr marL="39370" marR="39370" marT="64770" marB="64770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222,3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224,9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227,6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227,1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231,0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74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Количество документов (книговыдачи), выданных 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муниципальных библиотеках, тыс. экземпляров</a:t>
                      </a:r>
                      <a:endParaRPr lang="ru-RU" sz="1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610,6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610,7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610,8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610,9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611,0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309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Доля детей, включенных в систему дополнительного образования в сфере культуры, в общем числе учащихся 1 –</a:t>
                      </a:r>
                      <a:r>
                        <a:rPr lang="ru-RU" sz="1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классов общеобразовательных школ, %</a:t>
                      </a:r>
                      <a:endParaRPr lang="ru-RU" sz="1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mpd="sng">
                      <a:solidFill>
                        <a:srgbClr val="0989B1"/>
                      </a:solidFill>
                    </a:lnL>
                    <a:lnR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5,8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5,7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5,8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5,9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14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детей, обучающихся в муниципальных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бюджетных учреждениях дополнительного образования 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сфере культуры, чел.</a:t>
                      </a:r>
                    </a:p>
                  </a:txBody>
                  <a:tcPr marL="39370" marR="39370" marT="64770" marB="64770">
                    <a:lnL w="12700" cmpd="sng">
                      <a:solidFill>
                        <a:srgbClr val="0989B1"/>
                      </a:solidFill>
                    </a:lnL>
                    <a:lnR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1 431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1 457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1 485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1 509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1 536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2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проектов, поддержанных в рамках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муниципального гранта в сфере культуры и искусства, ед.</a:t>
                      </a:r>
                    </a:p>
                  </a:txBody>
                  <a:tcPr marL="39370" marR="39370" marT="64770" marB="64770">
                    <a:lnL w="12700" cmpd="sng">
                      <a:solidFill>
                        <a:srgbClr val="0989B1"/>
                      </a:solidFill>
                    </a:lnL>
                    <a:lnR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0989B1"/>
                      </a:solidFill>
                    </a:lnL>
                    <a:lnR w="12700" cmpd="sng">
                      <a:solidFill>
                        <a:srgbClr val="0989B1"/>
                      </a:solidFill>
                    </a:lnR>
                    <a:lnT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98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989B1"/>
                      </a:solidFill>
                    </a:lnR>
                    <a:lnT w="12700" cmpd="sng">
                      <a:solidFill>
                        <a:srgbClr val="0989B1"/>
                      </a:solidFill>
                    </a:lnT>
                    <a:lnB w="12700" cmpd="sng">
                      <a:solidFill>
                        <a:srgbClr val="0989B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4AB5C4">
                            <a:lumMod val="20000"/>
                            <a:lumOff val="80000"/>
                            <a:alpha val="85000"/>
                          </a:srgbClr>
                        </a:gs>
                        <a:gs pos="100000">
                          <a:srgbClr val="E3DED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651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8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05348" y="3719598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1400" b="1" dirty="0">
                <a:solidFill>
                  <a:srgbClr val="002060"/>
                </a:solidFill>
                <a:effectLst>
                  <a:glow rad="127000">
                    <a:schemeClr val="accent2">
                      <a:lumMod val="20000"/>
                      <a:lumOff val="80000"/>
                    </a:schemeClr>
                  </a:glow>
                </a:effectLst>
                <a:latin typeface="Century Gothic" panose="020B0502020202020204" pitchFamily="34" charset="0"/>
              </a:rPr>
              <a:t>тыс. рублей </a:t>
            </a:r>
            <a:endParaRPr lang="ru-RU" sz="1400" dirty="0">
              <a:solidFill>
                <a:srgbClr val="002060"/>
              </a:solidFill>
              <a:effectLst>
                <a:glow rad="127000">
                  <a:schemeClr val="accent2">
                    <a:lumMod val="20000"/>
                    <a:lumOff val="80000"/>
                  </a:schemeClr>
                </a:glow>
              </a:effectLst>
              <a:latin typeface="Century Gothic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795" y="1437295"/>
            <a:ext cx="115676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latinLnBrk="0"/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50800">
                    <a:srgbClr val="FFC000"/>
                  </a:glow>
                </a:effectLst>
                <a:latin typeface="Century Gothic"/>
              </a:rPr>
              <a:t>1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effectLst>
                  <a:glow rad="50800">
                    <a:srgbClr val="FFC000"/>
                  </a:glow>
                </a:effectLst>
                <a:latin typeface="Century Gothic"/>
              </a:rPr>
              <a:t>. Модернизация и развитие инфраструктуры физической культуры и спорта, в том числе для лиц с ограниченными возможностями здоровья и инвалидов.</a:t>
            </a:r>
          </a:p>
          <a:p>
            <a:pPr algn="just" defTabSz="457200" latinLnBrk="0"/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effectLst>
                  <a:glow rad="50800">
                    <a:srgbClr val="FFC000"/>
                  </a:glow>
                </a:effectLst>
                <a:latin typeface="Century Gothic"/>
              </a:rPr>
              <a:t>2. Развитие массового спорта и поддержка спорта высших достижений, повышение мотивации граждан к регулярным занятиям физической культурой, спортом и ведению здорового образа жизни.</a:t>
            </a:r>
          </a:p>
          <a:p>
            <a:pPr algn="just" defTabSz="457200" latinLnBrk="0"/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effectLst>
                  <a:glow rad="50800">
                    <a:srgbClr val="FFC000"/>
                  </a:glow>
                </a:effectLst>
                <a:latin typeface="Century Gothic"/>
              </a:rPr>
              <a:t>3. Повышение качества предоставления и обеспечения доступности муниципальной услуги в сфере физической культуры и спорта, осуществляемой МУ СОК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50800">
                    <a:srgbClr val="FFC000"/>
                  </a:glow>
                </a:effectLst>
                <a:latin typeface="Century Gothic"/>
              </a:rPr>
              <a:t>«Юность».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effectLst>
                <a:glow rad="50800">
                  <a:srgbClr val="FFC000"/>
                </a:glow>
              </a:effectLst>
              <a:latin typeface="Century Gothic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17079" y="1029100"/>
            <a:ext cx="2533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b="1" dirty="0">
                <a:solidFill>
                  <a:prstClr val="black"/>
                </a:solidFill>
                <a:latin typeface="Century Gothic"/>
              </a:rPr>
              <a:t>Задачи программы:</a:t>
            </a:r>
            <a:endParaRPr lang="ru-RU" sz="10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3872" y="246622"/>
            <a:ext cx="12017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20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Муниципальная программа «Развитие </a:t>
            </a:r>
            <a:r>
              <a:rPr lang="ru-RU" sz="20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физической культуры и спорта </a:t>
            </a:r>
          </a:p>
          <a:p>
            <a:pPr algn="ctr" defTabSz="457200" latinLnBrk="0"/>
            <a:r>
              <a:rPr lang="ru-RU" sz="20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городе Благовещенске» </a:t>
            </a:r>
            <a:endParaRPr lang="ru-RU" sz="2000" dirty="0">
              <a:solidFill>
                <a:srgbClr val="0000FF"/>
              </a:solidFill>
              <a:latin typeface="Century Gothic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979666"/>
              </p:ext>
            </p:extLst>
          </p:nvPr>
        </p:nvGraphicFramePr>
        <p:xfrm>
          <a:off x="309344" y="4079895"/>
          <a:ext cx="11639642" cy="2368253"/>
        </p:xfrm>
        <a:graphic>
          <a:graphicData uri="http://schemas.openxmlformats.org/drawingml/2006/table">
            <a:tbl>
              <a:tblPr>
                <a:solidFill>
                  <a:srgbClr val="E5DFD0"/>
                </a:solidFill>
              </a:tblPr>
              <a:tblGrid>
                <a:gridCol w="6696744">
                  <a:extLst>
                    <a:ext uri="{9D8B030D-6E8A-4147-A177-3AD203B41FA5}">
                      <a16:colId xmlns:a16="http://schemas.microsoft.com/office/drawing/2014/main" val="1944370373"/>
                    </a:ext>
                  </a:extLst>
                </a:gridCol>
                <a:gridCol w="1008110">
                  <a:extLst>
                    <a:ext uri="{9D8B030D-6E8A-4147-A177-3AD203B41FA5}">
                      <a16:colId xmlns:a16="http://schemas.microsoft.com/office/drawing/2014/main" val="245507414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51801653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47275097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147634878"/>
                    </a:ext>
                  </a:extLst>
                </a:gridCol>
                <a:gridCol w="910452">
                  <a:extLst>
                    <a:ext uri="{9D8B030D-6E8A-4147-A177-3AD203B41FA5}">
                      <a16:colId xmlns:a16="http://schemas.microsoft.com/office/drawing/2014/main" val="3180943483"/>
                    </a:ext>
                  </a:extLst>
                </a:gridCol>
              </a:tblGrid>
              <a:tr h="30396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u="none" strike="noStrike" dirty="0" smtClean="0">
                          <a:latin typeface="+mn-lt"/>
                        </a:rPr>
                        <a:t>Наименование мероприятий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 smtClean="0">
                          <a:latin typeface="+mn-lt"/>
                          <a:cs typeface="Times New Roman" pitchFamily="18" charset="0"/>
                        </a:rPr>
                        <a:t> 2019 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 smtClean="0">
                          <a:latin typeface="+mn-lt"/>
                          <a:cs typeface="Times New Roman" pitchFamily="18" charset="0"/>
                        </a:rPr>
                        <a:t>2020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 smtClean="0">
                          <a:latin typeface="+mn-lt"/>
                          <a:cs typeface="Times New Roman" pitchFamily="18" charset="0"/>
                        </a:rPr>
                        <a:t> 2021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 smtClean="0">
                          <a:latin typeface="+mn-lt"/>
                          <a:cs typeface="Times New Roman" pitchFamily="18" charset="0"/>
                        </a:rPr>
                        <a:t>2022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 smtClean="0">
                          <a:latin typeface="+mn-lt"/>
                          <a:cs typeface="Times New Roman" pitchFamily="18" charset="0"/>
                        </a:rPr>
                        <a:t>2023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1809075"/>
                  </a:ext>
                </a:extLst>
              </a:tr>
              <a:tr h="41980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400" b="1" kern="1200" dirty="0" smtClean="0">
                          <a:solidFill>
                            <a:srgbClr val="1B2E4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Организация деятельности муниципальных учреждений в сфере </a:t>
                      </a:r>
                    </a:p>
                    <a:p>
                      <a:pPr algn="l" fontAlgn="ctr"/>
                      <a:r>
                        <a:rPr lang="ru-RU" sz="1400" b="1" kern="1200" dirty="0" smtClean="0">
                          <a:solidFill>
                            <a:srgbClr val="1B2E4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физической культуры и спорта</a:t>
                      </a:r>
                      <a:endParaRPr lang="ru-RU" sz="1400" b="1" kern="1200" dirty="0">
                        <a:solidFill>
                          <a:srgbClr val="1B2E4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20 627,0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28 256,7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24 766,3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26 137,9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26 187,7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9635132"/>
                  </a:ext>
                </a:extLst>
              </a:tr>
              <a:tr h="41980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14400" rtl="0" eaLnBrk="1" fontAlgn="ctr" latinLnBrk="1" hangingPunct="1"/>
                      <a:r>
                        <a:rPr lang="ru-RU" sz="1400" b="1" kern="1200" dirty="0" smtClean="0">
                          <a:solidFill>
                            <a:srgbClr val="1B2E4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Развитие инфраструктуры и материально-технической базы для занятия </a:t>
                      </a:r>
                    </a:p>
                    <a:p>
                      <a:pPr marL="0" algn="l" defTabSz="914400" rtl="0" eaLnBrk="1" fontAlgn="ctr" latinLnBrk="1" hangingPunct="1"/>
                      <a:r>
                        <a:rPr lang="ru-RU" sz="1400" b="1" kern="1200" dirty="0" smtClean="0">
                          <a:solidFill>
                            <a:srgbClr val="1B2E4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физической культурой и спортом</a:t>
                      </a:r>
                      <a:endParaRPr lang="ru-RU" sz="1400" b="1" kern="1200" dirty="0">
                        <a:solidFill>
                          <a:srgbClr val="1B2E4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391,9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294,5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144,9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4197977"/>
                  </a:ext>
                </a:extLst>
              </a:tr>
              <a:tr h="52562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14400" rtl="0" eaLnBrk="1" fontAlgn="ctr" latinLnBrk="1" hangingPunct="1"/>
                      <a:r>
                        <a:rPr lang="ru-RU" sz="1400" b="1" kern="1200" dirty="0" smtClean="0">
                          <a:solidFill>
                            <a:srgbClr val="1B2E4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Развитие и поддержка физической культуры и спорта на территории </a:t>
                      </a:r>
                    </a:p>
                    <a:p>
                      <a:pPr marL="0" algn="l" defTabSz="914400" rtl="0" eaLnBrk="1" fontAlgn="ctr" latinLnBrk="1" hangingPunct="1"/>
                      <a:r>
                        <a:rPr lang="ru-RU" sz="1400" b="1" kern="1200" dirty="0" smtClean="0">
                          <a:solidFill>
                            <a:srgbClr val="1B2E4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городского округа</a:t>
                      </a:r>
                      <a:endParaRPr lang="ru-RU" sz="1400" b="1" kern="1200" dirty="0">
                        <a:solidFill>
                          <a:srgbClr val="1B2E4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13 130,5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11 391,0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7 236,9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10 273,3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10 273,3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172716"/>
                  </a:ext>
                </a:extLst>
              </a:tr>
              <a:tr h="37741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14400" rtl="0" eaLnBrk="1" fontAlgn="ctr" latinLnBrk="1" hangingPunct="1"/>
                      <a:r>
                        <a:rPr lang="ru-RU" sz="1400" b="1" kern="1200" dirty="0" smtClean="0">
                          <a:solidFill>
                            <a:srgbClr val="1B2E4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Региональный проект «Спорт- норма жизни»</a:t>
                      </a:r>
                      <a:endParaRPr lang="ru-RU" sz="1400" b="1" kern="1200" dirty="0">
                        <a:solidFill>
                          <a:srgbClr val="1B2E4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b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3 053,8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b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b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2930850"/>
                  </a:ext>
                </a:extLst>
              </a:tr>
              <a:tr h="2887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34 149,4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39 942,2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35 201,9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36 726,2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36 776,0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  <a:alpha val="51000"/>
                          </a:schemeClr>
                        </a:gs>
                        <a:gs pos="51000">
                          <a:schemeClr val="accent6">
                            <a:lumMod val="20000"/>
                            <a:lumOff val="80000"/>
                            <a:alpha val="27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294203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759865" y="669105"/>
            <a:ext cx="130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1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8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1000"/>
            </a:blip>
            <a:srcRect/>
            <a:stretch>
              <a:fillRect/>
            </a:stretch>
          </a:blip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806421" y="607515"/>
            <a:ext cx="112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2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25902"/>
              </p:ext>
            </p:extLst>
          </p:nvPr>
        </p:nvGraphicFramePr>
        <p:xfrm>
          <a:off x="551384" y="1584363"/>
          <a:ext cx="11382485" cy="378885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058624">
                  <a:extLst>
                    <a:ext uri="{9D8B030D-6E8A-4147-A177-3AD203B41FA5}">
                      <a16:colId xmlns:a16="http://schemas.microsoft.com/office/drawing/2014/main" val="3491219355"/>
                    </a:ext>
                  </a:extLst>
                </a:gridCol>
                <a:gridCol w="1062669">
                  <a:extLst>
                    <a:ext uri="{9D8B030D-6E8A-4147-A177-3AD203B41FA5}">
                      <a16:colId xmlns:a16="http://schemas.microsoft.com/office/drawing/2014/main" val="1050468130"/>
                    </a:ext>
                  </a:extLst>
                </a:gridCol>
                <a:gridCol w="1065298">
                  <a:extLst>
                    <a:ext uri="{9D8B030D-6E8A-4147-A177-3AD203B41FA5}">
                      <a16:colId xmlns:a16="http://schemas.microsoft.com/office/drawing/2014/main" val="2028044742"/>
                    </a:ext>
                  </a:extLst>
                </a:gridCol>
                <a:gridCol w="1065298">
                  <a:extLst>
                    <a:ext uri="{9D8B030D-6E8A-4147-A177-3AD203B41FA5}">
                      <a16:colId xmlns:a16="http://schemas.microsoft.com/office/drawing/2014/main" val="3721903564"/>
                    </a:ext>
                  </a:extLst>
                </a:gridCol>
                <a:gridCol w="1065298">
                  <a:extLst>
                    <a:ext uri="{9D8B030D-6E8A-4147-A177-3AD203B41FA5}">
                      <a16:colId xmlns:a16="http://schemas.microsoft.com/office/drawing/2014/main" val="2780912860"/>
                    </a:ext>
                  </a:extLst>
                </a:gridCol>
                <a:gridCol w="1065298">
                  <a:extLst>
                    <a:ext uri="{9D8B030D-6E8A-4147-A177-3AD203B41FA5}">
                      <a16:colId xmlns:a16="http://schemas.microsoft.com/office/drawing/2014/main" val="2211266821"/>
                    </a:ext>
                  </a:extLst>
                </a:gridCol>
              </a:tblGrid>
              <a:tr h="35385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7030A0"/>
                          </a:solidFill>
                        </a:rPr>
                        <a:t>Наименование целевого показателя </a:t>
                      </a:r>
                      <a:endParaRPr lang="ru-RU" sz="1400" b="1" kern="12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7030A0"/>
                          </a:solidFill>
                        </a:rPr>
                        <a:t>2019</a:t>
                      </a:r>
                      <a:endParaRPr lang="ru-RU" sz="14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7030A0"/>
                          </a:solidFill>
                        </a:rPr>
                        <a:t>2020</a:t>
                      </a:r>
                      <a:endParaRPr lang="ru-RU" sz="14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7030A0"/>
                          </a:solidFill>
                        </a:rPr>
                        <a:t>2021</a:t>
                      </a:r>
                      <a:endParaRPr lang="ru-RU" sz="14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7030A0"/>
                          </a:solidFill>
                        </a:rPr>
                        <a:t>2022</a:t>
                      </a:r>
                      <a:endParaRPr lang="ru-RU" sz="14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7030A0"/>
                          </a:solidFill>
                        </a:rPr>
                        <a:t>2023</a:t>
                      </a:r>
                      <a:endParaRPr lang="ru-RU" sz="14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8933501"/>
                  </a:ext>
                </a:extLst>
              </a:tr>
              <a:tr h="53918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Доля граждан, систематически занимающихся физической культурой и </a:t>
                      </a:r>
                    </a:p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спортом, в общей численности населения города Благовещенска, % </a:t>
                      </a:r>
                      <a:endParaRPr lang="ru-RU" sz="1200" b="0" i="0" u="none" strike="noStrike" baseline="0" dirty="0" smtClean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30,0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35,9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40,9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46,0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51,2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9491795"/>
                  </a:ext>
                </a:extLst>
              </a:tr>
              <a:tr h="7382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Доля граждан с ограниченными возможностями здоровья и инвалидов, </a:t>
                      </a:r>
                    </a:p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занимающихся физической культурой и спортом, в общей численности </a:t>
                      </a:r>
                    </a:p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данной категории населения в городе Благовещенске, % </a:t>
                      </a:r>
                      <a:endParaRPr lang="ru-RU" sz="1200" b="0" i="0" u="none" strike="noStrike" baseline="0" dirty="0" smtClean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8,0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15,1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15,7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16,5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1512210"/>
                  </a:ext>
                </a:extLst>
              </a:tr>
              <a:tr h="7382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Доля населения, выполнившего нормативы ВФСК «Готов к труду и обороне» (ГТО), в общей численности населения, принявшего участие в сдаче </a:t>
                      </a:r>
                    </a:p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нормативов, %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	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47,0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49,0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7660666"/>
                  </a:ext>
                </a:extLst>
              </a:tr>
              <a:tr h="7382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Уровень обеспеченности населения города Благовещенска спортивными</a:t>
                      </a:r>
                    </a:p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сооружениями исходя из единовременной пропускной способности </a:t>
                      </a:r>
                    </a:p>
                    <a:p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объектов спорта, %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	</a:t>
                      </a:r>
                      <a:endParaRPr lang="ru-RU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65,0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5712727"/>
                  </a:ext>
                </a:extLst>
              </a:tr>
              <a:tr h="68102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1200" b="1" i="0" u="none" strike="noStrike" kern="1200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Количество проводимых официальных физкультурных и спортивных </a:t>
                      </a: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мероприятий, ед.	</a:t>
                      </a:r>
                      <a:endParaRPr lang="ru-RU" sz="1200" b="1" i="0" u="none" strike="noStrike" kern="1200" baseline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316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330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51000">
                          <a:schemeClr val="accent6">
                            <a:lumMod val="45000"/>
                            <a:lumOff val="55000"/>
                            <a:alpha val="40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8748448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151784" y="530571"/>
            <a:ext cx="5065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2800" b="1" dirty="0">
                <a:solidFill>
                  <a:prstClr val="black"/>
                </a:solidFill>
                <a:effectLst>
                  <a:glow rad="101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Планируемые результаты </a:t>
            </a:r>
            <a:endParaRPr lang="ru-RU" sz="2800" dirty="0">
              <a:solidFill>
                <a:prstClr val="black"/>
              </a:solidFill>
              <a:effectLst>
                <a:glow rad="1016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1794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1462" y="0"/>
            <a:ext cx="10920538" cy="6858000"/>
          </a:xfrm>
          <a:prstGeom prst="rect">
            <a:avLst/>
          </a:prstGeom>
          <a:blipFill dpi="0" rotWithShape="1">
            <a:blip r:embed="rId2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27300"/>
              </p:ext>
            </p:extLst>
          </p:nvPr>
        </p:nvGraphicFramePr>
        <p:xfrm>
          <a:off x="1262931" y="2084629"/>
          <a:ext cx="10106073" cy="1723901"/>
        </p:xfrm>
        <a:graphic>
          <a:graphicData uri="http://schemas.openxmlformats.org/drawingml/2006/table">
            <a:tbl>
              <a:tblPr/>
              <a:tblGrid>
                <a:gridCol w="4752530">
                  <a:extLst>
                    <a:ext uri="{9D8B030D-6E8A-4147-A177-3AD203B41FA5}">
                      <a16:colId xmlns:a16="http://schemas.microsoft.com/office/drawing/2014/main" val="2415103540"/>
                    </a:ext>
                  </a:extLst>
                </a:gridCol>
                <a:gridCol w="964643">
                  <a:extLst>
                    <a:ext uri="{9D8B030D-6E8A-4147-A177-3AD203B41FA5}">
                      <a16:colId xmlns:a16="http://schemas.microsoft.com/office/drawing/2014/main" val="2570098604"/>
                    </a:ext>
                  </a:extLst>
                </a:gridCol>
                <a:gridCol w="1109307">
                  <a:extLst>
                    <a:ext uri="{9D8B030D-6E8A-4147-A177-3AD203B41FA5}">
                      <a16:colId xmlns:a16="http://schemas.microsoft.com/office/drawing/2014/main" val="3204266459"/>
                    </a:ext>
                  </a:extLst>
                </a:gridCol>
                <a:gridCol w="1069578">
                  <a:extLst>
                    <a:ext uri="{9D8B030D-6E8A-4147-A177-3AD203B41FA5}">
                      <a16:colId xmlns:a16="http://schemas.microsoft.com/office/drawing/2014/main" val="3932623310"/>
                    </a:ext>
                  </a:extLst>
                </a:gridCol>
                <a:gridCol w="1115694">
                  <a:extLst>
                    <a:ext uri="{9D8B030D-6E8A-4147-A177-3AD203B41FA5}">
                      <a16:colId xmlns:a16="http://schemas.microsoft.com/office/drawing/2014/main" val="3401425517"/>
                    </a:ext>
                  </a:extLst>
                </a:gridCol>
                <a:gridCol w="1094321">
                  <a:extLst>
                    <a:ext uri="{9D8B030D-6E8A-4147-A177-3AD203B41FA5}">
                      <a16:colId xmlns:a16="http://schemas.microsoft.com/office/drawing/2014/main" val="1337497880"/>
                    </a:ext>
                  </a:extLst>
                </a:gridCol>
              </a:tblGrid>
              <a:tr h="30061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+mn-lt"/>
                        </a:rPr>
                        <a:t>Наименование мероприятий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latin typeface="+mn-lt"/>
                          <a:cs typeface="Times New Roman" pitchFamily="18" charset="0"/>
                        </a:rPr>
                        <a:t>Отчет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+mn-lt"/>
                          <a:cs typeface="Times New Roman" pitchFamily="18" charset="0"/>
                        </a:rPr>
                        <a:t>2019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+mn-lt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+mn-lt"/>
                          <a:cs typeface="Times New Roman" pitchFamily="18" charset="0"/>
                        </a:rPr>
                        <a:t>2020 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+mn-lt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+mn-lt"/>
                          <a:cs typeface="Times New Roman" pitchFamily="18" charset="0"/>
                        </a:rPr>
                        <a:t>2021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+mn-lt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+mn-lt"/>
                          <a:cs typeface="Times New Roman" pitchFamily="18" charset="0"/>
                        </a:rPr>
                        <a:t>2022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latin typeface="+mn-lt"/>
                          <a:cs typeface="Times New Roman" pitchFamily="18" charset="0"/>
                        </a:rPr>
                        <a:t>План </a:t>
                      </a:r>
                      <a:endParaRPr lang="ru-RU" sz="1200" b="1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latin typeface="+mn-lt"/>
                          <a:cs typeface="Times New Roman" pitchFamily="18" charset="0"/>
                        </a:rPr>
                        <a:t>2023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90953412"/>
                  </a:ext>
                </a:extLst>
              </a:tr>
              <a:tr h="45050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Реализация мер в области муниципальной молодежной </a:t>
                      </a:r>
                    </a:p>
                    <a:p>
                      <a:pPr algn="l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политики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2 158,2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2 133,1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ru-RU" sz="12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1 064,5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ru-RU" sz="12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1 520,9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ru-RU" sz="12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1 520,9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701440"/>
                  </a:ext>
                </a:extLst>
              </a:tr>
              <a:tr h="450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Организация деятельности  по работе с молодежью на</a:t>
                      </a:r>
                    </a:p>
                    <a:p>
                      <a:pPr algn="l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территории городского округа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12 914,4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17 576,8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ru-RU" sz="1200" b="1" i="0" u="none" strike="noStrike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15 566,0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ru-RU" sz="12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16 332,8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ru-RU" sz="12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16 342,4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10090256"/>
                  </a:ext>
                </a:extLst>
              </a:tr>
              <a:tr h="450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49E3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15 072,6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19 709,9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630,5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17 853,7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17 863,3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solidFill>
                        <a:srgbClr val="549E39"/>
                      </a:solidFill>
                    </a:lnR>
                    <a:lnT w="12700" cap="flat" cmpd="sng" algn="ctr">
                      <a:solidFill>
                        <a:srgbClr val="549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4E8E8"/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2886793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796577" y="3851052"/>
            <a:ext cx="332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b="1" dirty="0">
                <a:solidFill>
                  <a:prstClr val="black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Планируемые результаты </a:t>
            </a:r>
            <a:endParaRPr lang="ru-RU" dirty="0">
              <a:solidFill>
                <a:prstClr val="black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Century Gothic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37366" y="541292"/>
            <a:ext cx="97613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latinLnBrk="0"/>
            <a:r>
              <a:rPr lang="ru-RU" b="1" dirty="0">
                <a:solidFill>
                  <a:prstClr val="black"/>
                </a:solidFill>
                <a:latin typeface="Century Gothic"/>
              </a:rPr>
              <a:t>Задачи программы:</a:t>
            </a:r>
          </a:p>
          <a:p>
            <a:pPr algn="just" defTabSz="457200" latinLnBrk="0"/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1. Организационное и методическое обеспечение реализации основных направлений государственной молодежной политики в городе Благовещенске.</a:t>
            </a:r>
          </a:p>
          <a:p>
            <a:pPr algn="just" defTabSz="457200" latinLnBrk="0"/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2. Содействие социализации и профессиональному становлению, повышение социально-психологической адаптации к социально-экономическим и политическим изменениям, формирование ценностей здорового образа </a:t>
            </a:r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жизни </a:t>
            </a:r>
            <a:r>
              <a:rPr lang="ru-RU" sz="1400" b="1" dirty="0">
                <a:solidFill>
                  <a:prstClr val="black"/>
                </a:solidFill>
                <a:latin typeface="Century Gothic"/>
              </a:rPr>
              <a:t>и семейной </a:t>
            </a:r>
            <a:r>
              <a:rPr lang="ru-RU" sz="1400" b="1" dirty="0" smtClean="0">
                <a:solidFill>
                  <a:prstClr val="black"/>
                </a:solidFill>
                <a:latin typeface="Century Gothic"/>
              </a:rPr>
              <a:t>культуры.</a:t>
            </a:r>
            <a:endParaRPr lang="ru-RU" sz="14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4308" y="171960"/>
            <a:ext cx="1058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b="1" dirty="0">
                <a:solidFill>
                  <a:srgbClr val="8AB833">
                    <a:lumMod val="50000"/>
                  </a:srgbClr>
                </a:solidFill>
                <a:latin typeface="Century Gothic" panose="020B0502020202020204" pitchFamily="34" charset="0"/>
              </a:rPr>
              <a:t>Муниципальная программа </a:t>
            </a:r>
            <a:r>
              <a:rPr lang="ru-RU" b="1" dirty="0" smtClean="0">
                <a:solidFill>
                  <a:srgbClr val="8AB833">
                    <a:lumMod val="50000"/>
                  </a:srgbClr>
                </a:solidFill>
                <a:latin typeface="Century Gothic" panose="020B0502020202020204" pitchFamily="34" charset="0"/>
              </a:rPr>
              <a:t>«Развитие </a:t>
            </a:r>
            <a:r>
              <a:rPr lang="ru-RU" b="1" dirty="0">
                <a:solidFill>
                  <a:srgbClr val="8AB833">
                    <a:lumMod val="50000"/>
                  </a:srgbClr>
                </a:solidFill>
                <a:latin typeface="Century Gothic" panose="020B0502020202020204" pitchFamily="34" charset="0"/>
              </a:rPr>
              <a:t>потенциала  молодежи города </a:t>
            </a:r>
            <a:r>
              <a:rPr lang="ru-RU" b="1" dirty="0" smtClean="0">
                <a:solidFill>
                  <a:srgbClr val="8AB833">
                    <a:lumMod val="50000"/>
                  </a:srgbClr>
                </a:solidFill>
                <a:latin typeface="Century Gothic" panose="020B0502020202020204" pitchFamily="34" charset="0"/>
              </a:rPr>
              <a:t>Благовещенска»</a:t>
            </a:r>
            <a:endParaRPr lang="ru-RU" b="1" dirty="0">
              <a:solidFill>
                <a:srgbClr val="8AB833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29878"/>
              </p:ext>
            </p:extLst>
          </p:nvPr>
        </p:nvGraphicFramePr>
        <p:xfrm>
          <a:off x="1271462" y="4381579"/>
          <a:ext cx="10106074" cy="2213584"/>
        </p:xfrm>
        <a:graphic>
          <a:graphicData uri="http://schemas.openxmlformats.org/drawingml/2006/table">
            <a:tbl>
              <a:tblPr/>
              <a:tblGrid>
                <a:gridCol w="6120682">
                  <a:extLst>
                    <a:ext uri="{9D8B030D-6E8A-4147-A177-3AD203B41FA5}">
                      <a16:colId xmlns:a16="http://schemas.microsoft.com/office/drawing/2014/main" val="119941221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5355951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217329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48717961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228377295"/>
                    </a:ext>
                  </a:extLst>
                </a:gridCol>
                <a:gridCol w="817040">
                  <a:extLst>
                    <a:ext uri="{9D8B030D-6E8A-4147-A177-3AD203B41FA5}">
                      <a16:colId xmlns:a16="http://schemas.microsoft.com/office/drawing/2014/main" val="3965712954"/>
                    </a:ext>
                  </a:extLst>
                </a:gridCol>
              </a:tblGrid>
              <a:tr h="30886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/>
                        <a:t>Наименование целевого показателя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mpd="sng">
                      <a:solidFill>
                        <a:srgbClr val="4AB5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2019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2020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2021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2022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2023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>
                      <a:noFill/>
                    </a:lnL>
                    <a:lnR w="12700" cmpd="sng">
                      <a:solidFill>
                        <a:srgbClr val="4AB5C4"/>
                      </a:solidFill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5612875"/>
                  </a:ext>
                </a:extLst>
              </a:tr>
              <a:tr h="79548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</a:rPr>
                        <a:t>Количество массовых мероприятий, направленных на реализацию</a:t>
                      </a:r>
                      <a:r>
                        <a:rPr lang="ru-RU" sz="1100" b="1" kern="1200" baseline="0" dirty="0" smtClean="0">
                          <a:solidFill>
                            <a:srgbClr val="002060"/>
                          </a:solidFill>
                        </a:rPr>
                        <a:t> основных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baseline="0" dirty="0" smtClean="0">
                          <a:solidFill>
                            <a:srgbClr val="002060"/>
                          </a:solidFill>
                        </a:rPr>
                        <a:t>направлений государственной молодежной политики в городе Благовещенске, шт.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4AB5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0D5D6">
                            <a:alpha val="40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AB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142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AB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AB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AB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130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 w="12700" cmpd="sng">
                      <a:solidFill>
                        <a:srgbClr val="4AB5C4"/>
                      </a:solidFill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5630525"/>
                  </a:ext>
                </a:extLst>
              </a:tr>
              <a:tr h="107691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Доля молодежи, участвующей в мероприятиях, направленных на поддержку </a:t>
                      </a:r>
                      <a:endParaRPr lang="ru-RU" sz="11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инновационной</a:t>
                      </a: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, предпринимательской и добровольческой деятельности, </a:t>
                      </a:r>
                      <a:endParaRPr lang="ru-RU" sz="11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профилактику </a:t>
                      </a: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асоциального поведения в молодежной среде, формирование </a:t>
                      </a:r>
                      <a:endParaRPr lang="ru-RU" sz="11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системы </a:t>
                      </a: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развития талантливой и инициативной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молодежи, %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4AB5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0D5D6">
                            <a:alpha val="48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32,1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35,95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33,2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34,0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34,2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>
                      <a:noFill/>
                    </a:lnL>
                    <a:lnR w="12700" cmpd="sng">
                      <a:solidFill>
                        <a:srgbClr val="4AB5C4"/>
                      </a:solidFill>
                    </a:lnR>
                    <a:lnT w="12700" cmpd="sng">
                      <a:solidFill>
                        <a:srgbClr val="4AB5C4"/>
                      </a:solidFill>
                    </a:lnT>
                    <a:lnB w="12700" cmpd="sng">
                      <a:solidFill>
                        <a:srgbClr val="4AB5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AB5C4">
                            <a:lumMod val="20000"/>
                            <a:lumOff val="80000"/>
                            <a:shade val="30000"/>
                            <a:satMod val="115000"/>
                          </a:srgbClr>
                        </a:gs>
                        <a:gs pos="50000">
                          <a:srgbClr val="4AB5C4">
                            <a:lumMod val="20000"/>
                            <a:lumOff val="80000"/>
                            <a:shade val="67500"/>
                            <a:satMod val="115000"/>
                          </a:srgbClr>
                        </a:gs>
                        <a:gs pos="100000">
                          <a:srgbClr val="4AB5C4">
                            <a:lumMod val="20000"/>
                            <a:lumOff val="8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846713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0132520" y="1783990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тыс. рублей </a:t>
            </a:r>
            <a:endParaRPr lang="ru-RU" sz="140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4722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944982"/>
              </p:ext>
            </p:extLst>
          </p:nvPr>
        </p:nvGraphicFramePr>
        <p:xfrm>
          <a:off x="521416" y="3933056"/>
          <a:ext cx="11060392" cy="2666577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222656">
                  <a:extLst>
                    <a:ext uri="{9D8B030D-6E8A-4147-A177-3AD203B41FA5}">
                      <a16:colId xmlns:a16="http://schemas.microsoft.com/office/drawing/2014/main" val="4143873477"/>
                    </a:ext>
                  </a:extLst>
                </a:gridCol>
                <a:gridCol w="889516">
                  <a:extLst>
                    <a:ext uri="{9D8B030D-6E8A-4147-A177-3AD203B41FA5}">
                      <a16:colId xmlns:a16="http://schemas.microsoft.com/office/drawing/2014/main" val="386132196"/>
                    </a:ext>
                  </a:extLst>
                </a:gridCol>
                <a:gridCol w="987055">
                  <a:extLst>
                    <a:ext uri="{9D8B030D-6E8A-4147-A177-3AD203B41FA5}">
                      <a16:colId xmlns:a16="http://schemas.microsoft.com/office/drawing/2014/main" val="855592159"/>
                    </a:ext>
                  </a:extLst>
                </a:gridCol>
                <a:gridCol w="987055">
                  <a:extLst>
                    <a:ext uri="{9D8B030D-6E8A-4147-A177-3AD203B41FA5}">
                      <a16:colId xmlns:a16="http://schemas.microsoft.com/office/drawing/2014/main" val="350551425"/>
                    </a:ext>
                  </a:extLst>
                </a:gridCol>
                <a:gridCol w="987055">
                  <a:extLst>
                    <a:ext uri="{9D8B030D-6E8A-4147-A177-3AD203B41FA5}">
                      <a16:colId xmlns:a16="http://schemas.microsoft.com/office/drawing/2014/main" val="1141203714"/>
                    </a:ext>
                  </a:extLst>
                </a:gridCol>
                <a:gridCol w="987055">
                  <a:extLst>
                    <a:ext uri="{9D8B030D-6E8A-4147-A177-3AD203B41FA5}">
                      <a16:colId xmlns:a16="http://schemas.microsoft.com/office/drawing/2014/main" val="3930513103"/>
                    </a:ext>
                  </a:extLst>
                </a:gridCol>
              </a:tblGrid>
              <a:tr h="245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Наименование</a:t>
                      </a:r>
                      <a:r>
                        <a:rPr lang="ru-RU" sz="1200" b="1" i="0" u="none" strike="noStrike" baseline="0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  </a:t>
                      </a:r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подпрограмм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Отчет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9</a:t>
                      </a:r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 smtClean="0"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25000"/>
                          </a:schemeClr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202</a:t>
                      </a:r>
                      <a:r>
                        <a:rPr lang="en-US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202</a:t>
                      </a:r>
                      <a:r>
                        <a:rPr lang="en-US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План </a:t>
                      </a:r>
                      <a:endParaRPr lang="ru-RU" sz="1200" b="1" i="0" u="none" strike="noStrike" dirty="0" smtClean="0"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202</a:t>
                      </a:r>
                      <a:r>
                        <a:rPr lang="en-US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="1" i="0" u="none" strike="noStrike" dirty="0" smtClean="0"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9336778"/>
                  </a:ext>
                </a:extLst>
              </a:tr>
              <a:tr h="364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 «Профилактика </a:t>
                      </a:r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нарушений общественного порядка, терроризма и </a:t>
                      </a:r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экстремизма»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36 395,4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69002,7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40 447,0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53 300,4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53 300,6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690685"/>
                  </a:ext>
                </a:extLst>
              </a:tr>
              <a:tr h="364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 «Обеспечение </a:t>
                      </a:r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безопасности людей на водных объектах, охраны их жизни и </a:t>
                      </a:r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здоровья</a:t>
                      </a:r>
                    </a:p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на территории города </a:t>
                      </a:r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Благовещенска»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2 737,8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6 333,2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3 353,7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3 464,2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3 464,2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2905517"/>
                  </a:ext>
                </a:extLst>
              </a:tr>
              <a:tr h="364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 «Обеспечение </a:t>
                      </a:r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первичных мер пожарной безопасности на территории города </a:t>
                      </a:r>
                      <a:endParaRPr lang="ru-RU" sz="1100" b="1" i="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Благовещенска»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3 114,6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521,3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2 941,7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3 569,5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3 569,5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6645342"/>
                  </a:ext>
                </a:extLst>
              </a:tr>
              <a:tr h="379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 «Охрана </a:t>
                      </a:r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окружающей среды и обеспечение экологической безопасности населения </a:t>
                      </a:r>
                      <a:endParaRPr lang="ru-RU" sz="1100" b="1" i="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города Благовещенска»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308 612,0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463 513,4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22 344,7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3 755,4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3 755,4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0892231"/>
                  </a:ext>
                </a:extLst>
              </a:tr>
              <a:tr h="602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 «Обеспечение </a:t>
                      </a:r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реализации муниципальной программы </a:t>
                      </a:r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«Обеспечение </a:t>
                      </a:r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безопасности </a:t>
                      </a:r>
                      <a:endParaRPr lang="ru-RU" sz="1100" b="1" i="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жизнедеятельности </a:t>
                      </a:r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населения и территории города </a:t>
                      </a:r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Благовещенска»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</a:rPr>
                        <a:t>59 018,3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64 906,0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365 399,5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177 383,1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847 868,7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1654527"/>
                  </a:ext>
                </a:extLst>
              </a:tr>
              <a:tr h="1990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409 878,1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607 276,6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434 486,6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241 472,6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lang="ru-RU" sz="1100" b="1" i="0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911 958,4</a:t>
                      </a:r>
                      <a:endParaRPr lang="ru-RU" sz="1100" b="1" i="0" u="none" strike="noStrike" kern="1200" dirty="0">
                        <a:solidFill>
                          <a:schemeClr val="dk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0">
                          <a:schemeClr val="bg1">
                            <a:alpha val="85000"/>
                          </a:schemeClr>
                        </a:gs>
                        <a:gs pos="100000">
                          <a:srgbClr val="F1EEE7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1994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472595" y="3656057"/>
            <a:ext cx="1178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</a:rPr>
              <a:t>тыс. рублей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1102" y="1987713"/>
            <a:ext cx="1116002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Задачи программы</a:t>
            </a:r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:</a:t>
            </a:r>
            <a:endParaRPr lang="ru-RU" sz="1050" b="1" dirty="0" smtClean="0">
              <a:effectLst>
                <a:glow rad="127000">
                  <a:schemeClr val="accent6">
                    <a:lumMod val="40000"/>
                    <a:lumOff val="60000"/>
                  </a:schemeClr>
                </a:glow>
              </a:effectLst>
            </a:endParaRPr>
          </a:p>
          <a:p>
            <a:pPr marL="228600" indent="-228600" algn="just">
              <a:buAutoNum type="arabicPeriod"/>
            </a:pPr>
            <a:r>
              <a:rPr lang="ru-RU" sz="1200" b="1" dirty="0" smtClean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Обеспечение </a:t>
            </a:r>
            <a:r>
              <a:rPr lang="ru-RU" sz="1200" b="1" dirty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безопасности жителей на территории города Благовещенска за счет снижения уровня преступности (совершение правонарушений и преступлений), снижение проявления террористической и экстремистской деятельности, в том числе в сфере межнациональных </a:t>
            </a:r>
            <a:r>
              <a:rPr lang="ru-RU" sz="1200" b="1" dirty="0" smtClean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отношений</a:t>
            </a:r>
            <a:r>
              <a:rPr lang="ru-RU" sz="1200" b="1" dirty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.</a:t>
            </a:r>
          </a:p>
          <a:p>
            <a:pPr algn="just"/>
            <a:r>
              <a:rPr lang="ru-RU" sz="1200" b="1" dirty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2. Обеспечение безопасности людей на водных объектах города Благовещенска.</a:t>
            </a:r>
          </a:p>
          <a:p>
            <a:pPr algn="just"/>
            <a:r>
              <a:rPr lang="ru-RU" sz="1200" b="1" dirty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3. Создание условий, обеспечивающих пожарную безопасность на территории города Благовещенска.</a:t>
            </a:r>
          </a:p>
          <a:p>
            <a:pPr algn="just"/>
            <a:r>
              <a:rPr lang="ru-RU" sz="1200" b="1" dirty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4. Повышение уровня экологической безопасности и сохранение природных систем.</a:t>
            </a:r>
          </a:p>
          <a:p>
            <a:pPr algn="just"/>
            <a:r>
              <a:rPr lang="ru-RU" sz="1200" b="1" dirty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5. Обеспечение организационно-экономических, информационных и научно-методических условий развития системы обеспечения </a:t>
            </a:r>
            <a:endParaRPr lang="ru-RU" sz="1200" b="1" dirty="0" smtClean="0">
              <a:effectLst>
                <a:glow rad="127000">
                  <a:schemeClr val="accent6">
                    <a:lumMod val="40000"/>
                    <a:lumOff val="60000"/>
                  </a:schemeClr>
                </a:glow>
              </a:effectLst>
            </a:endParaRPr>
          </a:p>
          <a:p>
            <a:pPr algn="just"/>
            <a:r>
              <a:rPr lang="ru-RU" sz="1200" b="1" dirty="0" smtClean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безопасности </a:t>
            </a:r>
            <a:r>
              <a:rPr lang="ru-RU" sz="1200" b="1" dirty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жизнедеятельности населения и территории города </a:t>
            </a:r>
            <a:r>
              <a:rPr lang="ru-RU" sz="1200" b="1" dirty="0" smtClean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Благовещенска.</a:t>
            </a:r>
            <a:endParaRPr lang="ru-RU" sz="1200" b="1" dirty="0">
              <a:effectLst>
                <a:glow rad="127000">
                  <a:schemeClr val="accent6">
                    <a:lumMod val="40000"/>
                    <a:lumOff val="6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7488" y="183486"/>
            <a:ext cx="98362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2000" b="1" dirty="0" smtClean="0">
                <a:solidFill>
                  <a:srgbClr val="0070C0"/>
                </a:solidFill>
                <a:effectLst>
                  <a:glow rad="1397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Муниципальная </a:t>
            </a:r>
            <a:r>
              <a:rPr lang="ru-RU" sz="2000" b="1" dirty="0">
                <a:solidFill>
                  <a:srgbClr val="0070C0"/>
                </a:solidFill>
                <a:effectLst>
                  <a:glow rad="1397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программа «Обеспечение безопасности жизнедеятельности населения и территории города </a:t>
            </a:r>
            <a:r>
              <a:rPr lang="ru-RU" sz="2000" b="1" dirty="0" smtClean="0">
                <a:solidFill>
                  <a:srgbClr val="0070C0"/>
                </a:solidFill>
                <a:effectLst>
                  <a:glow rad="1397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Благовещенска» </a:t>
            </a:r>
            <a:endParaRPr lang="ru-RU" sz="2000" dirty="0">
              <a:solidFill>
                <a:srgbClr val="0070C0"/>
              </a:solidFill>
              <a:effectLst>
                <a:glow rad="1397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  <a:latin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416" y="1074858"/>
            <a:ext cx="11506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 </a:t>
            </a:r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    В рамках реализации программы продолжается </a:t>
            </a:r>
            <a:r>
              <a:rPr lang="ru-RU" sz="1400" b="1" dirty="0" err="1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берегоукрепление</a:t>
            </a:r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 </a:t>
            </a:r>
            <a:r>
              <a:rPr lang="ru-RU" sz="1400" b="1" dirty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и реконструкция набережной </a:t>
            </a:r>
            <a:r>
              <a:rPr lang="ru-RU" sz="1400" b="1" dirty="0" err="1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р.Амур</a:t>
            </a:r>
            <a:r>
              <a:rPr lang="ru-RU" sz="1400" b="1" dirty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, </a:t>
            </a:r>
            <a:r>
              <a:rPr lang="ru-RU" sz="1400" b="1" dirty="0" err="1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г.Благовещенск</a:t>
            </a:r>
            <a:endParaRPr lang="ru-RU" sz="1400" b="1" dirty="0" smtClean="0">
              <a:effectLst>
                <a:glow rad="139700">
                  <a:schemeClr val="bg1">
                    <a:lumMod val="75000"/>
                    <a:alpha val="40000"/>
                  </a:schemeClr>
                </a:glow>
              </a:effectLst>
            </a:endParaRPr>
          </a:p>
          <a:p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(</a:t>
            </a:r>
            <a:r>
              <a:rPr lang="ru-RU" sz="1400" b="1" dirty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4-й этап строительства: </a:t>
            </a:r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1, </a:t>
            </a:r>
            <a:r>
              <a:rPr lang="ru-RU" sz="1400" b="1" dirty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2 </a:t>
            </a:r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и </a:t>
            </a:r>
            <a:r>
              <a:rPr lang="ru-RU" sz="1400" b="1" dirty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3 </a:t>
            </a:r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пусковые комплексы, </a:t>
            </a:r>
            <a:r>
              <a:rPr lang="ru-RU" sz="1400" b="1" dirty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завершение строительства 2 очереди 1 пускового комплекса </a:t>
            </a:r>
            <a:endParaRPr lang="ru-RU" sz="1400" b="1" dirty="0" smtClean="0">
              <a:effectLst>
                <a:glow rad="139700">
                  <a:schemeClr val="bg1">
                    <a:lumMod val="75000"/>
                    <a:alpha val="40000"/>
                  </a:schemeClr>
                </a:glow>
              </a:effectLst>
            </a:endParaRPr>
          </a:p>
          <a:p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участка </a:t>
            </a:r>
            <a:r>
              <a:rPr lang="ru-RU" sz="1400" b="1" dirty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№ 5, 2 пускового комплекса участка № 5 и </a:t>
            </a:r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участка </a:t>
            </a:r>
            <a:r>
              <a:rPr lang="ru-RU" sz="1400" b="1" dirty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№ 6 в составе 3-го этапа строительства </a:t>
            </a:r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объекта – на 2021 год </a:t>
            </a:r>
          </a:p>
          <a:p>
            <a:r>
              <a:rPr lang="ru-RU" sz="1400" b="1" dirty="0" smtClean="0">
                <a:effectLst>
                  <a:glow rad="139700">
                    <a:schemeClr val="bg1">
                      <a:lumMod val="75000"/>
                      <a:alpha val="40000"/>
                    </a:schemeClr>
                  </a:glow>
                </a:effectLst>
              </a:rPr>
              <a:t>предусмотрено 290 928 тыс. рублей, на 2022 – 103 000 тыс. рублей, на 2023 – 773 312,9 тыс. рублей.</a:t>
            </a:r>
            <a:endParaRPr lang="ru-RU" sz="1400" b="1" dirty="0">
              <a:effectLst>
                <a:glow rad="139700">
                  <a:schemeClr val="bg1">
                    <a:lumMod val="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79657" y="155945"/>
            <a:ext cx="130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1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49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8494"/>
            <a:ext cx="12192000" cy="6846890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127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строительства </a:t>
            </a:r>
            <a:r>
              <a:rPr lang="ru-RU" dirty="0"/>
              <a:t>объекта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865134"/>
              </p:ext>
            </p:extLst>
          </p:nvPr>
        </p:nvGraphicFramePr>
        <p:xfrm>
          <a:off x="932056" y="1988840"/>
          <a:ext cx="10497330" cy="4359174"/>
        </p:xfrm>
        <a:graphic>
          <a:graphicData uri="http://schemas.openxmlformats.org/drawingml/2006/table">
            <a:tbl>
              <a:tblPr/>
              <a:tblGrid>
                <a:gridCol w="6820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68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354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atin typeface="+mn-lt"/>
                        </a:rPr>
                        <a:t>Наименование целевого показателя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</a:rPr>
                        <a:t>2019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</a:rPr>
                        <a:t>2020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</a:rPr>
                        <a:t>2021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</a:rPr>
                        <a:t>2022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</a:rPr>
                        <a:t>2023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99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Сведения о переданных  происшествиях, преступлениях (на основании видеозаписей</a:t>
                      </a:r>
                      <a:r>
                        <a:rPr lang="ru-RU" sz="1200" b="1" baseline="0" dirty="0" smtClean="0">
                          <a:latin typeface="+mn-lt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latin typeface="+mn-lt"/>
                        </a:rPr>
                        <a:t>с АПК «Безопасный город»</a:t>
                      </a:r>
                      <a:r>
                        <a:rPr lang="ru-RU" sz="1200" b="1" dirty="0" smtClean="0">
                          <a:latin typeface="+mn-lt"/>
                        </a:rPr>
                        <a:t>),</a:t>
                      </a:r>
                      <a:r>
                        <a:rPr lang="ru-RU" sz="1200" b="1" baseline="0" dirty="0" smtClean="0">
                          <a:latin typeface="+mn-lt"/>
                        </a:rPr>
                        <a:t> ед.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250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263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263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263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4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Установка (обслуживание) камер видеонаблюдения, ед.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4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Количество людей, спасенных на водных объектах в границах городского </a:t>
                      </a:r>
                      <a:r>
                        <a:rPr lang="ru-RU" sz="1200" b="1" dirty="0" smtClean="0">
                          <a:latin typeface="+mn-lt"/>
                        </a:rPr>
                        <a:t>округа, чел.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99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Информационное обеспечение</a:t>
                      </a:r>
                      <a:r>
                        <a:rPr lang="ru-RU" sz="12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и пропаганда нарушений общественного порядка,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терроризма и экстремизма, %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99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Уровень оснащенности мест массового отдыха на водных объектах спасательными </a:t>
                      </a:r>
                      <a:endParaRPr lang="ru-RU" sz="1200" b="1" dirty="0" smtClean="0"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постами, %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4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Количество людей, спасенных на пожарах в границах городского </a:t>
                      </a:r>
                      <a:r>
                        <a:rPr lang="ru-RU" sz="1200" b="1" dirty="0" smtClean="0">
                          <a:latin typeface="+mn-lt"/>
                        </a:rPr>
                        <a:t>округа, чел.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99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Организация противопожарного видеонаблюдения за лесами, прилегающими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к городу, ед.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24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Количество отловленных </a:t>
                      </a:r>
                      <a:r>
                        <a:rPr lang="ru-RU" sz="1200" b="1" dirty="0" smtClean="0">
                          <a:latin typeface="+mn-lt"/>
                        </a:rPr>
                        <a:t>животных, гол.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213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144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92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Количество обращений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по уголовным и административным делам, ед.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535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gradFill flip="none" rotWithShape="1">
                      <a:gsLst>
                        <a:gs pos="0">
                          <a:srgbClr val="8AB833">
                            <a:lumMod val="20000"/>
                            <a:lumOff val="80000"/>
                            <a:alpha val="48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E6DFCC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59865" y="669105"/>
            <a:ext cx="130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2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 слайд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8250" y="1061682"/>
            <a:ext cx="4371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ru-RU" sz="2400" b="1" dirty="0">
                <a:solidFill>
                  <a:prstClr val="black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Планируемые результаты </a:t>
            </a:r>
            <a:endParaRPr lang="ru-RU" sz="2400" dirty="0">
              <a:solidFill>
                <a:prstClr val="black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</a:effectLst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9433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"/>
            <a:ext cx="12192000" cy="6892413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 l="-3381" t="-55873" r="-3381" b="-3063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89127" y="2660"/>
            <a:ext cx="9793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>
                <a:latin typeface="Century Gothic" panose="020B0502020202020204" pitchFamily="34" charset="0"/>
              </a:rPr>
              <a:t>Муниципальная программа «Развитие малого и среднего предпринимательства и туризма на территории города Благовещенска»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754872"/>
              </p:ext>
            </p:extLst>
          </p:nvPr>
        </p:nvGraphicFramePr>
        <p:xfrm>
          <a:off x="1378615" y="1898298"/>
          <a:ext cx="9793088" cy="1383841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114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1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5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0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 подпрограмм 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Отчет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2019 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План  2020 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План 2021 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План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2022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План 2023</a:t>
                      </a: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19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Подпрограмма </a:t>
                      </a:r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«Развитие малого и среднего предпринимательства»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12 131,4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91 352,9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18 474,1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17 250,6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200" b="1" u="none" strike="noStrike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096,2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076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Подпрограмма </a:t>
                      </a:r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«Развитие туризма в городе Благовещенске»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388,6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419 149,0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300 000,0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200 000,0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1 232 301,3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8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Итого 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638" marR="6638" marT="6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12 520,0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510 501,9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318 474,1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217 250,6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1 234 397,5</a:t>
                      </a:r>
                      <a:endParaRPr lang="ru-RU" sz="1200" b="1" u="none" strike="noStrike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007768" y="3306470"/>
            <a:ext cx="4240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5" dirty="0" smtClean="0">
                <a:solidFill>
                  <a:schemeClr val="accent5">
                    <a:lumMod val="25000"/>
                  </a:schemeClr>
                </a:solidFill>
                <a:effectLst>
                  <a:glow rad="101600">
                    <a:schemeClr val="bg2">
                      <a:lumMod val="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Планируемые</a:t>
            </a:r>
            <a:r>
              <a:rPr lang="ru-RU" sz="1600" b="1" spc="-15" dirty="0" smtClean="0">
                <a:solidFill>
                  <a:schemeClr val="accent5">
                    <a:lumMod val="25000"/>
                  </a:schemeClr>
                </a:solidFill>
                <a:effectLst>
                  <a:glow rad="101600">
                    <a:schemeClr val="bg2">
                      <a:lumMod val="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5">
                    <a:lumMod val="25000"/>
                  </a:schemeClr>
                </a:solidFill>
                <a:effectLst>
                  <a:glow rad="101600">
                    <a:schemeClr val="bg2">
                      <a:lumMod val="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результаты</a:t>
            </a:r>
            <a:endParaRPr lang="ru-RU" sz="1600" dirty="0">
              <a:solidFill>
                <a:schemeClr val="accent5">
                  <a:lumMod val="25000"/>
                </a:schemeClr>
              </a:solidFill>
              <a:effectLst>
                <a:glow rad="101600">
                  <a:schemeClr val="bg2">
                    <a:lumMod val="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74" y="811825"/>
            <a:ext cx="10339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effectLst>
                  <a:glow rad="127000">
                    <a:schemeClr val="bg2">
                      <a:lumMod val="90000"/>
                    </a:schemeClr>
                  </a:glow>
                </a:effectLst>
              </a:rPr>
              <a:t>В рамках реализации программы в 2021-2023 годах продолжается строительство Большого городского центра</a:t>
            </a:r>
          </a:p>
          <a:p>
            <a:pPr algn="just"/>
            <a:r>
              <a:rPr lang="ru-RU" sz="1400" b="1" dirty="0" smtClean="0">
                <a:effectLst>
                  <a:glow rad="127000">
                    <a:schemeClr val="bg2">
                      <a:lumMod val="90000"/>
                    </a:schemeClr>
                  </a:glow>
                </a:effectLst>
              </a:rPr>
              <a:t>«Трибуна Холл» в районе улиц Пионерская, Ленина, Островского. </a:t>
            </a:r>
          </a:p>
          <a:p>
            <a:pPr algn="just"/>
            <a:r>
              <a:rPr lang="ru-RU" sz="1400" b="1" dirty="0" smtClean="0">
                <a:effectLst>
                  <a:glow rad="127000">
                    <a:schemeClr val="bg2">
                      <a:lumMod val="90000"/>
                    </a:schemeClr>
                  </a:glow>
                </a:effectLst>
              </a:rPr>
              <a:t>Средства на проектирование и строительство данного объекта запланированы на 2021 год в сумме </a:t>
            </a:r>
          </a:p>
          <a:p>
            <a:pPr algn="just"/>
            <a:r>
              <a:rPr lang="ru-RU" sz="1400" b="1" dirty="0" smtClean="0">
                <a:effectLst>
                  <a:glow rad="127000">
                    <a:schemeClr val="bg2">
                      <a:lumMod val="90000"/>
                    </a:schemeClr>
                  </a:glow>
                </a:effectLst>
              </a:rPr>
              <a:t>300,0 млн. рублей, на 2022 – 200,0 млн. рублей, на 2023 в размере 1 232,3 млн. рублей.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055854"/>
              </p:ext>
            </p:extLst>
          </p:nvPr>
        </p:nvGraphicFramePr>
        <p:xfrm>
          <a:off x="1127448" y="3648385"/>
          <a:ext cx="10274299" cy="310768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603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</a:rPr>
                        <a:t>Наименование целевого показателя 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2019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2020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2021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2022</a:t>
                      </a: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2023</a:t>
                      </a: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Объем </a:t>
                      </a:r>
                      <a:r>
                        <a:rPr lang="ru-RU" sz="1200" b="1" dirty="0">
                          <a:latin typeface="+mn-lt"/>
                        </a:rPr>
                        <a:t>инвестиций, направленных на строительство и реконструкцию </a:t>
                      </a:r>
                      <a:r>
                        <a:rPr lang="ru-RU" sz="1200" b="1" dirty="0" smtClean="0">
                          <a:latin typeface="+mn-lt"/>
                        </a:rPr>
                        <a:t>туристских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объектов и объектов обеспечивающей инфраструктуры, млн. руб.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420,6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3 876,0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3 970,0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4 585,8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Доля частных (внебюджетных) инвестиций в общем объеме </a:t>
                      </a:r>
                      <a:r>
                        <a:rPr lang="ru-RU" sz="1200" b="1" dirty="0" smtClean="0">
                          <a:latin typeface="+mn-lt"/>
                        </a:rPr>
                        <a:t>инвестиций, %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72,2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65,4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субъектов малого и среднего предпринимательства, получивших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финансовую поддержку, ед.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332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396">
                <a:tc>
                  <a:txBody>
                    <a:bodyPr/>
                    <a:lstStyle/>
                    <a:p>
                      <a:pPr marL="0" marR="0" indent="0" algn="l" defTabSz="99779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российских и иностранных граждан, посещающие туристические объекты города, тыс.чел.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541,1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557,3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565,4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571,1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576,8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806">
                <a:tc>
                  <a:txBody>
                    <a:bodyPr/>
                    <a:lstStyle/>
                    <a:p>
                      <a:pPr marL="0" algn="l" defTabSz="99779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вновь созданных рабочих мест (включая вновь зарегистрированных индивидуальных предпринимателей) субъектами малого и среднего предпринимательства, получившими финансовую поддержку, ед.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  <a:alpha val="49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92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/>
        </p:nvSpPr>
        <p:spPr>
          <a:xfrm>
            <a:off x="9438222" y="3340005"/>
            <a:ext cx="2232248" cy="1222068"/>
          </a:xfrm>
          <a:prstGeom prst="frame">
            <a:avLst/>
          </a:prstGeom>
          <a:solidFill>
            <a:srgbClr val="FFCC00"/>
          </a:solidFill>
          <a:ln>
            <a:solidFill>
              <a:srgbClr val="FFCC00"/>
            </a:solidFill>
          </a:ln>
          <a:effectLst>
            <a:glow rad="63500">
              <a:srgbClr val="FFCC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5794183" y="3344952"/>
            <a:ext cx="2232248" cy="1222068"/>
          </a:xfrm>
          <a:prstGeom prst="frame">
            <a:avLst/>
          </a:prstGeom>
          <a:solidFill>
            <a:srgbClr val="7CBF33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9559" y="142744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Что такое бюджетный процесс?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67609" y="704083"/>
            <a:ext cx="71324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latinLnBrk="0"/>
            <a:r>
              <a:rPr lang="ru-RU" sz="1350" b="1" dirty="0">
                <a:solidFill>
                  <a:srgbClr val="549E3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Бюджетный процесс – это ежегодное формирование и исполнение бюджета</a:t>
            </a:r>
          </a:p>
          <a:p>
            <a:pPr algn="ctr" defTabSz="342900" latinLnBrk="0"/>
            <a:endParaRPr lang="ru-RU" sz="600" b="1" dirty="0">
              <a:solidFill>
                <a:srgbClr val="549E3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pPr algn="ctr" defTabSz="342900" latinLnBrk="0"/>
            <a:r>
              <a:rPr lang="ru-RU" sz="1350" b="1" dirty="0">
                <a:solidFill>
                  <a:srgbClr val="549E3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Этапы бюджетного процесса</a:t>
            </a:r>
            <a:endParaRPr lang="ru-RU" sz="1350" dirty="0">
              <a:solidFill>
                <a:prstClr val="black"/>
              </a:solidFill>
              <a:latin typeface="Century Gothic"/>
            </a:endParaRPr>
          </a:p>
        </p:txBody>
      </p:sp>
      <p:cxnSp>
        <p:nvCxnSpPr>
          <p:cNvPr id="9" name="Прямая со стрелкой 8"/>
          <p:cNvCxnSpPr>
            <a:stCxn id="14" idx="2"/>
          </p:cNvCxnSpPr>
          <p:nvPr/>
        </p:nvCxnSpPr>
        <p:spPr>
          <a:xfrm>
            <a:off x="2595685" y="2625754"/>
            <a:ext cx="935505" cy="73012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  <a:effectLst>
            <a:glow rad="101600">
              <a:srgbClr val="6ABABA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588226" y="2706934"/>
            <a:ext cx="2572234" cy="60642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16" idx="2"/>
            <a:endCxn id="6" idx="0"/>
          </p:cNvCxnSpPr>
          <p:nvPr/>
        </p:nvCxnSpPr>
        <p:spPr>
          <a:xfrm>
            <a:off x="6275212" y="2660369"/>
            <a:ext cx="635095" cy="68458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0"/>
            <a:endCxn id="17" idx="2"/>
          </p:cNvCxnSpPr>
          <p:nvPr/>
        </p:nvCxnSpPr>
        <p:spPr>
          <a:xfrm flipV="1">
            <a:off x="6910307" y="2560777"/>
            <a:ext cx="3078017" cy="78417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7" idx="2"/>
          </p:cNvCxnSpPr>
          <p:nvPr/>
        </p:nvCxnSpPr>
        <p:spPr>
          <a:xfrm>
            <a:off x="9988324" y="2560777"/>
            <a:ext cx="712346" cy="774629"/>
          </a:xfrm>
          <a:prstGeom prst="straightConnector1">
            <a:avLst/>
          </a:prstGeom>
          <a:ln>
            <a:solidFill>
              <a:srgbClr val="FFCC00"/>
            </a:solidFill>
            <a:tailEnd type="triangle"/>
          </a:ln>
          <a:effectLst>
            <a:glow rad="762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амка 13"/>
          <p:cNvSpPr/>
          <p:nvPr/>
        </p:nvSpPr>
        <p:spPr>
          <a:xfrm>
            <a:off x="1479561" y="1403686"/>
            <a:ext cx="2232248" cy="1222068"/>
          </a:xfrm>
          <a:prstGeom prst="fram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28511" y="1628014"/>
            <a:ext cx="191349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6C0000"/>
                </a:solidFill>
              </a:rPr>
              <a:t>   </a:t>
            </a:r>
            <a:r>
              <a:rPr lang="ru-RU" sz="1150" b="1" dirty="0">
                <a:solidFill>
                  <a:srgbClr val="6C0000"/>
                </a:solidFill>
              </a:rPr>
              <a:t>Составление проекта бюджета на очередной финансовый год и</a:t>
            </a:r>
            <a:endParaRPr lang="en-US" sz="1150" b="1" dirty="0">
              <a:solidFill>
                <a:srgbClr val="6C0000"/>
              </a:solidFill>
            </a:endParaRPr>
          </a:p>
          <a:p>
            <a:pPr algn="ctr"/>
            <a:r>
              <a:rPr lang="ru-RU" sz="1150" b="1" dirty="0">
                <a:solidFill>
                  <a:srgbClr val="6C0000"/>
                </a:solidFill>
              </a:rPr>
              <a:t> плановый период </a:t>
            </a:r>
          </a:p>
        </p:txBody>
      </p:sp>
      <p:sp>
        <p:nvSpPr>
          <p:cNvPr id="16" name="Рамка 15"/>
          <p:cNvSpPr/>
          <p:nvPr/>
        </p:nvSpPr>
        <p:spPr>
          <a:xfrm>
            <a:off x="5159088" y="1438301"/>
            <a:ext cx="2232248" cy="1222068"/>
          </a:xfrm>
          <a:prstGeom prst="frame">
            <a:avLst/>
          </a:prstGeom>
          <a:solidFill>
            <a:srgbClr val="FF0000"/>
          </a:solidFill>
          <a:ln>
            <a:solidFill>
              <a:srgbClr val="F34D0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Рамка 16"/>
          <p:cNvSpPr/>
          <p:nvPr/>
        </p:nvSpPr>
        <p:spPr>
          <a:xfrm>
            <a:off x="8872200" y="1338709"/>
            <a:ext cx="2232248" cy="1222068"/>
          </a:xfrm>
          <a:prstGeom prst="fram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Рамка 17"/>
          <p:cNvSpPr/>
          <p:nvPr/>
        </p:nvSpPr>
        <p:spPr>
          <a:xfrm>
            <a:off x="2257351" y="3340005"/>
            <a:ext cx="2232248" cy="1222068"/>
          </a:xfrm>
          <a:prstGeom prst="frame">
            <a:avLst/>
          </a:prstGeom>
          <a:solidFill>
            <a:srgbClr val="6ABABA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39002" y="3567417"/>
            <a:ext cx="196767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0" b="1" dirty="0">
                <a:solidFill>
                  <a:srgbClr val="6C0000"/>
                </a:solidFill>
              </a:rPr>
              <a:t>Рассмотрение проекта бюджета на очередной финансовый год и </a:t>
            </a:r>
          </a:p>
          <a:p>
            <a:pPr algn="ctr"/>
            <a:r>
              <a:rPr lang="ru-RU" sz="1150" b="1" dirty="0">
                <a:solidFill>
                  <a:srgbClr val="6C0000"/>
                </a:solidFill>
              </a:rPr>
              <a:t>плановый период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214521" y="1676902"/>
            <a:ext cx="210854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0" b="1" dirty="0">
                <a:solidFill>
                  <a:srgbClr val="6C0000"/>
                </a:solidFill>
              </a:rPr>
              <a:t>Утверждение бюджета на </a:t>
            </a:r>
          </a:p>
          <a:p>
            <a:pPr algn="ctr"/>
            <a:r>
              <a:rPr lang="ru-RU" sz="1150" b="1" dirty="0">
                <a:solidFill>
                  <a:srgbClr val="6C0000"/>
                </a:solidFill>
              </a:rPr>
              <a:t>очередной финансовый</a:t>
            </a:r>
          </a:p>
          <a:p>
            <a:pPr algn="ctr"/>
            <a:r>
              <a:rPr lang="ru-RU" sz="1150" b="1" dirty="0">
                <a:solidFill>
                  <a:srgbClr val="6C0000"/>
                </a:solidFill>
              </a:rPr>
              <a:t> год и плановый период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11694" y="3697165"/>
            <a:ext cx="192555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0" b="1" dirty="0">
                <a:solidFill>
                  <a:srgbClr val="6C0000"/>
                </a:solidFill>
              </a:rPr>
              <a:t>Исполнение бюджета</a:t>
            </a:r>
          </a:p>
          <a:p>
            <a:pPr algn="ctr"/>
            <a:r>
              <a:rPr lang="ru-RU" sz="1150" b="1" dirty="0">
                <a:solidFill>
                  <a:srgbClr val="6C0000"/>
                </a:solidFill>
              </a:rPr>
              <a:t> в текущем году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947796" y="1606730"/>
            <a:ext cx="2081056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0" b="1" dirty="0">
                <a:solidFill>
                  <a:srgbClr val="6C0000"/>
                </a:solidFill>
              </a:rPr>
              <a:t>Формирование отчета</a:t>
            </a:r>
          </a:p>
          <a:p>
            <a:pPr algn="ctr"/>
            <a:r>
              <a:rPr lang="ru-RU" sz="1150" b="1" dirty="0">
                <a:solidFill>
                  <a:srgbClr val="6C0000"/>
                </a:solidFill>
              </a:rPr>
              <a:t> об исполнении бюджета предыдущего года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525975" y="3588607"/>
            <a:ext cx="205674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0" b="1" dirty="0">
                <a:solidFill>
                  <a:srgbClr val="6C0000"/>
                </a:solidFill>
              </a:rPr>
              <a:t>Утверждение отчета</a:t>
            </a:r>
          </a:p>
          <a:p>
            <a:pPr algn="ctr"/>
            <a:r>
              <a:rPr lang="ru-RU" sz="1150" b="1" dirty="0">
                <a:solidFill>
                  <a:srgbClr val="6C0000"/>
                </a:solidFill>
              </a:rPr>
              <a:t> об исполнении бюджета предыдущего года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419787" y="1377405"/>
            <a:ext cx="424119" cy="400110"/>
          </a:xfrm>
          <a:prstGeom prst="rect">
            <a:avLst/>
          </a:prstGeom>
          <a:noFill/>
          <a:effectLst>
            <a:glow rad="101600">
              <a:srgbClr val="FFC000">
                <a:alpha val="4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10113" y="3297487"/>
            <a:ext cx="42411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141120" y="1345899"/>
            <a:ext cx="42411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699619" y="3314174"/>
            <a:ext cx="42411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803155" y="1285725"/>
            <a:ext cx="42411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397534" y="3313356"/>
            <a:ext cx="3832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6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257351" y="4728309"/>
            <a:ext cx="8680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latinLnBrk="0"/>
            <a:r>
              <a:rPr lang="ru-RU" sz="1400" b="1" dirty="0">
                <a:solidFill>
                  <a:srgbClr val="0989B1">
                    <a:lumMod val="50000"/>
                  </a:srgbClr>
                </a:solidFill>
                <a:latin typeface="Century Gothic"/>
                <a:ea typeface="Times New Roman" pitchFamily="18" charset="0"/>
                <a:cs typeface="Times New Roman" pitchFamily="18" charset="0"/>
              </a:rPr>
              <a:t>Участники бюджетного процесса в муниципальном образовании городе Благовещенске:</a:t>
            </a:r>
            <a:endParaRPr lang="ru-RU" sz="1100" b="1" dirty="0">
              <a:solidFill>
                <a:srgbClr val="0989B1">
                  <a:lumMod val="50000"/>
                </a:srgbClr>
              </a:solidFill>
              <a:latin typeface="Century Gothic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116602" y="5055333"/>
            <a:ext cx="2213619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wrap="none">
            <a:spAutoFit/>
          </a:bodyPr>
          <a:lstStyle/>
          <a:p>
            <a:pPr algn="ctr" defTabSz="342900" latinLnBrk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мэр города Благовещенска</a:t>
            </a:r>
            <a:endParaRPr lang="ru-RU" sz="12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416728" y="5761675"/>
            <a:ext cx="1913493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342900" latinLnBrk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администрация города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510701" y="5431779"/>
            <a:ext cx="1383776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wrap="none">
            <a:spAutoFit/>
          </a:bodyPr>
          <a:lstStyle/>
          <a:p>
            <a:pPr algn="ctr" defTabSz="342900" latinLnBrk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городская Дума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75149" y="6133863"/>
            <a:ext cx="4038277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48000"/>
            </a:schemeClr>
          </a:solidFill>
        </p:spPr>
        <p:txBody>
          <a:bodyPr wrap="square">
            <a:spAutoFit/>
          </a:bodyPr>
          <a:lstStyle/>
          <a:p>
            <a:pPr algn="ctr" defTabSz="342900" latinLnBrk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контрольно-счетная палата города Благовещенска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214968" y="5110607"/>
            <a:ext cx="4822709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342900" latinLnBrk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главные распорядители (распорядители) бюджетных средств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210113" y="5473660"/>
            <a:ext cx="6368525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342900" latinLnBrk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главные администраторы (администраторы) доходов городского бюджета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696631" y="5839465"/>
            <a:ext cx="6084168" cy="523220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342900" latinLnBrk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главные администраторы (администраторы) источников финансирования дефицита городского бюджета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401995" y="6372899"/>
            <a:ext cx="2624436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wrap="none">
            <a:spAutoFit/>
          </a:bodyPr>
          <a:lstStyle/>
          <a:p>
            <a:pPr algn="ctr" defTabSz="342900" latinLnBrk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получатели бюджетных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23190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94" y="0"/>
            <a:ext cx="12192000" cy="6858000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  <a:effectLst>
            <a:glow rad="127000">
              <a:schemeClr val="bg2">
                <a:lumMod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99456" y="326088"/>
            <a:ext cx="10225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</a:rPr>
              <a:t>Муниципальная программа «Развитие градостроительной деятельности и управление земельными ресурсами на территории муниципального образования </a:t>
            </a:r>
          </a:p>
          <a:p>
            <a:pPr algn="ctr"/>
            <a:r>
              <a:rPr lang="ru-RU" b="1" dirty="0" smtClean="0">
                <a:solidFill>
                  <a:srgbClr val="800000"/>
                </a:solidFill>
              </a:rPr>
              <a:t>города Благовещенска» </a:t>
            </a:r>
            <a:endParaRPr lang="ru-RU" b="1" dirty="0" smtClean="0">
              <a:solidFill>
                <a:srgbClr val="800000"/>
              </a:solidFill>
              <a:hlinkClick r:id="rId4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74427"/>
              </p:ext>
            </p:extLst>
          </p:nvPr>
        </p:nvGraphicFramePr>
        <p:xfrm>
          <a:off x="2927649" y="2201088"/>
          <a:ext cx="8784975" cy="2016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985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3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05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мероприятий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38" marR="6638" marT="6638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Отчет 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38" marR="6638" marT="6638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План </a:t>
                      </a:r>
                      <a:endParaRPr lang="ru-RU" sz="1200" b="1" u="none" strike="noStrik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38" marR="6638" marT="6638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План </a:t>
                      </a:r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38" marR="6638" marT="6638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План </a:t>
                      </a:r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38" marR="6638" marT="6638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План </a:t>
                      </a:r>
                      <a:endParaRPr lang="ru-RU" sz="1200" b="1" u="none" strike="noStrik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38" marR="6638" marT="6638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5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мероприятий по землеустройству и </a:t>
                      </a:r>
                    </a:p>
                    <a:p>
                      <a:pPr algn="l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землепользованию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256,5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428,4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350,0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296,2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296,2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2627464"/>
                  </a:ext>
                </a:extLst>
              </a:tr>
              <a:tr h="376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мероприятий по градостроительной деятельности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3 927,2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12 060,0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49 691,4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28 969,9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704,2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0771696"/>
                  </a:ext>
                </a:extLst>
              </a:tr>
              <a:tr h="6099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Финансовое обеспечение исполнения функций </a:t>
                      </a:r>
                    </a:p>
                    <a:p>
                      <a:pPr algn="l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технического заказчика по объектам капитального строительства муниципальной собственности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63 423,6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76 928,6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86 446,4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87 057,4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87 070,9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3417583"/>
                  </a:ext>
                </a:extLst>
              </a:tr>
              <a:tr h="2281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Итого: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67 607,3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89 417,0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136 487,8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116 323,5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88 071,3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675171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55640" y="4351969"/>
            <a:ext cx="4240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5" dirty="0" smtClean="0">
                <a:solidFill>
                  <a:schemeClr val="accent5">
                    <a:lumMod val="25000"/>
                  </a:schemeClr>
                </a:solidFill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Планируемые</a:t>
            </a:r>
            <a:r>
              <a:rPr lang="ru-RU" sz="1600" b="1" spc="-15" dirty="0" smtClean="0">
                <a:solidFill>
                  <a:schemeClr val="accent5">
                    <a:lumMod val="25000"/>
                  </a:schemeClr>
                </a:solidFill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5">
                    <a:lumMod val="25000"/>
                  </a:schemeClr>
                </a:solidFill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результаты</a:t>
            </a:r>
            <a:endParaRPr lang="ru-RU" sz="1600" dirty="0">
              <a:solidFill>
                <a:schemeClr val="accent5">
                  <a:lumMod val="25000"/>
                </a:schemeClr>
              </a:solidFill>
              <a:effectLst>
                <a:glow rad="1270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2627"/>
              </p:ext>
            </p:extLst>
          </p:nvPr>
        </p:nvGraphicFramePr>
        <p:xfrm>
          <a:off x="623392" y="4797874"/>
          <a:ext cx="8424936" cy="170477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442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0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7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12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6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Наименование целевого показателя 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2019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2020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2021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2022</a:t>
                      </a:r>
                    </a:p>
                  </a:txBody>
                  <a:tcPr marL="38828" marR="38828" marT="47909" marB="47909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2023</a:t>
                      </a:r>
                    </a:p>
                  </a:txBody>
                  <a:tcPr marL="38828" marR="38828" marT="47909" marB="47909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Увеличение количества сформированных и поставленных на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государственный</a:t>
                      </a:r>
                      <a:r>
                        <a:rPr lang="ru-RU" sz="1200" b="1" u="none" strike="noStrike" kern="1200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кадастровый учет земельных участков, ед.</a:t>
                      </a:r>
                      <a:endParaRPr lang="ru-RU" sz="1200" b="1" u="none" strike="noStrike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28" marR="38828" marT="47909" marB="47909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Наличие актуализированных</a:t>
                      </a:r>
                      <a:r>
                        <a:rPr lang="ru-RU" sz="1200" b="1" i="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документов территориального</a:t>
                      </a:r>
                    </a:p>
                    <a:p>
                      <a:pPr algn="l" fontAlgn="t"/>
                      <a:r>
                        <a:rPr lang="ru-RU" sz="1200" b="1" i="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планирования и градостроительного зонирования, ед.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1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 территории города Благовещенска с подготовленной документацией по планировке территорий, га</a:t>
                      </a:r>
                      <a:endParaRPr lang="ru-RU" sz="1200" b="1" u="none" strike="noStrike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28" marR="38828" marT="47909" marB="47909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109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112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493" marR="52493" marT="64770" marB="64770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632504" y="1805432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</a:rPr>
              <a:t>тыс. рублей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512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881652"/>
              </p:ext>
            </p:extLst>
          </p:nvPr>
        </p:nvGraphicFramePr>
        <p:xfrm>
          <a:off x="864097" y="1686959"/>
          <a:ext cx="6931241" cy="151509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05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964269537"/>
                    </a:ext>
                  </a:extLst>
                </a:gridCol>
              </a:tblGrid>
              <a:tr h="362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Наименование мероприятий</a:t>
                      </a:r>
                      <a:endParaRPr lang="ru-RU" sz="10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8851" marR="8851" marT="6638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2020 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851" marR="8851" marT="6638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2021 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851" marR="8851" marT="6638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План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2022 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851" marR="8851" marT="6638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2023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851" marR="8851" marT="6638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022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Реализация мероприятий в рамках национального </a:t>
                      </a:r>
                      <a:r>
                        <a:rPr lang="ru-RU" sz="105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проекта «Жильё </a:t>
                      </a:r>
                      <a:r>
                        <a:rPr lang="ru-RU" sz="105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и </a:t>
                      </a:r>
                      <a:r>
                        <a:rPr lang="ru-RU" sz="105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городская среда»</a:t>
                      </a:r>
                      <a:endParaRPr lang="ru-RU" sz="105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700" marR="12700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118 497,2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700" marR="12700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118 497,2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123 544,9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3167705"/>
                  </a:ext>
                </a:extLst>
              </a:tr>
              <a:tr h="434022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Реализация ведомственного проекта «</a:t>
                      </a:r>
                      <a:r>
                        <a:rPr lang="ru-RU" sz="1050" b="1" i="0" u="none" strike="noStrike" dirty="0" err="1" smtClean="0">
                          <a:solidFill>
                            <a:srgbClr val="C00000"/>
                          </a:solidFill>
                          <a:latin typeface="+mn-lt"/>
                        </a:rPr>
                        <a:t>Цифровизация</a:t>
                      </a:r>
                      <a:r>
                        <a:rPr lang="ru-RU" sz="105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 городского хозяйства «Умный город»</a:t>
                      </a:r>
                      <a:endParaRPr lang="ru-RU" sz="105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700" marR="12700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700" marR="12700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700" marR="12700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700" marR="12700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700" marR="12700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08729755"/>
                  </a:ext>
                </a:extLst>
              </a:tr>
              <a:tr h="274651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Итого:</a:t>
                      </a:r>
                      <a:endParaRPr lang="ru-RU" sz="105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700" marR="12700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119 097,2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700" marR="12700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118 497,2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123 544,9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029676">
                            <a:lumMod val="20000"/>
                            <a:lumOff val="80000"/>
                          </a:srgbClr>
                        </a:gs>
                        <a:gs pos="50000">
                          <a:srgbClr val="0989B1">
                            <a:lumMod val="20000"/>
                            <a:lumOff val="80000"/>
                          </a:srgbClr>
                        </a:gs>
                        <a:gs pos="100000">
                          <a:srgbClr val="E6DFCC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87065327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672064" y="3776701"/>
            <a:ext cx="4240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5" dirty="0" smtClean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  <a:t>Планируемые</a:t>
            </a:r>
            <a:r>
              <a:rPr lang="ru-RU" sz="1600" b="1" spc="-15" dirty="0" smtClean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  <a:t>результаты</a:t>
            </a:r>
            <a:endParaRPr lang="ru-RU" sz="16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43472" y="289036"/>
            <a:ext cx="10430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</a:rPr>
              <a:t>Муниципальная программа «Формирование современной городской среды на 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</a:rPr>
              <a:t>территории города Благовещенска на 2018 - 2024 годы»</a:t>
            </a:r>
          </a:p>
        </p:txBody>
      </p:sp>
      <p:pic>
        <p:nvPicPr>
          <p:cNvPr id="3074" name="Picture 2" descr="В Благовещенске разработали дизайн-проект благоустройства территории у ТЦ  «От и До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970257"/>
            <a:ext cx="4514781" cy="25509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а набережной Благовещенска появился «Лесной лагерь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280374"/>
            <a:ext cx="3810000" cy="25336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045958"/>
              </p:ext>
            </p:extLst>
          </p:nvPr>
        </p:nvGraphicFramePr>
        <p:xfrm>
          <a:off x="4922151" y="4115255"/>
          <a:ext cx="7067613" cy="22609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29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321">
                  <a:extLst>
                    <a:ext uri="{9D8B030D-6E8A-4147-A177-3AD203B41FA5}">
                      <a16:colId xmlns:a16="http://schemas.microsoft.com/office/drawing/2014/main" val="3834236202"/>
                    </a:ext>
                  </a:extLst>
                </a:gridCol>
                <a:gridCol w="5543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latin typeface="+mn-lt"/>
                        </a:rPr>
                        <a:t>Наименование целевого показателя 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2019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2020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2021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2022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2023</a:t>
                      </a:r>
                      <a:endParaRPr lang="ru-RU" sz="12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</a:rPr>
                        <a:t>Количество</a:t>
                      </a:r>
                      <a:r>
                        <a:rPr lang="ru-RU" sz="1000" b="1" baseline="0" dirty="0" smtClean="0">
                          <a:latin typeface="+mn-lt"/>
                        </a:rPr>
                        <a:t> благоустроенных дворовых территорий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latin typeface="+mn-lt"/>
                        </a:rPr>
                        <a:t>многоквартирных домов, ед.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</a:rPr>
                        <a:t>Доля  </a:t>
                      </a:r>
                      <a:r>
                        <a:rPr lang="ru-RU" sz="1000" b="1" baseline="0" dirty="0" smtClean="0">
                          <a:latin typeface="+mn-lt"/>
                        </a:rPr>
                        <a:t>благоустроенных дворовых территорий многоквартирных домов от общего количества  дворовых территорий, %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1,63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1,78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1,78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1,78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1,78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</a:rPr>
                        <a:t>Количество</a:t>
                      </a:r>
                      <a:r>
                        <a:rPr lang="ru-RU" sz="1000" b="1" baseline="0" dirty="0" smtClean="0">
                          <a:latin typeface="+mn-lt"/>
                        </a:rPr>
                        <a:t> благоустроенных муниципальных территорий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latin typeface="+mn-lt"/>
                        </a:rPr>
                        <a:t>общего пользования, ед.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</a:rPr>
                        <a:t>1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</a:rPr>
                        <a:t>1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latin typeface="+mn-lt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latin typeface="+mn-lt"/>
                        </a:rPr>
                        <a:t>14 лет, проживающих на территории Благовещенска, %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28" marR="38828" marT="47909" marB="47909"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558606" y="1335476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</a:rPr>
              <a:t>тыс. рублей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476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513391"/>
              </p:ext>
            </p:extLst>
          </p:nvPr>
        </p:nvGraphicFramePr>
        <p:xfrm>
          <a:off x="551384" y="380889"/>
          <a:ext cx="11305256" cy="596079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326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57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57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2019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2020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2021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2022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2023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94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ВСЕГО,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из них: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946 954,3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1 052 504,7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713 156,1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756 680,0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758 527,3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1193373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Содержание органов местного самоуправления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304 217,1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339 911,1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370 328,9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387 465,5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387 559,2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Обеспечение деятельности муниципальных организаций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155 740,9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173 909,8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172 520,4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166 722,7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167 193,3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Расходы на исполнение судебных решений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30 346,6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1 090,0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Расходы на оплату исполнительных документов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41 078,8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50 787,7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7 357,4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19 201,2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20 428,4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Процентные платежи по муниципальному долгу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79 172,8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51 535,8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76 193,9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67 831,4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68 380,3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Исполнение переданных государственных полномочий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144 650,3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8 488,7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8 599,0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9052,6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8559,5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Резервный фонд администрации города Благовещенска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56 074,4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92 850,1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20 000,0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50 000,0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50 000,0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Выплаты почетным гражданам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2 856,3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2 782,7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3 258,5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793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3 258,5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793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3 258,5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Выплата гражданам за заслуги перед муниципальным образованием городом Благовещенск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943,8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092,3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977,3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835,4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835,4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Предоставление помещений детям-сиротам и детям, оставшихся без попечения родителей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35 535,4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6326207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Предоставление квартир в собственность по решениям суда 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4 626,6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1 800,0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793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1 800,0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793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1 800,0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8016877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Мобилизационная подготовка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148,0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152,3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649,2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254,0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254,0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0598684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Техническая защита информации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755,0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1 374,9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0806853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Расходы на финансирование муниципального гранта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1 616,0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4 200,0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150,0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1 397,8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1 397,8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573314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Мероприятия в области социальной политики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1 277,3,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1 800,0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1 050,0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931,9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931,9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6447446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Дополнительное материальное обеспечение ветеранов культуры, искусства и спорта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1 671,6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1 845,2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946,0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1 946,0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1 946,0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98807"/>
                  </a:ext>
                </a:extLst>
              </a:tr>
              <a:tr h="422537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347C47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Финансирование непредвиденных расходов и обязательств за счет Резервного фонда Правительства Амурской области</a:t>
                      </a:r>
                      <a:endParaRPr lang="ru-RU" sz="1000" b="1" kern="1200" dirty="0">
                        <a:solidFill>
                          <a:srgbClr val="347C47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9121" marR="29121" marT="47909" marB="479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/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21 798,0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/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/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/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/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/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44814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052622" y="-57001"/>
            <a:ext cx="4302780" cy="461665"/>
          </a:xfrm>
          <a:prstGeom prst="rect">
            <a:avLst/>
          </a:prstGeom>
          <a:noFill/>
          <a:effectLst>
            <a:outerShdw blurRad="50800" dist="381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24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Непрограммные расходы</a:t>
            </a:r>
            <a:endParaRPr lang="ru-RU" sz="2400" b="1" cap="none" spc="0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952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917659"/>
            <a:ext cx="8670272" cy="5648041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99435015"/>
              </p:ext>
            </p:extLst>
          </p:nvPr>
        </p:nvGraphicFramePr>
        <p:xfrm>
          <a:off x="2402244" y="822747"/>
          <a:ext cx="7992887" cy="561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080816" y="5859116"/>
            <a:ext cx="164756" cy="181232"/>
          </a:xfrm>
          <a:prstGeom prst="rect">
            <a:avLst/>
          </a:prstGeom>
          <a:solidFill>
            <a:srgbClr val="F78B15"/>
          </a:solidFill>
          <a:ln w="15875" cap="rnd" cmpd="sng" algn="ctr">
            <a:solidFill>
              <a:srgbClr val="549E39">
                <a:shade val="50000"/>
              </a:srgb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latinLnBrk="0">
              <a:defRPr/>
            </a:pPr>
            <a:endParaRPr lang="ru-RU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33589" y="5816874"/>
            <a:ext cx="1867819" cy="261610"/>
          </a:xfrm>
          <a:prstGeom prst="rect">
            <a:avLst/>
          </a:prstGeom>
        </p:spPr>
        <p:txBody>
          <a:bodyPr vertOverflow="clip" wrap="square" rtlCol="0"/>
          <a:lstStyle/>
          <a:p>
            <a:r>
              <a:rPr lang="ru-RU" sz="1100" b="1" dirty="0">
                <a:solidFill>
                  <a:srgbClr val="9B4A0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Коммерческие кредиты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9328" y="253833"/>
            <a:ext cx="74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</a:rPr>
              <a:t>Структура муниципального долга города Благовещенска</a:t>
            </a:r>
          </a:p>
        </p:txBody>
      </p:sp>
      <p:sp>
        <p:nvSpPr>
          <p:cNvPr id="13" name="TextBox 12"/>
          <p:cNvSpPr txBox="1"/>
          <p:nvPr/>
        </p:nvSpPr>
        <p:spPr>
          <a:xfrm rot="20317313">
            <a:off x="3806472" y="5084193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</a:rPr>
              <a:t>01.01.2021</a:t>
            </a:r>
          </a:p>
        </p:txBody>
      </p:sp>
      <p:sp>
        <p:nvSpPr>
          <p:cNvPr id="14" name="TextBox 13"/>
          <p:cNvSpPr txBox="1"/>
          <p:nvPr/>
        </p:nvSpPr>
        <p:spPr>
          <a:xfrm rot="20425619">
            <a:off x="5415436" y="5228969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01.01.2022</a:t>
            </a:r>
          </a:p>
        </p:txBody>
      </p:sp>
      <p:sp>
        <p:nvSpPr>
          <p:cNvPr id="15" name="TextBox 14"/>
          <p:cNvSpPr txBox="1"/>
          <p:nvPr/>
        </p:nvSpPr>
        <p:spPr>
          <a:xfrm rot="20380550">
            <a:off x="6845016" y="534716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01.01.2023</a:t>
            </a:r>
          </a:p>
        </p:txBody>
      </p:sp>
      <p:sp>
        <p:nvSpPr>
          <p:cNvPr id="16" name="TextBox 15"/>
          <p:cNvSpPr txBox="1"/>
          <p:nvPr/>
        </p:nvSpPr>
        <p:spPr>
          <a:xfrm rot="20060755">
            <a:off x="8414797" y="5452687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01.01.2024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53839" y="588545"/>
            <a:ext cx="170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8711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464" y="827046"/>
            <a:ext cx="2476500" cy="17240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76346" y="229701"/>
            <a:ext cx="9218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ru-RU" b="1" dirty="0" smtClean="0">
                <a:solidFill>
                  <a:srgbClr val="E3DED1">
                    <a:lumMod val="10000"/>
                  </a:srgbClr>
                </a:solidFill>
                <a:latin typeface="Century Gothic"/>
              </a:rPr>
              <a:t>На территории города Благовещенска в 2021 году планируется реализация национальных проектов:</a:t>
            </a:r>
            <a:endParaRPr lang="ru-RU" b="1" dirty="0">
              <a:solidFill>
                <a:srgbClr val="E3DED1">
                  <a:lumMod val="10000"/>
                </a:srgbClr>
              </a:solidFill>
              <a:latin typeface="Century Gothic"/>
            </a:endParaRPr>
          </a:p>
        </p:txBody>
      </p:sp>
      <p:pic>
        <p:nvPicPr>
          <p:cNvPr id="9" name="Picture 8" descr="C:\Users\User\Desktop\r0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415" y="4573687"/>
            <a:ext cx="2018270" cy="114269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79676" y="4243812"/>
            <a:ext cx="342038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latinLnBrk="0"/>
            <a:r>
              <a:rPr lang="ru-RU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      В </a:t>
            </a:r>
            <a:r>
              <a:rPr lang="ru-RU" sz="11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2021 году </a:t>
            </a:r>
            <a:r>
              <a:rPr lang="ru-RU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предусмотрено выделение средств на строительство</a:t>
            </a:r>
            <a:r>
              <a:rPr lang="ru-RU" sz="11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, реконструкция и расширение систем водоснабжения и канализации в г. Благовещенск (водовод от насосной станции второго подъема водозабора «Северный» до распределительной сети </a:t>
            </a:r>
            <a:r>
              <a:rPr lang="ru-RU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города</a:t>
            </a:r>
            <a:r>
              <a:rPr lang="en-US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 </a:t>
            </a:r>
            <a:r>
              <a:rPr lang="ru-RU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в сумме </a:t>
            </a:r>
            <a:r>
              <a:rPr lang="en-US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216 566,1 </a:t>
            </a:r>
            <a:r>
              <a:rPr lang="ru-RU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тыс. рублей.</a:t>
            </a:r>
          </a:p>
          <a:p>
            <a:pPr algn="just" defTabSz="457200" latinLnBrk="0"/>
            <a:r>
              <a:rPr lang="ru-RU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      На реализацию  </a:t>
            </a:r>
            <a:r>
              <a:rPr lang="ru-RU" sz="11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программ формирования современной городской </a:t>
            </a:r>
            <a:r>
              <a:rPr lang="ru-RU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среды в 2021 году предусмотрено 118 497,2 тыс. рублей, в </a:t>
            </a:r>
            <a:r>
              <a:rPr lang="ru-RU" sz="11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2022 году – 123 544,9 тыс. </a:t>
            </a:r>
            <a:r>
              <a:rPr lang="ru-RU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рублей.</a:t>
            </a:r>
            <a:endParaRPr lang="ru-RU" sz="1100" b="1" dirty="0">
              <a:solidFill>
                <a:srgbClr val="0989B1">
                  <a:lumMod val="50000"/>
                </a:srgbClr>
              </a:solidFill>
              <a:latin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9415" y="2568773"/>
            <a:ext cx="2638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 defTabSz="457200" latinLnBrk="0">
              <a:defRPr sz="1100" b="1">
                <a:solidFill>
                  <a:srgbClr val="0989B1">
                    <a:lumMod val="50000"/>
                  </a:srgbClr>
                </a:solidFill>
                <a:latin typeface="Century Gothic"/>
              </a:defRPr>
            </a:lvl1pPr>
          </a:lstStyle>
          <a:p>
            <a:r>
              <a:rPr lang="ru-RU" dirty="0"/>
              <a:t>В проекте на 2021 году </a:t>
            </a:r>
            <a:r>
              <a:rPr lang="ru-RU" dirty="0" smtClean="0"/>
              <a:t>предусмотрено </a:t>
            </a:r>
            <a:r>
              <a:rPr lang="ru-RU" dirty="0"/>
              <a:t>оснащение объектов спортивной инфраструктуры спортивно-технологическим оборудованием </a:t>
            </a:r>
            <a:r>
              <a:rPr lang="ru-RU" dirty="0" smtClean="0"/>
              <a:t>на сумму 3</a:t>
            </a:r>
            <a:r>
              <a:rPr lang="ru-RU" dirty="0"/>
              <a:t> 053,8 тыс. </a:t>
            </a:r>
            <a:r>
              <a:rPr lang="ru-RU" dirty="0" smtClean="0"/>
              <a:t>рублей.</a:t>
            </a:r>
            <a:endParaRPr lang="ru-RU" dirty="0"/>
          </a:p>
        </p:txBody>
      </p:sp>
      <p:pic>
        <p:nvPicPr>
          <p:cNvPr id="12" name="Picture 9" descr="C:\Users\User\Desktop\137276_150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2160" y="912647"/>
            <a:ext cx="4428931" cy="23755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995704" y="2852145"/>
            <a:ext cx="3705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ru-RU" sz="12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      На обеспечение дорожной деятельности в рамках проекта предусмотрено: </a:t>
            </a:r>
          </a:p>
          <a:p>
            <a:pPr defTabSz="457200" latinLnBrk="0"/>
            <a:r>
              <a:rPr lang="ru-RU" sz="12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в </a:t>
            </a:r>
            <a:r>
              <a:rPr lang="ru-RU" sz="12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2021 году 554 805,3 тыс. рублей, </a:t>
            </a:r>
            <a:endParaRPr lang="ru-RU" sz="1200" b="1" dirty="0" smtClean="0">
              <a:solidFill>
                <a:srgbClr val="0989B1">
                  <a:lumMod val="50000"/>
                </a:srgbClr>
              </a:solidFill>
              <a:latin typeface="Century Gothic"/>
            </a:endParaRPr>
          </a:p>
          <a:p>
            <a:pPr defTabSz="457200" latinLnBrk="0"/>
            <a:r>
              <a:rPr lang="ru-RU" sz="12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в </a:t>
            </a:r>
            <a:r>
              <a:rPr lang="ru-RU" sz="12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2022 году - 700 848,2 тыс. рублей, </a:t>
            </a:r>
            <a:endParaRPr lang="ru-RU" sz="1200" b="1" dirty="0" smtClean="0">
              <a:solidFill>
                <a:srgbClr val="0989B1">
                  <a:lumMod val="50000"/>
                </a:srgbClr>
              </a:solidFill>
              <a:latin typeface="Century Gothic"/>
            </a:endParaRPr>
          </a:p>
          <a:p>
            <a:pPr defTabSz="457200" latinLnBrk="0"/>
            <a:r>
              <a:rPr lang="ru-RU" sz="12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в </a:t>
            </a:r>
            <a:r>
              <a:rPr lang="ru-RU" sz="12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2023 году - </a:t>
            </a:r>
            <a:r>
              <a:rPr lang="ru-RU" sz="12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849</a:t>
            </a:r>
            <a:r>
              <a:rPr lang="ru-RU" sz="12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 865,1 тыс. </a:t>
            </a:r>
            <a:r>
              <a:rPr lang="ru-RU" sz="12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рублей.</a:t>
            </a:r>
            <a:endParaRPr lang="ru-RU" sz="1200" b="1" dirty="0">
              <a:solidFill>
                <a:srgbClr val="0989B1">
                  <a:lumMod val="50000"/>
                </a:srgbClr>
              </a:solidFill>
              <a:latin typeface="Century Gothic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20707" y="4743948"/>
            <a:ext cx="25376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latinLnBrk="0"/>
            <a:r>
              <a:rPr lang="ru-RU" sz="1100" b="1" dirty="0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     В </a:t>
            </a:r>
            <a:r>
              <a:rPr lang="ru-RU" sz="11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рамках проекта будут реализованы строительство и реконструкция (модернизация) объектов питьевого водоснабжения -  в 2021 году на сумму 129 456,8 тыс. рублей, в 2022 году – 4 390,1 тыс. рублей.</a:t>
            </a:r>
          </a:p>
        </p:txBody>
      </p:sp>
      <p:pic>
        <p:nvPicPr>
          <p:cNvPr id="1026" name="Picture 2" descr="Национальный проект &quot;ЭКОЛОГИЯ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92" y="4164449"/>
            <a:ext cx="1684858" cy="21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06638" y="1163550"/>
            <a:ext cx="324593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latinLnBrk="0"/>
            <a:r>
              <a:rPr lang="ru-RU" sz="11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    В рамках проекта «Образование» предусмотрено в 2021 году создание новых мест в общеобразовательных организациях - 613 993,5 тыс. рублей</a:t>
            </a:r>
            <a:r>
              <a:rPr lang="ru-RU" sz="1100" b="1">
                <a:solidFill>
                  <a:srgbClr val="0989B1">
                    <a:lumMod val="50000"/>
                  </a:srgbClr>
                </a:solidFill>
                <a:latin typeface="Century Gothic"/>
              </a:rPr>
              <a:t>, </a:t>
            </a:r>
            <a:endParaRPr lang="ru-RU" sz="1100" b="1" smtClean="0">
              <a:solidFill>
                <a:srgbClr val="0989B1">
                  <a:lumMod val="50000"/>
                </a:srgbClr>
              </a:solidFill>
              <a:latin typeface="Century Gothic"/>
            </a:endParaRPr>
          </a:p>
          <a:p>
            <a:pPr algn="just" defTabSz="457200" latinLnBrk="0"/>
            <a:r>
              <a:rPr lang="ru-RU" sz="1100" b="1" smtClean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в </a:t>
            </a:r>
            <a:r>
              <a:rPr lang="ru-RU" sz="110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2022 году – 636 456,7 тыс. рублей.</a:t>
            </a:r>
          </a:p>
        </p:txBody>
      </p:sp>
      <p:pic>
        <p:nvPicPr>
          <p:cNvPr id="13" name="Picture 2" descr="C:\Users\User\Desktop\1548156019_02-300x2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5050" y="2089484"/>
            <a:ext cx="2857500" cy="2038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120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46570" y="-32193"/>
            <a:ext cx="8199681" cy="584775"/>
          </a:xfrm>
          <a:prstGeom prst="rect">
            <a:avLst/>
          </a:prstGeom>
          <a:noFill/>
          <a:effectLst>
            <a:outerShdw blurRad="50800" dist="50800" dir="600000" algn="ctr" rotWithShape="0">
              <a:srgbClr val="455F51">
                <a:lumMod val="60000"/>
                <a:lumOff val="40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</a:rPr>
              <a:t>Открытые информационные ресурсы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9436" y="806511"/>
            <a:ext cx="8271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Официальный сайт Президента Российской Федерации (Указы и бюджетные послания)</a:t>
            </a:r>
          </a:p>
          <a:p>
            <a:pPr defTabSz="457200" latinLnBrk="0"/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http://www.kremlin.ru/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98" y="640321"/>
            <a:ext cx="1364344" cy="85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163632" y="1898064"/>
            <a:ext cx="8690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Министерство финансов Российской Федерации (о федеральном бюджете, бюджетной</a:t>
            </a:r>
          </a:p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политике, электронном бюджете, Резервном фонде и Фонде национального </a:t>
            </a:r>
            <a:r>
              <a:rPr lang="ru-RU" sz="1400" dirty="0" smtClean="0">
                <a:solidFill>
                  <a:prstClr val="black"/>
                </a:solidFill>
                <a:latin typeface="Century Gothic"/>
              </a:rPr>
              <a:t>благосостояния, государственном </a:t>
            </a:r>
            <a:r>
              <a:rPr lang="ru-RU" sz="1400" dirty="0">
                <a:solidFill>
                  <a:prstClr val="black"/>
                </a:solidFill>
                <a:latin typeface="Century Gothic"/>
              </a:rPr>
              <a:t>долге и пр. </a:t>
            </a:r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http</a:t>
            </a:r>
            <a:r>
              <a:rPr lang="ru-RU" sz="1400" b="1" i="1" dirty="0" smtClean="0">
                <a:solidFill>
                  <a:prstClr val="black"/>
                </a:solidFill>
                <a:latin typeface="Century Gothic"/>
              </a:rPr>
              <a:t>://</a:t>
            </a:r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www.</a:t>
            </a:r>
            <a:r>
              <a:rPr lang="ru-RU" sz="1400" b="1" i="1" dirty="0" smtClean="0">
                <a:solidFill>
                  <a:prstClr val="black"/>
                </a:solidFill>
                <a:latin typeface="Century Gothic"/>
              </a:rPr>
              <a:t>minfin.ru</a:t>
            </a:r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/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73125" y="3117650"/>
            <a:ext cx="8733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Федеральное казначейство (об исполнении федерального бюджета, кассовом </a:t>
            </a:r>
            <a:r>
              <a:rPr lang="ru-RU" sz="1400" dirty="0" smtClean="0">
                <a:solidFill>
                  <a:prstClr val="black"/>
                </a:solidFill>
                <a:latin typeface="Century Gothic"/>
              </a:rPr>
              <a:t>обслуживании исполнения бюджетов бюджетной системы Российской Федерации, предварительном и текущем контроле за ведением операций со средствами федерального бюджета) </a:t>
            </a:r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http://www.roskazna.ru/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93866" y="4552679"/>
            <a:ext cx="87333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Единый портал бюджетной системы РФ «Электронный бюджет» (о бюджетах и бюджетном </a:t>
            </a:r>
            <a:r>
              <a:rPr lang="ru-RU" sz="1400" dirty="0" smtClean="0">
                <a:solidFill>
                  <a:prstClr val="black"/>
                </a:solidFill>
                <a:latin typeface="Century Gothic"/>
              </a:rPr>
              <a:t>процессе в </a:t>
            </a:r>
            <a:r>
              <a:rPr lang="ru-RU" sz="1400" dirty="0">
                <a:solidFill>
                  <a:prstClr val="black"/>
                </a:solidFill>
                <a:latin typeface="Century Gothic"/>
              </a:rPr>
              <a:t>Российской Федерации, включая бюджеты субъектов РФ и бюджеты муниципальных </a:t>
            </a:r>
            <a:r>
              <a:rPr lang="ru-RU" sz="1400" dirty="0" smtClean="0">
                <a:solidFill>
                  <a:prstClr val="black"/>
                </a:solidFill>
                <a:latin typeface="Century Gothic"/>
              </a:rPr>
              <a:t>образований) </a:t>
            </a:r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http</a:t>
            </a:r>
            <a:r>
              <a:rPr lang="ru-RU" sz="1400" b="1" i="1" dirty="0" smtClean="0">
                <a:solidFill>
                  <a:prstClr val="black"/>
                </a:solidFill>
                <a:latin typeface="Century Gothic"/>
              </a:rPr>
              <a:t>://www.budget.gov.ru</a:t>
            </a:r>
            <a:r>
              <a:rPr lang="en-US" sz="1400" b="1" i="1" dirty="0" smtClean="0">
                <a:solidFill>
                  <a:prstClr val="black"/>
                </a:solidFill>
                <a:latin typeface="Century Gothic"/>
              </a:rPr>
              <a:t>/</a:t>
            </a:r>
            <a:endParaRPr lang="ru-RU" sz="1400" b="1" i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93870" y="5877272"/>
            <a:ext cx="8733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Министерство экономического развития Российской Федерации (о прогнозах социально- экономического развития РФ и отдельных секторов экономики) </a:t>
            </a:r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http</a:t>
            </a:r>
            <a:r>
              <a:rPr lang="ru-RU" sz="1400" b="1" i="1" dirty="0" smtClean="0">
                <a:solidFill>
                  <a:prstClr val="black"/>
                </a:solidFill>
                <a:latin typeface="Century Gothic"/>
              </a:rPr>
              <a:t>://www.economy.gov.ru</a:t>
            </a:r>
            <a:r>
              <a:rPr lang="en-US" sz="1400" b="1" i="1" dirty="0" smtClean="0">
                <a:solidFill>
                  <a:prstClr val="black"/>
                </a:solidFill>
                <a:latin typeface="Century Gothic"/>
              </a:rPr>
              <a:t>/</a:t>
            </a:r>
            <a:endParaRPr lang="ru-RU" sz="1400" b="1" i="1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98" y="1900055"/>
            <a:ext cx="1364344" cy="85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398" y="3166903"/>
            <a:ext cx="1364345" cy="85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98" y="4507262"/>
            <a:ext cx="1364344" cy="862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398" y="5739585"/>
            <a:ext cx="1364344" cy="897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0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-99392"/>
            <a:ext cx="8590008" cy="1005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4360" y="708180"/>
            <a:ext cx="85151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Официальный сайт для размещения информации о государственных (муниципальных) учреждениях (общая статистика по видам и типам учреждений в разрезе регионов и видов деятельности учреждений, информация по учреждениям, оказывающим определенную услугу в разрезе регионов и видов деятельности учреждений, информация об общей стоимости имущества учреждений в зависимости от учредителя, региона и типа </a:t>
            </a:r>
            <a:r>
              <a:rPr lang="ru-RU" sz="1400" dirty="0" smtClean="0">
                <a:solidFill>
                  <a:prstClr val="black"/>
                </a:solidFill>
                <a:latin typeface="Century Gothic"/>
              </a:rPr>
              <a:t>учреждения</a:t>
            </a:r>
            <a:r>
              <a:rPr lang="ru-RU" sz="1400" dirty="0">
                <a:solidFill>
                  <a:prstClr val="black"/>
                </a:solidFill>
                <a:latin typeface="Century Gothic"/>
              </a:rPr>
              <a:t>) </a:t>
            </a:r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http://www.bus.gov.ru/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95589" y="2359869"/>
            <a:ext cx="8515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Электронный портал государственных услуг для физических и юридических лиц</a:t>
            </a:r>
          </a:p>
          <a:p>
            <a:pPr defTabSz="457200" latinLnBrk="0"/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https://www.gosuslugi.ru/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18082" y="3264745"/>
            <a:ext cx="8730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Официальный сайт Российской Федерации для размещения информации о проведении </a:t>
            </a:r>
            <a:r>
              <a:rPr lang="ru-RU" sz="1400" dirty="0" smtClean="0">
                <a:solidFill>
                  <a:prstClr val="black"/>
                </a:solidFill>
                <a:latin typeface="Century Gothic"/>
              </a:rPr>
              <a:t>торгов </a:t>
            </a:r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https://www.torgi.gov.ru/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18459" y="4437112"/>
            <a:ext cx="80178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 smtClean="0">
                <a:solidFill>
                  <a:prstClr val="black"/>
                </a:solidFill>
                <a:latin typeface="Century Gothic"/>
              </a:rPr>
              <a:t>Официальный </a:t>
            </a:r>
            <a:r>
              <a:rPr lang="ru-RU" sz="1400" dirty="0">
                <a:solidFill>
                  <a:prstClr val="black"/>
                </a:solidFill>
                <a:latin typeface="Century Gothic"/>
              </a:rPr>
              <a:t>портал Правительства </a:t>
            </a:r>
            <a:r>
              <a:rPr lang="ru-RU" sz="1400" dirty="0" smtClean="0">
                <a:solidFill>
                  <a:prstClr val="black"/>
                </a:solidFill>
                <a:latin typeface="Century Gothic"/>
              </a:rPr>
              <a:t>Амурской области </a:t>
            </a:r>
            <a:r>
              <a:rPr lang="ru-RU" sz="1400" b="1" i="1" dirty="0">
                <a:solidFill>
                  <a:prstClr val="black"/>
                </a:solidFill>
                <a:latin typeface="Century Gothic"/>
              </a:rPr>
              <a:t>https://</a:t>
            </a:r>
            <a:r>
              <a:rPr lang="ru-RU" sz="1400" b="1" i="1" dirty="0" smtClean="0">
                <a:solidFill>
                  <a:prstClr val="black"/>
                </a:solidFill>
                <a:latin typeface="Century Gothic"/>
              </a:rPr>
              <a:t>www.</a:t>
            </a:r>
            <a:r>
              <a:rPr lang="en-US" sz="1400" b="1" i="1" dirty="0" err="1" smtClean="0">
                <a:solidFill>
                  <a:prstClr val="black"/>
                </a:solidFill>
                <a:latin typeface="Century Gothic"/>
              </a:rPr>
              <a:t>amurobl</a:t>
            </a:r>
            <a:r>
              <a:rPr lang="ru-RU" sz="1400" b="1" i="1" dirty="0" smtClean="0">
                <a:solidFill>
                  <a:prstClr val="black"/>
                </a:solidFill>
                <a:latin typeface="Century Gothic"/>
              </a:rPr>
              <a:t>.</a:t>
            </a:r>
            <a:r>
              <a:rPr lang="ru-RU" sz="1400" b="1" i="1" dirty="0" err="1" smtClean="0">
                <a:solidFill>
                  <a:prstClr val="black"/>
                </a:solidFill>
                <a:latin typeface="Century Gothic"/>
              </a:rPr>
              <a:t>ru</a:t>
            </a:r>
            <a:r>
              <a:rPr lang="ru-RU" sz="1400" b="1" i="1" dirty="0" smtClean="0">
                <a:solidFill>
                  <a:prstClr val="black"/>
                </a:solidFill>
                <a:latin typeface="Century Gothic"/>
              </a:rPr>
              <a:t>/</a:t>
            </a:r>
            <a:r>
              <a:rPr lang="ru-RU" sz="1400" b="1" i="1" dirty="0" smtClean="0">
                <a:solidFill>
                  <a:srgbClr val="0000FF"/>
                </a:solidFill>
                <a:latin typeface="Century Gothic"/>
              </a:rPr>
              <a:t> </a:t>
            </a:r>
            <a:endParaRPr lang="ru-RU" sz="1400" b="1" i="1" dirty="0">
              <a:solidFill>
                <a:srgbClr val="0000FF"/>
              </a:solidFill>
              <a:latin typeface="Century Gothic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90386" y="5589240"/>
            <a:ext cx="8425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1400" dirty="0">
                <a:solidFill>
                  <a:prstClr val="black"/>
                </a:solidFill>
                <a:latin typeface="Century Gothic"/>
              </a:rPr>
              <a:t>Официальный сайт Администрации муниципального образования город </a:t>
            </a:r>
            <a:r>
              <a:rPr lang="ru-RU" sz="1400" dirty="0" smtClean="0">
                <a:solidFill>
                  <a:prstClr val="black"/>
                </a:solidFill>
                <a:latin typeface="Century Gothic"/>
              </a:rPr>
              <a:t>Благовещенск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1400" b="1" i="1" dirty="0" smtClean="0">
                <a:solidFill>
                  <a:prstClr val="black"/>
                </a:solidFill>
                <a:latin typeface="Century Gothic"/>
              </a:rPr>
              <a:t>http</a:t>
            </a:r>
            <a:r>
              <a:rPr lang="en-US" sz="1400" b="1" i="1" dirty="0">
                <a:solidFill>
                  <a:prstClr val="black"/>
                </a:solidFill>
                <a:latin typeface="Century Gothic"/>
              </a:rPr>
              <a:t>://www.admblag.ru/ </a:t>
            </a:r>
            <a:endParaRPr lang="ru-RU" sz="1400" b="1" i="1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122" y="900086"/>
            <a:ext cx="1364344" cy="862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2093175"/>
            <a:ext cx="1364344" cy="863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496" y="3155272"/>
            <a:ext cx="1364344" cy="881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122" y="4220801"/>
            <a:ext cx="1364344" cy="918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2122" y="5391779"/>
            <a:ext cx="1364344" cy="918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9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922" t="9810" r="-20" b="9809"/>
          <a:stretch/>
        </p:blipFill>
        <p:spPr>
          <a:xfrm>
            <a:off x="479376" y="-243408"/>
            <a:ext cx="11784632" cy="6857999"/>
          </a:xfrm>
          <a:prstGeom prst="rect">
            <a:avLst/>
          </a:prstGeom>
          <a:solidFill>
            <a:srgbClr val="FFFF00"/>
          </a:solidFill>
          <a:ln>
            <a:solidFill>
              <a:srgbClr val="E7B14F"/>
            </a:solidFill>
          </a:ln>
          <a:effectLst>
            <a:softEdge rad="8001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52895" y="4005064"/>
            <a:ext cx="9276197" cy="2215991"/>
          </a:xfrm>
          <a:prstGeom prst="rect">
            <a:avLst/>
          </a:prstGeom>
          <a:effectLst>
            <a:glow rad="127000">
              <a:schemeClr val="bg2">
                <a:lumMod val="9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ru-RU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В случае возникновения вопросов Вы можете обратиться в </a:t>
            </a:r>
            <a:endParaRPr lang="ru-RU" b="1" i="1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Финансовое </a:t>
            </a:r>
            <a:r>
              <a:rPr lang="ru-RU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управление администрации города Благовещенска </a:t>
            </a:r>
            <a:endParaRPr lang="ru-RU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по </a:t>
            </a:r>
            <a:r>
              <a:rPr lang="ru-RU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телефону +7 (4162) 990-420 </a:t>
            </a:r>
            <a:endParaRPr lang="ru-RU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по </a:t>
            </a:r>
            <a:r>
              <a:rPr lang="ru-RU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электронной почте </a:t>
            </a:r>
            <a:r>
              <a:rPr 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blagfin@blagfin.ru 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написать </a:t>
            </a:r>
            <a:r>
              <a:rPr lang="ru-RU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письмо или прийти лично в часы работы </a:t>
            </a:r>
            <a:endParaRPr lang="ru-RU" b="1" i="1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(понедельник-пятница </a:t>
            </a:r>
            <a:r>
              <a:rPr lang="ru-RU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с 09-00 до 18-00 обеденный перерыв с 13-00 до 14-00) </a:t>
            </a:r>
            <a:endParaRPr lang="ru-RU" b="1" i="1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i="1" dirty="0" smtClean="0">
                <a:solidFill>
                  <a:srgbClr val="F34D03"/>
                </a:solidFill>
                <a:latin typeface="Century Gothic" panose="020B0502020202020204" pitchFamily="34" charset="0"/>
              </a:rPr>
              <a:t>по </a:t>
            </a:r>
            <a:r>
              <a:rPr lang="ru-RU" b="1" i="1" dirty="0">
                <a:solidFill>
                  <a:srgbClr val="F34D03"/>
                </a:solidFill>
                <a:latin typeface="Century Gothic" panose="020B0502020202020204" pitchFamily="34" charset="0"/>
              </a:rPr>
              <a:t>адресу: 675000, Амурская область, город Благовещенск, ул. Ленина 133 </a:t>
            </a:r>
            <a:endParaRPr lang="ru-RU" b="1" dirty="0">
              <a:solidFill>
                <a:srgbClr val="F34D03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Шеврон 9"/>
          <p:cNvSpPr/>
          <p:nvPr/>
        </p:nvSpPr>
        <p:spPr>
          <a:xfrm>
            <a:off x="2076931" y="4829570"/>
            <a:ext cx="175964" cy="160275"/>
          </a:xfrm>
          <a:prstGeom prst="chevron">
            <a:avLst/>
          </a:prstGeom>
          <a:solidFill>
            <a:srgbClr val="FFFF00"/>
          </a:solidFill>
          <a:ln>
            <a:solidFill>
              <a:srgbClr val="E7B1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Шеврон 12"/>
          <p:cNvSpPr/>
          <p:nvPr/>
        </p:nvSpPr>
        <p:spPr>
          <a:xfrm>
            <a:off x="2076931" y="5133863"/>
            <a:ext cx="175964" cy="167343"/>
          </a:xfrm>
          <a:prstGeom prst="chevron">
            <a:avLst/>
          </a:prstGeom>
          <a:solidFill>
            <a:srgbClr val="FFFF00"/>
          </a:solidFill>
          <a:ln>
            <a:solidFill>
              <a:srgbClr val="E7B1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Шеврон 13"/>
          <p:cNvSpPr/>
          <p:nvPr/>
        </p:nvSpPr>
        <p:spPr>
          <a:xfrm>
            <a:off x="2076931" y="5445224"/>
            <a:ext cx="175964" cy="160275"/>
          </a:xfrm>
          <a:prstGeom prst="chevron">
            <a:avLst/>
          </a:prstGeom>
          <a:solidFill>
            <a:srgbClr val="FFFF00"/>
          </a:solidFill>
          <a:ln>
            <a:solidFill>
              <a:srgbClr val="E7B1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1384" y="6207583"/>
            <a:ext cx="113768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Внимание! В здании администрации действует масочный режим.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186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480614"/>
            <a:ext cx="8904312" cy="1069514"/>
          </a:xfrm>
        </p:spPr>
        <p:txBody>
          <a:bodyPr/>
          <a:lstStyle/>
          <a:p>
            <a:pPr algn="ctr"/>
            <a:r>
              <a:rPr lang="ru-RU" sz="2400" dirty="0" smtClean="0"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  <a:t>Основные параметры городского бюджета на 2021 год </a:t>
            </a:r>
            <a:br>
              <a:rPr lang="ru-RU" sz="2400" dirty="0" smtClean="0"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</a:br>
            <a:r>
              <a:rPr lang="ru-RU" sz="2400" dirty="0" smtClean="0"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  <a:t>и плановый период 2022-2023 годов </a:t>
            </a:r>
            <a:endParaRPr lang="ru-RU" sz="2400" dirty="0">
              <a:effectLst>
                <a:glow rad="101600">
                  <a:srgbClr val="FFC000">
                    <a:alpha val="40000"/>
                  </a:srgbClr>
                </a:glo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503028"/>
              </p:ext>
            </p:extLst>
          </p:nvPr>
        </p:nvGraphicFramePr>
        <p:xfrm>
          <a:off x="2495600" y="1772816"/>
          <a:ext cx="877308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99456" y="2521058"/>
            <a:ext cx="1080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2021</a:t>
            </a:r>
          </a:p>
          <a:p>
            <a:endParaRPr lang="ru-RU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2022</a:t>
            </a:r>
          </a:p>
          <a:p>
            <a:endParaRPr lang="ru-RU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2023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1800" y="1563519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тыс. рублей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638274"/>
              </p:ext>
            </p:extLst>
          </p:nvPr>
        </p:nvGraphicFramePr>
        <p:xfrm>
          <a:off x="695402" y="836712"/>
          <a:ext cx="11330071" cy="5548120"/>
        </p:xfrm>
        <a:graphic>
          <a:graphicData uri="http://schemas.openxmlformats.org/drawingml/2006/table">
            <a:tbl>
              <a:tblPr/>
              <a:tblGrid>
                <a:gridCol w="452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9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0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56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56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6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56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56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56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Показатели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отчет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отчет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оценка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прогноз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2018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2019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2020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>
                            <a:alpha val="80000"/>
                          </a:srgbClr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Консервативный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базовый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консервативный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базовый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консервативный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базовый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31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14400" rtl="0" eaLnBrk="1" fontAlgn="ctr" latinLnBrk="1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Численность населения (среднегодовая)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 err="1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тыс.чел</a:t>
                      </a:r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230,7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231,4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231,6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23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1,6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23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1,6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23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1,8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23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1,8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232,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23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2,0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Ввод в действие жилых домов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тыс. кв. м </a:t>
                      </a:r>
                      <a:endParaRPr lang="ru-RU" sz="900" b="1" i="0" u="none" strike="noStrike" dirty="0" smtClean="0"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в </a:t>
                      </a:r>
                      <a:r>
                        <a:rPr lang="ru-RU" sz="900" b="1" i="0" u="none" strike="noStrike" dirty="0" err="1" smtClean="0">
                          <a:latin typeface="Times New Roman"/>
                        </a:rPr>
                        <a:t>общ.площ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.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 smtClean="0">
                          <a:latin typeface="Times New Roman"/>
                        </a:rPr>
                        <a:t>65,0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 smtClean="0">
                          <a:latin typeface="Times New Roman"/>
                        </a:rPr>
                        <a:t>84,6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 smtClean="0">
                          <a:latin typeface="Times New Roman"/>
                        </a:rPr>
                        <a:t>94,5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7,0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7,0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 smtClean="0">
                          <a:latin typeface="Times New Roman"/>
                        </a:rPr>
                        <a:t>59,6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 smtClean="0">
                          <a:latin typeface="Times New Roman"/>
                        </a:rPr>
                        <a:t>59,6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 smtClean="0">
                          <a:latin typeface="Times New Roman"/>
                        </a:rPr>
                        <a:t>59,6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 smtClean="0">
                          <a:latin typeface="Times New Roman"/>
                        </a:rPr>
                        <a:t>59,6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67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Доля аварийного жилищного фонда в общей площади жилищного фонда 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муниципального </a:t>
                      </a:r>
                      <a:r>
                        <a:rPr lang="ru-RU" sz="900" b="1" i="0" u="none" strike="noStrike" dirty="0">
                          <a:latin typeface="Times New Roman"/>
                        </a:rPr>
                        <a:t>образования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0,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49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0,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64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0,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7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0,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7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0,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0,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7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0,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0,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7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0,</a:t>
                      </a:r>
                      <a:r>
                        <a:rPr lang="en-US" sz="900" b="1" i="0" u="none" strike="noStrike" dirty="0" smtClean="0">
                          <a:latin typeface="Times New Roman"/>
                        </a:rPr>
                        <a:t>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63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Общая площадь жилых помещений, приходящаяся в среднем на одного жителя 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кв.</a:t>
                      </a:r>
                      <a:r>
                        <a:rPr lang="ru-RU" sz="900" b="1" i="0" u="none" strike="noStrike" baseline="0" dirty="0" smtClean="0">
                          <a:latin typeface="Times New Roman"/>
                        </a:rPr>
                        <a:t> м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25,2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25,9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25,9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25,5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26,0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25,6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26,1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25,7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26,2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19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b"/>
                      <a:r>
                        <a:rPr lang="ru-RU" sz="900" b="1" i="0" u="none" strike="noStrike" dirty="0">
                          <a:latin typeface="Times New Roman"/>
                        </a:rPr>
                        <a:t>Уровень собираемости платежей населения за жилье и коммунальные услуги  </a:t>
                      </a:r>
                    </a:p>
                  </a:txBody>
                  <a:tcPr marL="4173" marR="4173" marT="41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107,0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97,0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38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b"/>
                      <a:r>
                        <a:rPr lang="ru-RU" sz="900" b="1" i="0" u="none" strike="noStrike" dirty="0">
                          <a:latin typeface="Times New Roman"/>
                        </a:rPr>
                        <a:t>Уровень собираемости взносов на капитальный ремонт </a:t>
                      </a:r>
                    </a:p>
                  </a:txBody>
                  <a:tcPr marL="4173" marR="4173" marT="41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84,1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101,6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99,2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9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b"/>
                      <a:r>
                        <a:rPr lang="ru-RU" sz="900" b="1" i="0" u="none" strike="noStrike" dirty="0">
                          <a:latin typeface="Times New Roman"/>
                        </a:rPr>
                        <a:t>Уровень собираемости взносов на капитальный ремонт  по помещениям, 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находящим</a:t>
                      </a:r>
                    </a:p>
                    <a:p>
                      <a:pPr algn="l" fontAlgn="b"/>
                      <a:r>
                        <a:rPr lang="ru-RU" sz="900" b="1" i="0" u="none" strike="noStrike" dirty="0" err="1" smtClean="0">
                          <a:latin typeface="Times New Roman"/>
                        </a:rPr>
                        <a:t>ся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latin typeface="Times New Roman"/>
                        </a:rPr>
                        <a:t>в муниципальной собственности </a:t>
                      </a:r>
                    </a:p>
                  </a:txBody>
                  <a:tcPr marL="4173" marR="4173" marT="41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98,4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99,9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31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Оборот розничной торговли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млн. 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руб.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96028,8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101969,5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102785,0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104429,6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108824,6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110782,6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115669,4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117635,4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123063,0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431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>
                          <a:latin typeface="Times New Roman"/>
                        </a:rPr>
                        <a:t>Объем платных услуг населению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млн. 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руб.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14375,3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14868,9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14435,0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14579,35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15012,4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14754,3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15687,96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14931,35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16393,92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9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Число субъектов малого и среднего предпринимательства, 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в расчете на 10000 чел. населения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единиц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629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624,6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630,8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620,1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637,1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626,3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643,5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632,6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649,9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63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Инвестиции в основной капитал (без субъектов малого </a:t>
                      </a:r>
                      <a:r>
                        <a:rPr lang="ru-RU" sz="900" b="1" i="0" u="none" strike="noStrike" dirty="0" err="1">
                          <a:latin typeface="Times New Roman"/>
                        </a:rPr>
                        <a:t>предпринимателельства</a:t>
                      </a:r>
                      <a:r>
                        <a:rPr lang="ru-RU" sz="900" b="1" i="0" u="none" strike="noStrike" dirty="0">
                          <a:latin typeface="Times New Roman"/>
                        </a:rPr>
                        <a:t>)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млн. рублей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11109,1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15610,7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17249,8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17267,1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18371,1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17284,3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19473,3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17318,9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20447,0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9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Номинальная начисленная среднемесячная заработная плата работников муниципальных общеобразовательных учреждений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рублей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33393,5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36139,7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37513,0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39013,5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39013,5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40574,1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40574,1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40574,1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40574,1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9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Номинальная начисленная среднемесячная заработная плата работников муниципальных дошкольных образовательных учреждений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рублей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25128,2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27542,3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28588,9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29732,5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29732,5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30921,8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30921,8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30921,8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30921,8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29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>
                          <a:latin typeface="Times New Roman"/>
                        </a:rPr>
                        <a:t>Номинальная начисленная среднемесячная заработная плата работников муниципальных учреждений культуры и искусства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рублей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36935,9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39624,4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44238,0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47402,0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47402,0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50767,0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50767,0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51949,0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latin typeface="Times New Roman"/>
                        </a:rPr>
                        <a:t>51949,0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9223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Доля детей 1-6 лет, получающих дошкольную образовательную услугу и (или) услугу по их содержанию в муниципальных 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образовательных </a:t>
                      </a:r>
                      <a:r>
                        <a:rPr lang="ru-RU" sz="900" b="1" i="0" u="none" strike="noStrike" dirty="0">
                          <a:latin typeface="Times New Roman"/>
                        </a:rPr>
                        <a:t>учреждениях</a:t>
                      </a:r>
                      <a:r>
                        <a:rPr lang="ru-RU" sz="900" b="1" i="0" u="none" strike="noStrike" dirty="0" smtClean="0">
                          <a:latin typeface="Times New Roman"/>
                        </a:rPr>
                        <a:t>, в </a:t>
                      </a:r>
                      <a:r>
                        <a:rPr lang="ru-RU" sz="900" b="1" i="0" u="none" strike="noStrike" dirty="0">
                          <a:latin typeface="Times New Roman"/>
                        </a:rPr>
                        <a:t>общей численности детей 1-6 лет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78,5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76,8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75,7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75,7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74,2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75,7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72,8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74,2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72,8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172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>
                          <a:latin typeface="Times New Roman"/>
                        </a:rPr>
                        <a:t>Доля муниципальных общеобразовательных учреждений, соответствующих современным требованиям обучения, в общем количестве муниципальных общеобразовательных учреждений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89,0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89,0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95,0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863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>
                          <a:latin typeface="Times New Roman"/>
                        </a:rPr>
                        <a:t>Доля населения, систематически занимающегося физической культурой и спортом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29,3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31,2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35,0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863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Уровень фактической обеспеченности домами культуры от нормативной потребности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86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latin typeface="Times New Roman"/>
                        </a:rPr>
                        <a:t>Уровень фактической обеспеченности музеями от нормативной потребности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33,3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33,3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33,3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33,3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33,3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33,3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33,3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33,3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280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4572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Уровень фактической обеспеченности библиотеками от нормативной потребности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lang="ru-RU" sz="900" b="1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3DED1"/>
                        </a:gs>
                        <a:gs pos="50000">
                          <a:sysClr val="window" lastClr="FFFFFF">
                            <a:lumMod val="85000"/>
                          </a:sysClr>
                        </a:gs>
                        <a:gs pos="100000">
                          <a:srgbClr val="C0CF3A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24522" y="116632"/>
            <a:ext cx="10700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1600" b="1" dirty="0" smtClean="0">
                <a:solidFill>
                  <a:srgbClr val="E3DED1">
                    <a:lumMod val="25000"/>
                  </a:srgbClr>
                </a:solidFill>
                <a:latin typeface="Century Gothic"/>
              </a:rPr>
              <a:t>Основные параметры прогноза социально-экономического развития города Благовещенска </a:t>
            </a:r>
          </a:p>
          <a:p>
            <a:pPr algn="ctr" defTabSz="457200" latinLnBrk="0"/>
            <a:r>
              <a:rPr lang="ru-RU" sz="1600" b="1" dirty="0" smtClean="0">
                <a:solidFill>
                  <a:srgbClr val="E3DED1">
                    <a:lumMod val="25000"/>
                  </a:srgbClr>
                </a:solidFill>
                <a:latin typeface="Century Gothic"/>
              </a:rPr>
              <a:t>на 2021-2023 годы</a:t>
            </a:r>
            <a:endParaRPr lang="ru-RU" sz="1600" b="1" dirty="0">
              <a:solidFill>
                <a:srgbClr val="E3DED1">
                  <a:lumMod val="25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92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13" y="306939"/>
            <a:ext cx="2268252" cy="1512168"/>
          </a:xfrm>
          <a:prstGeom prst="rect">
            <a:avLst/>
          </a:prstGeom>
        </p:spPr>
      </p:pic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407410"/>
              </p:ext>
            </p:extLst>
          </p:nvPr>
        </p:nvGraphicFramePr>
        <p:xfrm>
          <a:off x="984286" y="1807142"/>
          <a:ext cx="489569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302391" y="480976"/>
            <a:ext cx="6922477" cy="3840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7200" b="1" dirty="0">
                <a:solidFill>
                  <a:srgbClr val="800000"/>
                </a:solidFill>
                <a:cs typeface="Times New Roman" panose="02020603050405020304" pitchFamily="18" charset="0"/>
              </a:rPr>
              <a:t>СТРУКТУРА СОБСТВЕННЫХ ДОХОДОВ БЮДЖЕТА </a:t>
            </a:r>
          </a:p>
          <a:p>
            <a:pPr>
              <a:lnSpc>
                <a:spcPct val="120000"/>
              </a:lnSpc>
            </a:pPr>
            <a:r>
              <a:rPr lang="ru-RU" sz="7200" b="1" dirty="0">
                <a:solidFill>
                  <a:srgbClr val="800000"/>
                </a:solidFill>
                <a:cs typeface="Times New Roman" panose="02020603050405020304" pitchFamily="18" charset="0"/>
              </a:rPr>
              <a:t>ГОРОДА БЛАГОВЕЩЕНСКА</a:t>
            </a:r>
          </a:p>
          <a:p>
            <a:pPr>
              <a:lnSpc>
                <a:spcPct val="120000"/>
              </a:lnSpc>
            </a:pPr>
            <a:endParaRPr lang="ru-RU" sz="8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888717"/>
              </p:ext>
            </p:extLst>
          </p:nvPr>
        </p:nvGraphicFramePr>
        <p:xfrm>
          <a:off x="6528048" y="1626953"/>
          <a:ext cx="4762235" cy="4177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2424" y="1062099"/>
            <a:ext cx="115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 слайд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559496" y="3861048"/>
            <a:ext cx="432048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032104" y="3466782"/>
            <a:ext cx="504056" cy="5022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193616"/>
              </p:ext>
            </p:extLst>
          </p:nvPr>
        </p:nvGraphicFramePr>
        <p:xfrm>
          <a:off x="767408" y="1566084"/>
          <a:ext cx="5070303" cy="4095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448042"/>
              </p:ext>
            </p:extLst>
          </p:nvPr>
        </p:nvGraphicFramePr>
        <p:xfrm>
          <a:off x="6864758" y="1559007"/>
          <a:ext cx="457064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912424" y="961160"/>
            <a:ext cx="115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2 слайд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06134"/>
            <a:ext cx="4117090" cy="123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46797"/>
            <a:ext cx="2268252" cy="1512168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487488" y="3429000"/>
            <a:ext cx="414046" cy="434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392144" y="3382575"/>
            <a:ext cx="504056" cy="550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23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блако 30"/>
          <p:cNvSpPr/>
          <p:nvPr/>
        </p:nvSpPr>
        <p:spPr>
          <a:xfrm>
            <a:off x="6722785" y="5354562"/>
            <a:ext cx="1944216" cy="1224793"/>
          </a:xfrm>
          <a:prstGeom prst="cloud">
            <a:avLst/>
          </a:prstGeom>
          <a:solidFill>
            <a:srgbClr val="FFCC00">
              <a:alpha val="47000"/>
            </a:srgb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лако 29"/>
          <p:cNvSpPr/>
          <p:nvPr/>
        </p:nvSpPr>
        <p:spPr>
          <a:xfrm>
            <a:off x="8667001" y="5236113"/>
            <a:ext cx="1944216" cy="1224793"/>
          </a:xfrm>
          <a:prstGeom prst="cloud">
            <a:avLst/>
          </a:prstGeom>
          <a:solidFill>
            <a:schemeClr val="accent2">
              <a:lumMod val="40000"/>
              <a:lumOff val="60000"/>
              <a:alpha val="57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008" y="5532739"/>
            <a:ext cx="1981372" cy="1255885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25" name="Облако 24"/>
          <p:cNvSpPr/>
          <p:nvPr/>
        </p:nvSpPr>
        <p:spPr>
          <a:xfrm>
            <a:off x="2454542" y="5236113"/>
            <a:ext cx="1944216" cy="1224793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299075"/>
              </p:ext>
            </p:extLst>
          </p:nvPr>
        </p:nvGraphicFramePr>
        <p:xfrm>
          <a:off x="2080728" y="1335312"/>
          <a:ext cx="7632848" cy="363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474314" y="292108"/>
            <a:ext cx="8136903" cy="9619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ДИНАМИКА ПОСТУПЛЕНИЙ НАЛОГОВЫХ И НЕНАЛОГОВЫХ ДОХОДОВ В БЮДЖЕТ ГОРОДА БЛАГОВЕЩЕНСКА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42621" y="5014983"/>
            <a:ext cx="332334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Всего собственные доходы</a:t>
            </a:r>
          </a:p>
        </p:txBody>
      </p:sp>
      <p:sp>
        <p:nvSpPr>
          <p:cNvPr id="15" name="TextBox 14"/>
          <p:cNvSpPr txBox="1"/>
          <p:nvPr/>
        </p:nvSpPr>
        <p:spPr>
          <a:xfrm rot="19468670">
            <a:off x="2742080" y="548408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2020</a:t>
            </a:r>
          </a:p>
        </p:txBody>
      </p:sp>
      <p:sp>
        <p:nvSpPr>
          <p:cNvPr id="17" name="TextBox 16"/>
          <p:cNvSpPr txBox="1"/>
          <p:nvPr/>
        </p:nvSpPr>
        <p:spPr>
          <a:xfrm rot="20438882">
            <a:off x="7028783" y="560527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2022</a:t>
            </a:r>
          </a:p>
        </p:txBody>
      </p:sp>
      <p:sp>
        <p:nvSpPr>
          <p:cNvPr id="18" name="TextBox 17"/>
          <p:cNvSpPr txBox="1"/>
          <p:nvPr/>
        </p:nvSpPr>
        <p:spPr>
          <a:xfrm rot="20295740">
            <a:off x="4978301" y="570200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19" name="TextBox 18"/>
          <p:cNvSpPr txBox="1"/>
          <p:nvPr/>
        </p:nvSpPr>
        <p:spPr>
          <a:xfrm rot="19986972">
            <a:off x="8948904" y="551606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2023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81741" y="5681812"/>
            <a:ext cx="98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3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194,5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4497" y="5995167"/>
            <a:ext cx="100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3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236,8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4832" y="5949033"/>
            <a:ext cx="103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3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520,3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86204" y="573009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3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695,1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12424" y="925344"/>
            <a:ext cx="162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96894" y="1052736"/>
            <a:ext cx="10225135" cy="100056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1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101600">
              <a:schemeClr val="accent6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tabLst>
                <a:tab pos="630555" algn="l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Бюджетная политика на 2021 год и плановый период 2022 и 2023 годов в области расходов городского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бюджета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нацелена 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первую очередь на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формирование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бюджетных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параметров исходя из необходимости безусловного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исполнения действующих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расходных обязательств городского бюджета города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Благовещенска.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9486" y="260648"/>
            <a:ext cx="106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tabLst>
                <a:tab pos="630555" algn="l"/>
              </a:tabLst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ОСНОВНЫЕ НАПРАВЛЕНИЯ БЮДЖЕТНОЙ ПОЛИТИКИ ГОРОДА БЛАГОВЕЩЕНСКА НА 2021 ГОД И ПЛАНОВЫЙ ПЕРИОД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2022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и 2023 ГОДОВ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16875" y="2343314"/>
            <a:ext cx="10585175" cy="4339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Кроме того, важными направлениями являются: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 анализ осуществляемых расходных обязательств в целях исключения направления средств на выполнение полномочий, не отнесенных к полномочиям городского округа, принятие новых расходных обязательств только при условии оценки их эффективности, соответствия их приоритетным направлениям социально-экономического развития города и при условии наличия ресурсов для их гарантированного исполнения в целях снижения риска неисполнения (либо исполнения в неполном объеме) действующих расходных обязательств;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 планирование в приоритетном порядке бюджетных ассигнований на реализацию национальных проектов (программ) развития Российской Федерации и федеральных проектов, входящих в состав национальных проектов (программ), в целях безусловного выполнения задач, поставленных в национальных проектах (программах);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 осуществление работы, направленной на привлечение средств вышестоящих бюджетов на решение вопросов местного значения в целях сокращения нагрузки на городской бюджет, в том числе путем участия в федеральных или региональных проектах и программах, а также выполнение условий </a:t>
            </a:r>
            <a:r>
              <a:rPr lang="ru-RU" sz="1150" b="1" dirty="0" err="1">
                <a:solidFill>
                  <a:srgbClr val="0989B1">
                    <a:lumMod val="50000"/>
                  </a:srgbClr>
                </a:solidFill>
                <a:latin typeface="Century Gothic"/>
              </a:rPr>
              <a:t>софинансирования</a:t>
            </a:r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 к средствам вышестоящих бюджетов; 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 сохранение достигнутого уровня предоставления муниципальных услуг (работ) и недопущение снижения качества их предоставления в целях обеспечения комфортных условий для проживания населения в городе; 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 реализацию режима экономии электро- и </a:t>
            </a:r>
            <a:r>
              <a:rPr lang="ru-RU" sz="1150" b="1" dirty="0" err="1">
                <a:solidFill>
                  <a:srgbClr val="0989B1">
                    <a:lumMod val="50000"/>
                  </a:srgbClr>
                </a:solidFill>
                <a:latin typeface="Century Gothic"/>
              </a:rPr>
              <a:t>теплоэнергии</a:t>
            </a:r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, расходных материалов, горюче-смазочных материалов, услуг связи;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 проведение системной работы по оптимизации расходов на обслуживание муниципального долга;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 приоритетное направление расходов на развитие социальной, коммунальной, транспортной инфраструктуры для создания комфортных условий для проживания граждан города Благовещенска;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 своевременная выплата заработной платы работникам бюджетной сферы;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 совершенствование системы внутреннего финансового контроля и внутреннего финансового аудита;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 обеспечение прозрачности (открытости) городского бюджета за счет размещения и предоставления информации на едином портале бюджетной системы Российской Федерации;</a:t>
            </a:r>
          </a:p>
          <a:p>
            <a:pPr algn="just" defTabSz="457200" latinLnBrk="0"/>
            <a:r>
              <a:rPr lang="ru-RU" sz="1150" b="1" dirty="0">
                <a:solidFill>
                  <a:srgbClr val="0989B1">
                    <a:lumMod val="50000"/>
                  </a:srgbClr>
                </a:solidFill>
                <a:latin typeface="Century Gothic"/>
              </a:rPr>
              <a:t>- повышение информационной открытости бюджетного процесса города в целях повышения информированности граждан в вопросах формирования и исполнения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16526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Зеленый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  <a:fontScheme name="Легкий дым">
    <a:majorFont>
      <a:latin typeface="Century Gothic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Легкий дым">
    <a:fillStyleLst>
      <a:solidFill>
        <a:schemeClr val="phClr"/>
      </a:solidFill>
      <a:solidFill>
        <a:schemeClr val="phClr">
          <a:tint val="70000"/>
          <a:lumMod val="104000"/>
        </a:schemeClr>
      </a:solidFill>
      <a:gradFill rotWithShape="1">
        <a:gsLst>
          <a:gs pos="0">
            <a:schemeClr val="phClr">
              <a:tint val="96000"/>
              <a:lumMod val="104000"/>
            </a:schemeClr>
          </a:gs>
          <a:gs pos="100000">
            <a:schemeClr val="phClr">
              <a:shade val="98000"/>
              <a:lumMod val="9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shade val="90000"/>
          </a:schemeClr>
        </a:solidFill>
        <a:prstDash val="solid"/>
      </a:ln>
      <a:ln w="15875" cap="rnd" cmpd="sng" algn="ctr">
        <a:solidFill>
          <a:schemeClr val="phClr"/>
        </a:solidFill>
        <a:prstDash val="solid"/>
      </a:ln>
      <a:ln w="2222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2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satMod val="92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Зеленый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  <a:fontScheme name="Легкий дым">
    <a:majorFont>
      <a:latin typeface="Century Gothic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Легкий дым">
    <a:fillStyleLst>
      <a:solidFill>
        <a:schemeClr val="phClr"/>
      </a:solidFill>
      <a:solidFill>
        <a:schemeClr val="phClr">
          <a:tint val="70000"/>
          <a:lumMod val="104000"/>
        </a:schemeClr>
      </a:solidFill>
      <a:gradFill rotWithShape="1">
        <a:gsLst>
          <a:gs pos="0">
            <a:schemeClr val="phClr">
              <a:tint val="96000"/>
              <a:lumMod val="104000"/>
            </a:schemeClr>
          </a:gs>
          <a:gs pos="100000">
            <a:schemeClr val="phClr">
              <a:shade val="98000"/>
              <a:lumMod val="9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shade val="90000"/>
          </a:schemeClr>
        </a:solidFill>
        <a:prstDash val="solid"/>
      </a:ln>
      <a:ln w="15875" cap="rnd" cmpd="sng" algn="ctr">
        <a:solidFill>
          <a:schemeClr val="phClr"/>
        </a:solidFill>
        <a:prstDash val="solid"/>
      </a:ln>
      <a:ln w="2222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2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satMod val="92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5630</TotalTime>
  <Words>5396</Words>
  <Application>Microsoft Office PowerPoint</Application>
  <PresentationFormat>Широкоэкранный</PresentationFormat>
  <Paragraphs>1601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맑은 고딕</vt:lpstr>
      <vt:lpstr>Arial</vt:lpstr>
      <vt:lpstr>Arial Narrow</vt:lpstr>
      <vt:lpstr>Calibri</vt:lpstr>
      <vt:lpstr>Century</vt:lpstr>
      <vt:lpstr>Century Gothic</vt:lpstr>
      <vt:lpstr>Times New Roman</vt:lpstr>
      <vt:lpstr>Verdana</vt:lpstr>
      <vt:lpstr>Office Theme</vt:lpstr>
      <vt:lpstr>Custom Design</vt:lpstr>
      <vt:lpstr>Презентация PowerPoint</vt:lpstr>
      <vt:lpstr>Что такое бюджет?</vt:lpstr>
      <vt:lpstr>Презентация PowerPoint</vt:lpstr>
      <vt:lpstr>Основные параметры городского бюджета на 2021 год  и плановый период 2022-2023 годов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Пользователь Windows</cp:lastModifiedBy>
  <cp:revision>364</cp:revision>
  <cp:lastPrinted>2020-11-10T07:56:08Z</cp:lastPrinted>
  <dcterms:created xsi:type="dcterms:W3CDTF">2014-04-01T16:35:38Z</dcterms:created>
  <dcterms:modified xsi:type="dcterms:W3CDTF">2020-11-13T07:15:48Z</dcterms:modified>
</cp:coreProperties>
</file>