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10.xml" ContentType="application/vnd.openxmlformats-officedocument.drawingml.chart+xml"/>
  <Override PartName="/ppt/drawings/drawing4.xml" ContentType="application/vnd.openxmlformats-officedocument.drawingml.chartshapes+xml"/>
  <Override PartName="/ppt/charts/chart11.xml" ContentType="application/vnd.openxmlformats-officedocument.drawingml.chart+xml"/>
  <Override PartName="/ppt/drawings/drawing5.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drawings/drawing6.xml" ContentType="application/vnd.openxmlformats-officedocument.drawingml.chartshapes+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2" r:id="rId1"/>
  </p:sldMasterIdLst>
  <p:notesMasterIdLst>
    <p:notesMasterId r:id="rId51"/>
  </p:notesMasterIdLst>
  <p:sldIdLst>
    <p:sldId id="276" r:id="rId2"/>
    <p:sldId id="270" r:id="rId3"/>
    <p:sldId id="277" r:id="rId4"/>
    <p:sldId id="279" r:id="rId5"/>
    <p:sldId id="281" r:id="rId6"/>
    <p:sldId id="282" r:id="rId7"/>
    <p:sldId id="283" r:id="rId8"/>
    <p:sldId id="280" r:id="rId9"/>
    <p:sldId id="285" r:id="rId10"/>
    <p:sldId id="287" r:id="rId11"/>
    <p:sldId id="289" r:id="rId12"/>
    <p:sldId id="288" r:id="rId13"/>
    <p:sldId id="290" r:id="rId14"/>
    <p:sldId id="291" r:id="rId15"/>
    <p:sldId id="292" r:id="rId16"/>
    <p:sldId id="293" r:id="rId17"/>
    <p:sldId id="294" r:id="rId18"/>
    <p:sldId id="286" r:id="rId19"/>
    <p:sldId id="295" r:id="rId20"/>
    <p:sldId id="296" r:id="rId21"/>
    <p:sldId id="312" r:id="rId22"/>
    <p:sldId id="313" r:id="rId23"/>
    <p:sldId id="314" r:id="rId24"/>
    <p:sldId id="298" r:id="rId25"/>
    <p:sldId id="299" r:id="rId26"/>
    <p:sldId id="300" r:id="rId27"/>
    <p:sldId id="301" r:id="rId28"/>
    <p:sldId id="315" r:id="rId29"/>
    <p:sldId id="316" r:id="rId30"/>
    <p:sldId id="317" r:id="rId31"/>
    <p:sldId id="318" r:id="rId32"/>
    <p:sldId id="319" r:id="rId33"/>
    <p:sldId id="320" r:id="rId34"/>
    <p:sldId id="323" r:id="rId35"/>
    <p:sldId id="324" r:id="rId36"/>
    <p:sldId id="325" r:id="rId37"/>
    <p:sldId id="303" r:id="rId38"/>
    <p:sldId id="326" r:id="rId39"/>
    <p:sldId id="327" r:id="rId40"/>
    <p:sldId id="328" r:id="rId41"/>
    <p:sldId id="329" r:id="rId42"/>
    <p:sldId id="330" r:id="rId43"/>
    <p:sldId id="321" r:id="rId44"/>
    <p:sldId id="304" r:id="rId45"/>
    <p:sldId id="322" r:id="rId46"/>
    <p:sldId id="331" r:id="rId47"/>
    <p:sldId id="332" r:id="rId48"/>
    <p:sldId id="333" r:id="rId49"/>
    <p:sldId id="334" r:id="rId50"/>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845"/>
    <a:srgbClr val="FF0066"/>
    <a:srgbClr val="DB6849"/>
    <a:srgbClr val="800000"/>
    <a:srgbClr val="CC3D32"/>
    <a:srgbClr val="03313F"/>
    <a:srgbClr val="DC2C6F"/>
    <a:srgbClr val="ED37D7"/>
    <a:srgbClr val="347C4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97" autoAdjust="0"/>
    <p:restoredTop sz="94660"/>
  </p:normalViewPr>
  <p:slideViewPr>
    <p:cSldViewPr snapToGrid="0">
      <p:cViewPr>
        <p:scale>
          <a:sx n="66" d="100"/>
          <a:sy n="66" d="100"/>
        </p:scale>
        <p:origin x="-144" y="6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6.xlsx"/></Relationships>
</file>

<file path=ppt/charts/_rels/chart8.xml.rels><?xml version="1.0" encoding="UTF-8" standalone="yes"?>
<Relationships xmlns="http://schemas.openxmlformats.org/package/2006/relationships"><Relationship Id="rId3" Type="http://schemas.openxmlformats.org/officeDocument/2006/relationships/image" Target="../media/image19.jp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_____Microsoft_Excel7.xlsx"/></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9847251063356861"/>
          <c:y val="1.0904612758525722E-2"/>
          <c:w val="0.70152748936643139"/>
          <c:h val="0.96728616172442283"/>
        </c:manualLayout>
      </c:layout>
      <c:pie3DChart>
        <c:varyColors val="1"/>
        <c:ser>
          <c:idx val="0"/>
          <c:order val="0"/>
          <c:tx>
            <c:strRef>
              <c:f>Лист1!$B$1</c:f>
              <c:strCache>
                <c:ptCount val="1"/>
                <c:pt idx="0">
                  <c:v>Продажи</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71A-4B5B-9832-14A2C24E2BE1}"/>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171A-4B5B-9832-14A2C24E2BE1}"/>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71A-4B5B-9832-14A2C24E2BE1}"/>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171A-4B5B-9832-14A2C24E2BE1}"/>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171A-4B5B-9832-14A2C24E2BE1}"/>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71A-4B5B-9832-14A2C24E2BE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4D31-4C12-92A3-6951F807BDE7}"/>
              </c:ext>
            </c:extLst>
          </c:dPt>
          <c:dLbls>
            <c:dLbl>
              <c:idx val="0"/>
              <c:layout>
                <c:manualLayout>
                  <c:x val="-0.12414099513608151"/>
                  <c:y val="5.9240382099348322E-2"/>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C75C774C-884F-47DC-B7F5-BD85024934E2}" type="CELLRANGE">
                      <a:rPr lang="en-US" baseline="0"/>
                      <a:pPr>
                        <a:defRPr/>
                      </a:pPr>
                      <a:t>[ДИАПАЗОН ЯЧЕЕК]</a:t>
                    </a:fld>
                    <a:r>
                      <a:rPr lang="en-US" baseline="0"/>
                      <a:t>; </a:t>
                    </a:r>
                    <a:fld id="{3E20E323-0E75-48A0-9EBF-1E5E15809FD8}" type="PERCENTAGE">
                      <a:rPr lang="en-US" baseline="0"/>
                      <a:pPr>
                        <a:defRPr/>
                      </a:pPr>
                      <a:t>[ПРОЦЕНТ]</a:t>
                    </a:fld>
                    <a:endParaRPr lang="en-US" baseline="0"/>
                  </a:p>
                </c:rich>
              </c:tx>
              <c:spPr>
                <a:solidFill>
                  <a:schemeClr val="accent1">
                    <a:lumMod val="75000"/>
                  </a:schemeClr>
                </a:solidFill>
                <a:ln>
                  <a:noFill/>
                </a:ln>
                <a:effectLst>
                  <a:glow rad="101600">
                    <a:schemeClr val="accent1">
                      <a:lumMod val="40000"/>
                      <a:lumOff val="60000"/>
                      <a:alpha val="40000"/>
                    </a:schemeClr>
                  </a:glo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ru-RU"/>
                </a:p>
              </c:txPr>
              <c:dLblPos val="bestFit"/>
              <c:showLegendKey val="0"/>
              <c:showVal val="0"/>
              <c:showCatName val="0"/>
              <c:showSerName val="0"/>
              <c:showPercent val="1"/>
              <c:showBubbleSize val="0"/>
              <c:extLst>
                <c:ext xmlns:c15="http://schemas.microsoft.com/office/drawing/2012/chart" uri="{CE6537A1-D6FC-4f65-9D91-7224C49458BB}">
                  <c15:layout>
                    <c:manualLayout>
                      <c:w val="0.14688248735716389"/>
                      <c:h val="8.2616179740646237E-2"/>
                    </c:manualLayout>
                  </c15:layout>
                  <c15:dlblFieldTable/>
                  <c15:showDataLabelsRange val="1"/>
                </c:ext>
                <c:ext xmlns:c16="http://schemas.microsoft.com/office/drawing/2014/chart" uri="{C3380CC4-5D6E-409C-BE32-E72D297353CC}">
                  <c16:uniqueId val="{00000003-171A-4B5B-9832-14A2C24E2BE1}"/>
                </c:ext>
              </c:extLst>
            </c:dLbl>
            <c:dLbl>
              <c:idx val="1"/>
              <c:layout>
                <c:manualLayout>
                  <c:x val="2.5670064896854417E-2"/>
                  <c:y val="-0.29032329386278527"/>
                </c:manualLayout>
              </c:layout>
              <c:tx>
                <c:rich>
                  <a:bodyPr/>
                  <a:lstStyle/>
                  <a:p>
                    <a:fld id="{F5A83666-6C8B-45B2-814F-71FEA044E7BB}" type="CELLRANGE">
                      <a:rPr lang="en-US" baseline="0"/>
                      <a:pPr/>
                      <a:t>[ДИАПАЗОН ЯЧЕЕК]</a:t>
                    </a:fld>
                    <a:r>
                      <a:rPr lang="en-US" baseline="0"/>
                      <a:t>; </a:t>
                    </a:r>
                    <a:fld id="{ED6EF21A-8D9C-4B61-A2DB-31C3D4D86668}" type="PERCENTAGE">
                      <a:rPr lang="en-US" baseline="0"/>
                      <a:pPr/>
                      <a:t>[ПРОЦЕНТ]</a:t>
                    </a:fld>
                    <a:endParaRPr lang="en-US" baseline="0"/>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4-171A-4B5B-9832-14A2C24E2BE1}"/>
                </c:ext>
              </c:extLst>
            </c:dLbl>
            <c:dLbl>
              <c:idx val="2"/>
              <c:layout>
                <c:manualLayout>
                  <c:x val="0.1976868124886329"/>
                  <c:y val="-0.21135608089934721"/>
                </c:manualLayout>
              </c:layout>
              <c:tx>
                <c:rich>
                  <a:bodyPr/>
                  <a:lstStyle/>
                  <a:p>
                    <a:fld id="{0983E00F-D5CD-452F-9C68-88EB43A93EBE}" type="CELLRANGE">
                      <a:rPr lang="en-US" baseline="0"/>
                      <a:pPr/>
                      <a:t>[ДИАПАЗОН ЯЧЕЕК]</a:t>
                    </a:fld>
                    <a:r>
                      <a:rPr lang="en-US" baseline="0"/>
                      <a:t>; </a:t>
                    </a:r>
                    <a:fld id="{07305E29-1DDA-4F67-BEAD-F33798C5DDDB}" type="PERCENTAGE">
                      <a:rPr lang="en-US" baseline="0"/>
                      <a:pPr/>
                      <a:t>[ПРОЦЕНТ]</a:t>
                    </a:fld>
                    <a:endParaRPr lang="en-US" baseline="0"/>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5-171A-4B5B-9832-14A2C24E2BE1}"/>
                </c:ext>
              </c:extLst>
            </c:dLbl>
            <c:dLbl>
              <c:idx val="3"/>
              <c:layout>
                <c:manualLayout>
                  <c:x val="0.17052110826937517"/>
                  <c:y val="7.356878567477336E-2"/>
                </c:manualLayout>
              </c:layout>
              <c:tx>
                <c:rich>
                  <a:bodyPr/>
                  <a:lstStyle/>
                  <a:p>
                    <a:fld id="{3591E605-1306-4F26-972A-302F2CEDBACB}" type="CELLRANGE">
                      <a:rPr lang="en-US" baseline="0"/>
                      <a:pPr/>
                      <a:t>[ДИАПАЗОН ЯЧЕЕК]</a:t>
                    </a:fld>
                    <a:r>
                      <a:rPr lang="en-US" baseline="0"/>
                      <a:t>; </a:t>
                    </a:r>
                    <a:fld id="{7FF62E2C-31CB-45AB-9766-8BB12FADC7FB}" type="PERCENTAGE">
                      <a:rPr lang="en-US" baseline="0"/>
                      <a:pPr/>
                      <a:t>[ПРОЦЕНТ]</a:t>
                    </a:fld>
                    <a:endParaRPr lang="en-US" baseline="0"/>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6-171A-4B5B-9832-14A2C24E2BE1}"/>
                </c:ext>
              </c:extLst>
            </c:dLbl>
            <c:dLbl>
              <c:idx val="4"/>
              <c:layout/>
              <c:tx>
                <c:rich>
                  <a:bodyPr/>
                  <a:lstStyle/>
                  <a:p>
                    <a:fld id="{78352E76-6C9C-4D22-B9F2-AEDBDB63892A}" type="CELLRANGE">
                      <a:rPr lang="en-US"/>
                      <a:pPr/>
                      <a:t>[ДИАПАЗОН ЯЧЕЕК]</a:t>
                    </a:fld>
                    <a:r>
                      <a:rPr lang="en-US" baseline="0"/>
                      <a:t>; </a:t>
                    </a:r>
                    <a:fld id="{E17C5930-E477-4CCB-8D91-5B898FD44908}" type="PERCENTAGE">
                      <a:rPr lang="en-US" baseline="0"/>
                      <a:pPr/>
                      <a:t>[ПРОЦЕНТ]</a:t>
                    </a:fld>
                    <a:endParaRPr lang="en-US" baseline="0"/>
                  </a:p>
                </c:rich>
              </c:tx>
              <c:dLblPos val="ctr"/>
              <c:showLegendKey val="0"/>
              <c:showVal val="0"/>
              <c:showCatName val="0"/>
              <c:showSerName val="0"/>
              <c:showPercent val="1"/>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171A-4B5B-9832-14A2C24E2BE1}"/>
                </c:ext>
              </c:extLst>
            </c:dLbl>
            <c:dLbl>
              <c:idx val="5"/>
              <c:layout>
                <c:manualLayout>
                  <c:x val="0.10069839410268198"/>
                  <c:y val="9.3339836031545248E-2"/>
                </c:manualLayout>
              </c:layout>
              <c:tx>
                <c:rich>
                  <a:bodyPr/>
                  <a:lstStyle/>
                  <a:p>
                    <a:fld id="{EE2A6946-08D1-4B50-8723-2CEF003F8592}" type="CELLRANGE">
                      <a:rPr lang="en-US" baseline="0"/>
                      <a:pPr/>
                      <a:t>[ДИАПАЗОН ЯЧЕЕК]</a:t>
                    </a:fld>
                    <a:r>
                      <a:rPr lang="en-US" baseline="0"/>
                      <a:t>; </a:t>
                    </a:r>
                    <a:fld id="{9A1DC8F8-6BE9-4B4C-8FCC-008F645A3045}" type="PERCENTAGE">
                      <a:rPr lang="en-US" baseline="0"/>
                      <a:pPr/>
                      <a:t>[ПРОЦЕНТ]</a:t>
                    </a:fld>
                    <a:endParaRPr lang="en-US" baseline="0"/>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171A-4B5B-9832-14A2C24E2BE1}"/>
                </c:ext>
              </c:extLst>
            </c:dLbl>
            <c:dLbl>
              <c:idx val="6"/>
              <c:layout>
                <c:manualLayout>
                  <c:x val="9.7756311604313098E-2"/>
                  <c:y val="0.10826477344271719"/>
                </c:manualLayout>
              </c:layout>
              <c:tx>
                <c:rich>
                  <a:bodyPr/>
                  <a:lstStyle/>
                  <a:p>
                    <a:fld id="{F7A965D7-C91F-418B-A567-03AFC1713FFB}" type="CELLRANGE">
                      <a:rPr lang="en-US" baseline="0"/>
                      <a:pPr/>
                      <a:t>[ДИАПАЗОН ЯЧЕЕК]</a:t>
                    </a:fld>
                    <a:r>
                      <a:rPr lang="en-US" baseline="0"/>
                      <a:t>; </a:t>
                    </a:r>
                    <a:fld id="{922875AD-021E-424D-AF82-1CDE559E802F}" type="PERCENTAGE">
                      <a:rPr lang="en-US" baseline="0"/>
                      <a:pPr/>
                      <a:t>[ПРОЦЕНТ]</a:t>
                    </a:fld>
                    <a:endParaRPr lang="en-US" baseline="0"/>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D-4D31-4C12-92A3-6951F807BDE7}"/>
                </c:ext>
              </c:extLst>
            </c:dLbl>
            <c:spPr>
              <a:solidFill>
                <a:schemeClr val="accent1">
                  <a:lumMod val="75000"/>
                </a:schemeClr>
              </a:solidFill>
              <a:ln>
                <a:noFill/>
              </a:ln>
              <a:effectLst>
                <a:glow rad="101600">
                  <a:schemeClr val="accent1">
                    <a:lumMod val="40000"/>
                    <a:lumOff val="60000"/>
                    <a:alpha val="40000"/>
                  </a:schemeClr>
                </a:glo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15:showDataLabelsRange val="1"/>
              </c:ext>
            </c:extLst>
          </c:dLbls>
          <c:cat>
            <c:strRef>
              <c:f>Лист1!$A$2:$A$8</c:f>
              <c:strCache>
                <c:ptCount val="7"/>
                <c:pt idx="0">
                  <c:v>налог на доходы физических лиц </c:v>
                </c:pt>
                <c:pt idx="1">
                  <c:v>налоги на совокупный доход </c:v>
                </c:pt>
                <c:pt idx="2">
                  <c:v>налоги на имущество</c:v>
                </c:pt>
                <c:pt idx="3">
                  <c:v>доходы от использования имущества </c:v>
                </c:pt>
                <c:pt idx="4">
                  <c:v>доходы от продажи материальных и нематериальных активов</c:v>
                </c:pt>
                <c:pt idx="5">
                  <c:v>Штрафы </c:v>
                </c:pt>
                <c:pt idx="6">
                  <c:v>иные налоговые и неналоговые доходы </c:v>
                </c:pt>
              </c:strCache>
            </c:strRef>
          </c:cat>
          <c:val>
            <c:numRef>
              <c:f>Лист1!$B$2:$B$8</c:f>
              <c:numCache>
                <c:formatCode>General</c:formatCode>
                <c:ptCount val="7"/>
                <c:pt idx="0">
                  <c:v>1523.2</c:v>
                </c:pt>
                <c:pt idx="1">
                  <c:v>435.7</c:v>
                </c:pt>
                <c:pt idx="2">
                  <c:v>598.1</c:v>
                </c:pt>
                <c:pt idx="3">
                  <c:v>388.6</c:v>
                </c:pt>
                <c:pt idx="4">
                  <c:v>298.2</c:v>
                </c:pt>
                <c:pt idx="5">
                  <c:v>68.7</c:v>
                </c:pt>
                <c:pt idx="6">
                  <c:v>131.4</c:v>
                </c:pt>
              </c:numCache>
            </c:numRef>
          </c:val>
          <c:extLst>
            <c:ext xmlns:c15="http://schemas.microsoft.com/office/drawing/2012/chart" uri="{02D57815-91ED-43cb-92C2-25804820EDAC}">
              <c15:datalabelsRange>
                <c15:f>Лист1!$B$2:$B$8</c15:f>
                <c15:dlblRangeCache>
                  <c:ptCount val="7"/>
                  <c:pt idx="0">
                    <c:v>1523,2</c:v>
                  </c:pt>
                  <c:pt idx="1">
                    <c:v>435,7</c:v>
                  </c:pt>
                  <c:pt idx="2">
                    <c:v>598,1</c:v>
                  </c:pt>
                  <c:pt idx="3">
                    <c:v>388,6</c:v>
                  </c:pt>
                  <c:pt idx="4">
                    <c:v>298,2</c:v>
                  </c:pt>
                  <c:pt idx="5">
                    <c:v>68,7</c:v>
                  </c:pt>
                  <c:pt idx="6">
                    <c:v>131,4</c:v>
                  </c:pt>
                </c15:dlblRangeCache>
              </c15:datalabelsRange>
            </c:ext>
            <c:ext xmlns:c16="http://schemas.microsoft.com/office/drawing/2014/chart" uri="{C3380CC4-5D6E-409C-BE32-E72D297353CC}">
              <c16:uniqueId val="{00000000-171A-4B5B-9832-14A2C24E2BE1}"/>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
          <c:y val="4.2811981936981214E-2"/>
          <c:w val="0.33818922239882704"/>
          <c:h val="0.76716354922820873"/>
        </c:manualLayout>
      </c:layout>
      <c:overlay val="0"/>
      <c:spPr>
        <a:noFill/>
        <a:ln>
          <a:noFill/>
        </a:ln>
        <a:effectLst/>
      </c:spPr>
      <c:txPr>
        <a:bodyPr rot="0" spcFirstLastPara="1" vertOverflow="ellipsis" vert="horz" wrap="square" anchor="ctr" anchorCtr="1"/>
        <a:lstStyle/>
        <a:p>
          <a:pPr>
            <a:defRPr sz="1197" b="0" i="0" u="none" strike="noStrike" kern="1200" baseline="0">
              <a:ln w="12700">
                <a:solidFill>
                  <a:schemeClr val="accent1">
                    <a:lumMod val="50000"/>
                  </a:schemeClr>
                </a:solidFill>
                <a:bevel/>
              </a:ln>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80"/>
    </c:view3D>
    <c:floor>
      <c:thickness val="0"/>
    </c:floor>
    <c:sideWall>
      <c:thickness val="0"/>
    </c:sideWall>
    <c:backWall>
      <c:thickness val="0"/>
    </c:backWall>
    <c:plotArea>
      <c:layout>
        <c:manualLayout>
          <c:layoutTarget val="inner"/>
          <c:xMode val="edge"/>
          <c:yMode val="edge"/>
          <c:x val="8.4833714916032581E-3"/>
          <c:y val="3.1244887842742174E-2"/>
          <c:w val="0.98313066491679557"/>
          <c:h val="0.96875504887963471"/>
        </c:manualLayout>
      </c:layout>
      <c:pie3DChart>
        <c:varyColors val="1"/>
        <c:ser>
          <c:idx val="0"/>
          <c:order val="0"/>
          <c:tx>
            <c:strRef>
              <c:f>Лист1!$B$1</c:f>
              <c:strCache>
                <c:ptCount val="1"/>
                <c:pt idx="0">
                  <c:v>Расходы</c:v>
                </c:pt>
              </c:strCache>
            </c:strRef>
          </c:tx>
          <c:spPr>
            <a:scene3d>
              <a:camera prst="orthographicFront"/>
              <a:lightRig rig="threePt" dir="t"/>
            </a:scene3d>
            <a:sp3d>
              <a:bevelT w="63500"/>
            </a:sp3d>
          </c:spPr>
          <c:explosion val="11"/>
          <c:dPt>
            <c:idx val="0"/>
            <c:bubble3D val="0"/>
            <c:spPr>
              <a:solidFill>
                <a:srgbClr val="92D050"/>
              </a:solidFill>
              <a:ln>
                <a:solidFill>
                  <a:schemeClr val="accent1">
                    <a:shade val="50000"/>
                  </a:schemeClr>
                </a:solidFill>
              </a:ln>
              <a:scene3d>
                <a:camera prst="orthographicFront"/>
                <a:lightRig rig="threePt" dir="t"/>
              </a:scene3d>
              <a:sp3d>
                <a:bevelT w="63500"/>
              </a:sp3d>
            </c:spPr>
            <c:extLst>
              <c:ext xmlns:c16="http://schemas.microsoft.com/office/drawing/2014/chart" uri="{C3380CC4-5D6E-409C-BE32-E72D297353CC}">
                <c16:uniqueId val="{00000000-4C38-4108-9BDA-14E81C308842}"/>
              </c:ext>
            </c:extLst>
          </c:dPt>
          <c:dPt>
            <c:idx val="1"/>
            <c:bubble3D val="0"/>
            <c:spPr>
              <a:solidFill>
                <a:schemeClr val="accent5">
                  <a:lumMod val="75000"/>
                </a:schemeClr>
              </a:solidFill>
              <a:ln>
                <a:solidFill>
                  <a:schemeClr val="accent1">
                    <a:shade val="50000"/>
                  </a:schemeClr>
                </a:solidFill>
              </a:ln>
              <a:scene3d>
                <a:camera prst="orthographicFront"/>
                <a:lightRig rig="threePt" dir="t"/>
              </a:scene3d>
              <a:sp3d>
                <a:bevelT w="63500"/>
              </a:sp3d>
            </c:spPr>
            <c:extLst>
              <c:ext xmlns:c16="http://schemas.microsoft.com/office/drawing/2014/chart" uri="{C3380CC4-5D6E-409C-BE32-E72D297353CC}">
                <c16:uniqueId val="{00000001-4C38-4108-9BDA-14E81C308842}"/>
              </c:ext>
            </c:extLst>
          </c:dPt>
          <c:dPt>
            <c:idx val="2"/>
            <c:bubble3D val="0"/>
            <c:spPr>
              <a:solidFill>
                <a:srgbClr val="FFC000"/>
              </a:solidFill>
              <a:scene3d>
                <a:camera prst="orthographicFront"/>
                <a:lightRig rig="threePt" dir="t"/>
              </a:scene3d>
              <a:sp3d>
                <a:bevelT w="63500"/>
              </a:sp3d>
            </c:spPr>
            <c:extLst>
              <c:ext xmlns:c16="http://schemas.microsoft.com/office/drawing/2014/chart" uri="{C3380CC4-5D6E-409C-BE32-E72D297353CC}">
                <c16:uniqueId val="{00000002-4C38-4108-9BDA-14E81C308842}"/>
              </c:ext>
            </c:extLst>
          </c:dPt>
          <c:dLbls>
            <c:dLbl>
              <c:idx val="0"/>
              <c:spPr/>
              <c:txPr>
                <a:bodyPr/>
                <a:lstStyle/>
                <a:p>
                  <a:pPr>
                    <a:defRPr sz="2400" b="1">
                      <a:solidFill>
                        <a:schemeClr val="accent4">
                          <a:lumMod val="60000"/>
                          <a:lumOff val="40000"/>
                        </a:schemeClr>
                      </a:solidFill>
                    </a:defRPr>
                  </a:pPr>
                  <a:endParaRPr lang="ru-RU"/>
                </a:p>
              </c:txPr>
              <c:dLblPos val="ctr"/>
              <c:showLegendKey val="0"/>
              <c:showVal val="1"/>
              <c:showCatName val="0"/>
              <c:showSerName val="0"/>
              <c:showPercent val="0"/>
              <c:showBubbleSize val="0"/>
              <c:extLst>
                <c:ext xmlns:c16="http://schemas.microsoft.com/office/drawing/2014/chart" uri="{C3380CC4-5D6E-409C-BE32-E72D297353CC}">
                  <c16:uniqueId val="{00000000-4C38-4108-9BDA-14E81C308842}"/>
                </c:ext>
              </c:extLst>
            </c:dLbl>
            <c:dLbl>
              <c:idx val="1"/>
              <c:spPr/>
              <c:txPr>
                <a:bodyPr/>
                <a:lstStyle/>
                <a:p>
                  <a:pPr>
                    <a:defRPr sz="2400" b="1">
                      <a:solidFill>
                        <a:schemeClr val="accent4">
                          <a:lumMod val="60000"/>
                          <a:lumOff val="40000"/>
                        </a:schemeClr>
                      </a:solidFill>
                    </a:defRPr>
                  </a:pPr>
                  <a:endParaRPr lang="ru-RU"/>
                </a:p>
              </c:txPr>
              <c:dLblPos val="ctr"/>
              <c:showLegendKey val="0"/>
              <c:showVal val="1"/>
              <c:showCatName val="0"/>
              <c:showSerName val="0"/>
              <c:showPercent val="0"/>
              <c:showBubbleSize val="0"/>
              <c:extLst>
                <c:ext xmlns:c16="http://schemas.microsoft.com/office/drawing/2014/chart" uri="{C3380CC4-5D6E-409C-BE32-E72D297353CC}">
                  <c16:uniqueId val="{00000001-4C38-4108-9BDA-14E81C308842}"/>
                </c:ext>
              </c:extLst>
            </c:dLbl>
            <c:dLbl>
              <c:idx val="2"/>
              <c:layout>
                <c:manualLayout>
                  <c:x val="0.1083816823866543"/>
                  <c:y val="7.3413201820097751E-2"/>
                </c:manualLayout>
              </c:layout>
              <c:tx>
                <c:rich>
                  <a:bodyPr/>
                  <a:lstStyle/>
                  <a:p>
                    <a:pPr>
                      <a:defRPr sz="2400" b="1">
                        <a:solidFill>
                          <a:schemeClr val="accent1">
                            <a:lumMod val="50000"/>
                          </a:schemeClr>
                        </a:solidFill>
                      </a:defRPr>
                    </a:pPr>
                    <a:r>
                      <a:rPr lang="en-US" sz="2400" b="1" dirty="0" smtClean="0">
                        <a:solidFill>
                          <a:schemeClr val="accent1">
                            <a:lumMod val="50000"/>
                          </a:schemeClr>
                        </a:solidFill>
                      </a:rPr>
                      <a:t>1001,6</a:t>
                    </a:r>
                    <a:endParaRPr lang="en-US" sz="2400" b="1" dirty="0">
                      <a:solidFill>
                        <a:schemeClr val="accent1">
                          <a:lumMod val="50000"/>
                        </a:schemeClr>
                      </a:solidFill>
                    </a:endParaRPr>
                  </a:p>
                </c:rich>
              </c:tx>
              <c:spPr/>
              <c:dLblPos val="bestFit"/>
              <c:showLegendKey val="0"/>
              <c:showVal val="1"/>
              <c:showCatName val="0"/>
              <c:showSerName val="0"/>
              <c:showPercent val="0"/>
              <c:showBubbleSize val="0"/>
              <c:extLst>
                <c:ext xmlns:c15="http://schemas.microsoft.com/office/drawing/2012/chart" uri="{CE6537A1-D6FC-4f65-9D91-7224C49458BB}">
                  <c15:layout>
                    <c:manualLayout>
                      <c:w val="0.16652846970159133"/>
                      <c:h val="8.4749613096505805E-2"/>
                    </c:manualLayout>
                  </c15:layout>
                </c:ext>
                <c:ext xmlns:c16="http://schemas.microsoft.com/office/drawing/2014/chart" uri="{C3380CC4-5D6E-409C-BE32-E72D297353CC}">
                  <c16:uniqueId val="{00000002-4C38-4108-9BDA-14E81C308842}"/>
                </c:ext>
              </c:extLst>
            </c:dLbl>
            <c:spPr>
              <a:noFill/>
              <a:ln>
                <a:noFill/>
              </a:ln>
              <a:effectLst/>
            </c:spPr>
            <c:txPr>
              <a:bodyPr wrap="square" lIns="38100" tIns="19050" rIns="38100" bIns="19050" anchor="ctr">
                <a:spAutoFit/>
              </a:bodyPr>
              <a:lstStyle/>
              <a:p>
                <a:pPr>
                  <a:defRPr sz="2400">
                    <a:solidFill>
                      <a:schemeClr val="accent4">
                        <a:lumMod val="60000"/>
                        <a:lumOff val="40000"/>
                      </a:schemeClr>
                    </a:solidFill>
                  </a:defRPr>
                </a:pPr>
                <a:endParaRPr lang="ru-RU"/>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Лист1!$A$2:$A$4</c:f>
              <c:strCache>
                <c:ptCount val="3"/>
                <c:pt idx="0">
                  <c:v>Социальные </c:v>
                </c:pt>
                <c:pt idx="1">
                  <c:v>Производсвенная сфера</c:v>
                </c:pt>
                <c:pt idx="2">
                  <c:v>Прочие </c:v>
                </c:pt>
              </c:strCache>
            </c:strRef>
          </c:cat>
          <c:val>
            <c:numRef>
              <c:f>Лист1!$B$2:$B$4</c:f>
              <c:numCache>
                <c:formatCode>General</c:formatCode>
                <c:ptCount val="3"/>
                <c:pt idx="0">
                  <c:v>4208.8</c:v>
                </c:pt>
                <c:pt idx="1">
                  <c:v>4865.3999999999996</c:v>
                </c:pt>
                <c:pt idx="2">
                  <c:v>1001.6</c:v>
                </c:pt>
              </c:numCache>
            </c:numRef>
          </c:val>
          <c:extLst>
            <c:ext xmlns:c16="http://schemas.microsoft.com/office/drawing/2014/chart" uri="{C3380CC4-5D6E-409C-BE32-E72D297353CC}">
              <c16:uniqueId val="{00000003-4C38-4108-9BDA-14E81C308842}"/>
            </c:ext>
          </c:extLst>
        </c:ser>
        <c:dLbls>
          <c:showLegendKey val="0"/>
          <c:showVal val="0"/>
          <c:showCatName val="0"/>
          <c:showSerName val="0"/>
          <c:showPercent val="0"/>
          <c:showBubbleSize val="0"/>
          <c:showLeaderLines val="1"/>
        </c:dLbls>
      </c:pie3DChart>
    </c:plotArea>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2901707412097521"/>
          <c:y val="5.9033520085069922E-2"/>
          <c:w val="0.81883096450843462"/>
          <c:h val="0.6291626327233486"/>
        </c:manualLayout>
      </c:layout>
      <c:bar3DChart>
        <c:barDir val="col"/>
        <c:grouping val="stacked"/>
        <c:varyColors val="0"/>
        <c:ser>
          <c:idx val="0"/>
          <c:order val="0"/>
          <c:tx>
            <c:strRef>
              <c:f>Лист1!$B$1</c:f>
              <c:strCache>
                <c:ptCount val="1"/>
                <c:pt idx="0">
                  <c:v>Ряд 1</c:v>
                </c:pt>
              </c:strCache>
            </c:strRef>
          </c:tx>
          <c:spPr>
            <a:solidFill>
              <a:srgbClr val="92D050"/>
            </a:solidFill>
          </c:spPr>
          <c:invertIfNegative val="0"/>
          <c:cat>
            <c:numRef>
              <c:f>Лист1!$A$2:$A$2</c:f>
              <c:numCache>
                <c:formatCode>General</c:formatCode>
                <c:ptCount val="1"/>
                <c:pt idx="0">
                  <c:v>2018</c:v>
                </c:pt>
              </c:numCache>
            </c:numRef>
          </c:cat>
          <c:val>
            <c:numRef>
              <c:f>Лист1!$B$2:$B$4</c:f>
              <c:numCache>
                <c:formatCode>General</c:formatCode>
                <c:ptCount val="3"/>
                <c:pt idx="0">
                  <c:v>3161.4</c:v>
                </c:pt>
                <c:pt idx="1">
                  <c:v>3340.5</c:v>
                </c:pt>
                <c:pt idx="2">
                  <c:v>3647</c:v>
                </c:pt>
              </c:numCache>
            </c:numRef>
          </c:val>
          <c:extLst>
            <c:ext xmlns:c16="http://schemas.microsoft.com/office/drawing/2014/chart" uri="{C3380CC4-5D6E-409C-BE32-E72D297353CC}">
              <c16:uniqueId val="{00000000-8C06-40A3-8822-83D80FB4205B}"/>
            </c:ext>
          </c:extLst>
        </c:ser>
        <c:dLbls>
          <c:showLegendKey val="0"/>
          <c:showVal val="0"/>
          <c:showCatName val="0"/>
          <c:showSerName val="0"/>
          <c:showPercent val="0"/>
          <c:showBubbleSize val="0"/>
        </c:dLbls>
        <c:gapWidth val="150"/>
        <c:shape val="cylinder"/>
        <c:axId val="48907008"/>
        <c:axId val="48908544"/>
        <c:axId val="0"/>
      </c:bar3DChart>
      <c:catAx>
        <c:axId val="48907008"/>
        <c:scaling>
          <c:orientation val="minMax"/>
        </c:scaling>
        <c:delete val="1"/>
        <c:axPos val="b"/>
        <c:numFmt formatCode="General" sourceLinked="1"/>
        <c:majorTickMark val="out"/>
        <c:minorTickMark val="none"/>
        <c:tickLblPos val="none"/>
        <c:crossAx val="48908544"/>
        <c:crosses val="autoZero"/>
        <c:auto val="1"/>
        <c:lblAlgn val="ctr"/>
        <c:lblOffset val="100"/>
        <c:noMultiLvlLbl val="0"/>
      </c:catAx>
      <c:valAx>
        <c:axId val="48908544"/>
        <c:scaling>
          <c:orientation val="minMax"/>
        </c:scaling>
        <c:delete val="0"/>
        <c:axPos val="l"/>
        <c:majorGridlines/>
        <c:numFmt formatCode="General" sourceLinked="1"/>
        <c:majorTickMark val="out"/>
        <c:minorTickMark val="none"/>
        <c:tickLblPos val="nextTo"/>
        <c:txPr>
          <a:bodyPr/>
          <a:lstStyle/>
          <a:p>
            <a:pPr>
              <a:defRPr sz="1100"/>
            </a:pPr>
            <a:endParaRPr lang="ru-RU"/>
          </a:p>
        </c:txPr>
        <c:crossAx val="48907008"/>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6.7345308398950046E-2"/>
          <c:y val="6.558587598425196E-2"/>
          <c:w val="0.62038253010280087"/>
          <c:h val="0.82534645669291362"/>
        </c:manualLayout>
      </c:layout>
      <c:bar3DChart>
        <c:barDir val="col"/>
        <c:grouping val="stacked"/>
        <c:varyColors val="0"/>
        <c:ser>
          <c:idx val="0"/>
          <c:order val="0"/>
          <c:tx>
            <c:strRef>
              <c:f>Лист1!$B$1</c:f>
              <c:strCache>
                <c:ptCount val="1"/>
                <c:pt idx="0">
                  <c:v>Дошкольное образование</c:v>
                </c:pt>
              </c:strCache>
            </c:strRef>
          </c:tx>
          <c:spPr>
            <a:solidFill>
              <a:srgbClr val="00B050"/>
            </a:solidFill>
          </c:spPr>
          <c:invertIfNegative val="0"/>
          <c:dLbls>
            <c:dLbl>
              <c:idx val="0"/>
              <c:layout>
                <c:manualLayout>
                  <c:x val="9.6504962596729027E-3"/>
                  <c:y val="9.375000000000060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E8D-4AB2-9966-B7A543661CDD}"/>
                </c:ext>
              </c:extLst>
            </c:dLbl>
            <c:dLbl>
              <c:idx val="1"/>
              <c:layout>
                <c:manualLayout>
                  <c:x val="1.1258912302951576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E8D-4AB2-9966-B7A543661CDD}"/>
                </c:ext>
              </c:extLst>
            </c:dLbl>
            <c:dLbl>
              <c:idx val="2"/>
              <c:layout>
                <c:manualLayout>
                  <c:x val="1.4475744389509227E-2"/>
                  <c:y val="3.125000000000000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E8D-4AB2-9966-B7A543661CDD}"/>
                </c:ext>
              </c:extLst>
            </c:dLbl>
            <c:spPr>
              <a:noFill/>
              <a:ln>
                <a:noFill/>
              </a:ln>
              <a:effectLst/>
            </c:spPr>
            <c:txPr>
              <a:bodyPr/>
              <a:lstStyle/>
              <a:p>
                <a:pPr>
                  <a:defRPr sz="1600" b="1">
                    <a:solidFill>
                      <a:srgbClr val="0000CC"/>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Лист1!$B$2:$B$4</c:f>
              <c:numCache>
                <c:formatCode>0.0</c:formatCode>
                <c:ptCount val="3"/>
                <c:pt idx="0">
                  <c:v>947.8</c:v>
                </c:pt>
                <c:pt idx="1">
                  <c:v>1209.7</c:v>
                </c:pt>
                <c:pt idx="2">
                  <c:v>1399.6</c:v>
                </c:pt>
              </c:numCache>
            </c:numRef>
          </c:val>
          <c:extLst>
            <c:ext xmlns:c16="http://schemas.microsoft.com/office/drawing/2014/chart" uri="{C3380CC4-5D6E-409C-BE32-E72D297353CC}">
              <c16:uniqueId val="{00000003-4E8D-4AB2-9966-B7A543661CDD}"/>
            </c:ext>
          </c:extLst>
        </c:ser>
        <c:ser>
          <c:idx val="1"/>
          <c:order val="1"/>
          <c:tx>
            <c:strRef>
              <c:f>Лист1!$C$1</c:f>
              <c:strCache>
                <c:ptCount val="1"/>
                <c:pt idx="0">
                  <c:v>Общее образование</c:v>
                </c:pt>
              </c:strCache>
            </c:strRef>
          </c:tx>
          <c:spPr>
            <a:solidFill>
              <a:schemeClr val="accent1">
                <a:lumMod val="50000"/>
              </a:schemeClr>
            </a:solidFill>
          </c:spPr>
          <c:invertIfNegative val="0"/>
          <c:dLbls>
            <c:dLbl>
              <c:idx val="0"/>
              <c:layout>
                <c:manualLayout>
                  <c:x val="1.4475744389509227E-2"/>
                  <c:y val="4.6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E8D-4AB2-9966-B7A543661CDD}"/>
                </c:ext>
              </c:extLst>
            </c:dLbl>
            <c:dLbl>
              <c:idx val="1"/>
              <c:layout>
                <c:manualLayout>
                  <c:x val="1.2867328346230365E-2"/>
                  <c:y val="1.24999999999999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E8D-4AB2-9966-B7A543661CDD}"/>
                </c:ext>
              </c:extLst>
            </c:dLbl>
            <c:dLbl>
              <c:idx val="2"/>
              <c:layout>
                <c:manualLayout>
                  <c:x val="1.6084160432788031E-2"/>
                  <c:y val="1.87499999999999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E8D-4AB2-9966-B7A543661CDD}"/>
                </c:ext>
              </c:extLst>
            </c:dLbl>
            <c:spPr>
              <a:noFill/>
              <a:ln>
                <a:noFill/>
              </a:ln>
              <a:effectLst/>
            </c:spPr>
            <c:txPr>
              <a:bodyPr/>
              <a:lstStyle/>
              <a:p>
                <a:pPr>
                  <a:defRPr sz="1600" b="1">
                    <a:solidFill>
                      <a:srgbClr val="00FFFF"/>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Лист1!$C$2:$C$4</c:f>
              <c:numCache>
                <c:formatCode>0.0</c:formatCode>
                <c:ptCount val="3"/>
                <c:pt idx="0">
                  <c:v>1409</c:v>
                </c:pt>
                <c:pt idx="1">
                  <c:v>1393.3</c:v>
                </c:pt>
                <c:pt idx="2">
                  <c:v>1756.8</c:v>
                </c:pt>
              </c:numCache>
            </c:numRef>
          </c:val>
          <c:extLst>
            <c:ext xmlns:c16="http://schemas.microsoft.com/office/drawing/2014/chart" uri="{C3380CC4-5D6E-409C-BE32-E72D297353CC}">
              <c16:uniqueId val="{00000007-4E8D-4AB2-9966-B7A543661CDD}"/>
            </c:ext>
          </c:extLst>
        </c:ser>
        <c:ser>
          <c:idx val="2"/>
          <c:order val="2"/>
          <c:tx>
            <c:strRef>
              <c:f>Лист1!$D$1</c:f>
              <c:strCache>
                <c:ptCount val="1"/>
                <c:pt idx="0">
                  <c:v>Дополнительное образование</c:v>
                </c:pt>
              </c:strCache>
            </c:strRef>
          </c:tx>
          <c:spPr>
            <a:solidFill>
              <a:srgbClr val="C00000"/>
            </a:solidFill>
          </c:spPr>
          <c:invertIfNegative val="0"/>
          <c:dLbls>
            <c:dLbl>
              <c:idx val="0"/>
              <c:layout>
                <c:manualLayout>
                  <c:x val="1.4475744389509227E-2"/>
                  <c:y val="-5.729100483608997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0FD-4172-A1BC-1C723F5C93D0}"/>
                </c:ext>
              </c:extLst>
            </c:dLbl>
            <c:dLbl>
              <c:idx val="1"/>
              <c:layout>
                <c:manualLayout>
                  <c:x val="1.4475744389509227E-2"/>
                  <c:y val="3.124999999999942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E8D-4AB2-9966-B7A543661CDD}"/>
                </c:ext>
              </c:extLst>
            </c:dLbl>
            <c:dLbl>
              <c:idx val="2"/>
              <c:layout>
                <c:manualLayout>
                  <c:x val="1.2867328346230496E-2"/>
                  <c:y val="-3.12499999999998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4E8D-4AB2-9966-B7A543661CDD}"/>
                </c:ext>
              </c:extLst>
            </c:dLbl>
            <c:spPr>
              <a:noFill/>
              <a:ln>
                <a:noFill/>
              </a:ln>
              <a:effectLst/>
            </c:spPr>
            <c:txPr>
              <a:bodyPr/>
              <a:lstStyle/>
              <a:p>
                <a:pPr>
                  <a:defRPr sz="1600" b="1">
                    <a:solidFill>
                      <a:srgbClr val="FFFF0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Лист1!$D$2:$D$4</c:f>
              <c:numCache>
                <c:formatCode>0.0</c:formatCode>
                <c:ptCount val="3"/>
                <c:pt idx="0">
                  <c:v>255.3</c:v>
                </c:pt>
                <c:pt idx="1">
                  <c:v>289.8</c:v>
                </c:pt>
                <c:pt idx="2">
                  <c:v>341.2</c:v>
                </c:pt>
              </c:numCache>
            </c:numRef>
          </c:val>
          <c:extLst>
            <c:ext xmlns:c16="http://schemas.microsoft.com/office/drawing/2014/chart" uri="{C3380CC4-5D6E-409C-BE32-E72D297353CC}">
              <c16:uniqueId val="{0000000B-4E8D-4AB2-9966-B7A543661CDD}"/>
            </c:ext>
          </c:extLst>
        </c:ser>
        <c:ser>
          <c:idx val="3"/>
          <c:order val="3"/>
          <c:tx>
            <c:strRef>
              <c:f>Лист1!$E$1</c:f>
              <c:strCache>
                <c:ptCount val="1"/>
                <c:pt idx="0">
                  <c:v>Молодежная политика и оздоровление детей</c:v>
                </c:pt>
              </c:strCache>
            </c:strRef>
          </c:tx>
          <c:invertIfNegative val="0"/>
          <c:dLbls>
            <c:dLbl>
              <c:idx val="0"/>
              <c:layout>
                <c:manualLayout>
                  <c:x val="-5.790297755803691E-2"/>
                  <c:y val="-3.7499999999999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E8D-4AB2-9966-B7A543661CDD}"/>
                </c:ext>
              </c:extLst>
            </c:dLbl>
            <c:dLbl>
              <c:idx val="1"/>
              <c:layout>
                <c:manualLayout>
                  <c:x val="-6.2728225687873312E-2"/>
                  <c:y val="-6.250000000000000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4E8D-4AB2-9966-B7A543661CDD}"/>
                </c:ext>
              </c:extLst>
            </c:dLbl>
            <c:dLbl>
              <c:idx val="2"/>
              <c:layout>
                <c:manualLayout>
                  <c:x val="-6.2728225687873368E-2"/>
                  <c:y val="-1.25000000000000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E8D-4AB2-9966-B7A543661CDD}"/>
                </c:ext>
              </c:extLst>
            </c:dLbl>
            <c:spPr>
              <a:noFill/>
              <a:ln>
                <a:noFill/>
              </a:ln>
              <a:effectLst/>
            </c:spPr>
            <c:txPr>
              <a:bodyPr/>
              <a:lstStyle/>
              <a:p>
                <a:pPr>
                  <a:defRPr sz="1600" b="1">
                    <a:solidFill>
                      <a:srgbClr val="7030A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Лист1!$E$2:$E$4</c:f>
              <c:numCache>
                <c:formatCode>0.0</c:formatCode>
                <c:ptCount val="3"/>
                <c:pt idx="0">
                  <c:v>30.2</c:v>
                </c:pt>
                <c:pt idx="1">
                  <c:v>32</c:v>
                </c:pt>
                <c:pt idx="2">
                  <c:v>21</c:v>
                </c:pt>
              </c:numCache>
            </c:numRef>
          </c:val>
          <c:extLst>
            <c:ext xmlns:c16="http://schemas.microsoft.com/office/drawing/2014/chart" uri="{C3380CC4-5D6E-409C-BE32-E72D297353CC}">
              <c16:uniqueId val="{0000000F-4E8D-4AB2-9966-B7A543661CDD}"/>
            </c:ext>
          </c:extLst>
        </c:ser>
        <c:ser>
          <c:idx val="4"/>
          <c:order val="4"/>
          <c:tx>
            <c:strRef>
              <c:f>Лист1!$F$1</c:f>
              <c:strCache>
                <c:ptCount val="1"/>
                <c:pt idx="0">
                  <c:v>Другие вопросы</c:v>
                </c:pt>
              </c:strCache>
            </c:strRef>
          </c:tx>
          <c:spPr>
            <a:solidFill>
              <a:srgbClr val="FFC000"/>
            </a:solidFill>
          </c:spPr>
          <c:invertIfNegative val="0"/>
          <c:dLbls>
            <c:dLbl>
              <c:idx val="0"/>
              <c:layout>
                <c:manualLayout>
                  <c:x val="1.125891230295158E-2"/>
                  <c:y val="-8.43750000000000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4E8D-4AB2-9966-B7A543661CDD}"/>
                </c:ext>
              </c:extLst>
            </c:dLbl>
            <c:dLbl>
              <c:idx val="1"/>
              <c:layout>
                <c:manualLayout>
                  <c:x val="1.7692576476066833E-2"/>
                  <c:y val="-8.75000000000000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4E8D-4AB2-9966-B7A543661CDD}"/>
                </c:ext>
              </c:extLst>
            </c:dLbl>
            <c:dLbl>
              <c:idx val="2"/>
              <c:layout>
                <c:manualLayout>
                  <c:x val="1.4475744389509226E-2"/>
                  <c:y val="-8.43750000000000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4E8D-4AB2-9966-B7A543661CDD}"/>
                </c:ext>
              </c:extLst>
            </c:dLbl>
            <c:spPr>
              <a:noFill/>
              <a:ln>
                <a:noFill/>
              </a:ln>
              <a:effectLst/>
            </c:spPr>
            <c:txPr>
              <a:bodyPr/>
              <a:lstStyle/>
              <a:p>
                <a:pPr>
                  <a:defRPr sz="1600" b="1">
                    <a:solidFill>
                      <a:srgbClr val="C0000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Лист1!$F$2:$F$4</c:f>
              <c:numCache>
                <c:formatCode>0.0</c:formatCode>
                <c:ptCount val="3"/>
                <c:pt idx="0">
                  <c:v>75.7</c:v>
                </c:pt>
                <c:pt idx="1">
                  <c:v>88.7</c:v>
                </c:pt>
                <c:pt idx="2">
                  <c:v>110.7</c:v>
                </c:pt>
              </c:numCache>
            </c:numRef>
          </c:val>
          <c:extLst>
            <c:ext xmlns:c16="http://schemas.microsoft.com/office/drawing/2014/chart" uri="{C3380CC4-5D6E-409C-BE32-E72D297353CC}">
              <c16:uniqueId val="{00000013-4E8D-4AB2-9966-B7A543661CDD}"/>
            </c:ext>
          </c:extLst>
        </c:ser>
        <c:dLbls>
          <c:showLegendKey val="0"/>
          <c:showVal val="0"/>
          <c:showCatName val="0"/>
          <c:showSerName val="0"/>
          <c:showPercent val="0"/>
          <c:showBubbleSize val="0"/>
        </c:dLbls>
        <c:gapWidth val="150"/>
        <c:shape val="cylinder"/>
        <c:axId val="66848640"/>
        <c:axId val="67367680"/>
        <c:axId val="0"/>
      </c:bar3DChart>
      <c:catAx>
        <c:axId val="66848640"/>
        <c:scaling>
          <c:orientation val="minMax"/>
        </c:scaling>
        <c:delete val="0"/>
        <c:axPos val="b"/>
        <c:numFmt formatCode="General" sourceLinked="1"/>
        <c:majorTickMark val="out"/>
        <c:minorTickMark val="none"/>
        <c:tickLblPos val="nextTo"/>
        <c:txPr>
          <a:bodyPr/>
          <a:lstStyle/>
          <a:p>
            <a:pPr>
              <a:defRPr b="1">
                <a:solidFill>
                  <a:srgbClr val="C00000"/>
                </a:solidFill>
              </a:defRPr>
            </a:pPr>
            <a:endParaRPr lang="ru-RU"/>
          </a:p>
        </c:txPr>
        <c:crossAx val="67367680"/>
        <c:crosses val="autoZero"/>
        <c:auto val="1"/>
        <c:lblAlgn val="ctr"/>
        <c:lblOffset val="100"/>
        <c:noMultiLvlLbl val="0"/>
      </c:catAx>
      <c:valAx>
        <c:axId val="67367680"/>
        <c:scaling>
          <c:orientation val="minMax"/>
        </c:scaling>
        <c:delete val="0"/>
        <c:axPos val="l"/>
        <c:majorGridlines/>
        <c:numFmt formatCode="#,##0" sourceLinked="0"/>
        <c:majorTickMark val="out"/>
        <c:minorTickMark val="none"/>
        <c:tickLblPos val="nextTo"/>
        <c:crossAx val="66848640"/>
        <c:crosses val="autoZero"/>
        <c:crossBetween val="between"/>
      </c:valAx>
    </c:plotArea>
    <c:legend>
      <c:legendPos val="r"/>
      <c:layout>
        <c:manualLayout>
          <c:xMode val="edge"/>
          <c:yMode val="edge"/>
          <c:x val="0.64716604818411894"/>
          <c:y val="2.9935541200762552E-2"/>
          <c:w val="0.34636922874677667"/>
          <c:h val="0.95165994094488204"/>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gradFill>
          <a:gsLst>
            <a:gs pos="0">
              <a:srgbClr val="ED7D31">
                <a:lumMod val="40000"/>
                <a:lumOff val="60000"/>
              </a:srgbClr>
            </a:gs>
            <a:gs pos="50000">
              <a:srgbClr val="ED7D31">
                <a:lumMod val="60000"/>
                <a:lumOff val="40000"/>
              </a:srgbClr>
            </a:gs>
            <a:gs pos="100000">
              <a:srgbClr val="ED7D31">
                <a:lumMod val="20000"/>
                <a:lumOff val="80000"/>
              </a:srgbClr>
            </a:gs>
          </a:gsLst>
          <a:lin ang="5400000" scaled="0"/>
        </a:gradFill>
      </c:spPr>
    </c:floor>
    <c:sideWall>
      <c:thickness val="0"/>
      <c:spPr>
        <a:noFill/>
      </c:spPr>
    </c:sideWall>
    <c:backWall>
      <c:thickness val="0"/>
      <c:spPr>
        <a:noFill/>
      </c:spPr>
    </c:backWall>
    <c:plotArea>
      <c:layout>
        <c:manualLayout>
          <c:layoutTarget val="inner"/>
          <c:xMode val="edge"/>
          <c:yMode val="edge"/>
          <c:x val="0.10772246135273868"/>
          <c:y val="6.5585875984251973E-2"/>
          <c:w val="0.62038253010280087"/>
          <c:h val="0.82534645669291362"/>
        </c:manualLayout>
      </c:layout>
      <c:bar3DChart>
        <c:barDir val="col"/>
        <c:grouping val="stacked"/>
        <c:varyColors val="0"/>
        <c:ser>
          <c:idx val="0"/>
          <c:order val="0"/>
          <c:tx>
            <c:strRef>
              <c:f>Лист1!$B$1</c:f>
              <c:strCache>
                <c:ptCount val="1"/>
                <c:pt idx="0">
                  <c:v>Всего расходов</c:v>
                </c:pt>
              </c:strCache>
            </c:strRef>
          </c:tx>
          <c:spPr>
            <a:solidFill>
              <a:schemeClr val="accent1"/>
            </a:solidFill>
          </c:spPr>
          <c:invertIfNegative val="0"/>
          <c:dLbls>
            <c:dLbl>
              <c:idx val="0"/>
              <c:layout>
                <c:manualLayout>
                  <c:x val="9.6504962596729253E-3"/>
                  <c:y val="9.375000000000072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E8D-4AB2-9966-B7A543661CDD}"/>
                </c:ext>
              </c:extLst>
            </c:dLbl>
            <c:dLbl>
              <c:idx val="1"/>
              <c:layout>
                <c:manualLayout>
                  <c:x val="1.1258912302951568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E8D-4AB2-9966-B7A543661CDD}"/>
                </c:ext>
              </c:extLst>
            </c:dLbl>
            <c:dLbl>
              <c:idx val="2"/>
              <c:layout>
                <c:manualLayout>
                  <c:x val="1.4475744389509226E-2"/>
                  <c:y val="-5.3124999999999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E8D-4AB2-9966-B7A543661CDD}"/>
                </c:ext>
              </c:extLst>
            </c:dLbl>
            <c:spPr>
              <a:noFill/>
              <a:ln>
                <a:noFill/>
              </a:ln>
              <a:effectLst/>
            </c:spPr>
            <c:txPr>
              <a:bodyPr/>
              <a:lstStyle/>
              <a:p>
                <a:pPr>
                  <a:defRPr b="1">
                    <a:solidFill>
                      <a:srgbClr val="0000CC"/>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Лист1!$B$2:$B$4</c:f>
              <c:numCache>
                <c:formatCode>General</c:formatCode>
                <c:ptCount val="3"/>
                <c:pt idx="0">
                  <c:v>222.7</c:v>
                </c:pt>
                <c:pt idx="1">
                  <c:v>282.2</c:v>
                </c:pt>
                <c:pt idx="2">
                  <c:v>302.60000000000002</c:v>
                </c:pt>
              </c:numCache>
            </c:numRef>
          </c:val>
          <c:extLst>
            <c:ext xmlns:c16="http://schemas.microsoft.com/office/drawing/2014/chart" uri="{C3380CC4-5D6E-409C-BE32-E72D297353CC}">
              <c16:uniqueId val="{00000003-4E8D-4AB2-9966-B7A543661CDD}"/>
            </c:ext>
          </c:extLst>
        </c:ser>
        <c:ser>
          <c:idx val="1"/>
          <c:order val="1"/>
          <c:tx>
            <c:strRef>
              <c:f>Лист1!#ССЫЛКА!</c:f>
              <c:strCache>
                <c:ptCount val="1"/>
                <c:pt idx="0">
                  <c:v>#REF!</c:v>
                </c:pt>
              </c:strCache>
            </c:strRef>
          </c:tx>
          <c:invertIfNegative val="0"/>
          <c:cat>
            <c:numRef>
              <c:f>Лист1!$A$2:$A$4</c:f>
              <c:numCache>
                <c:formatCode>General</c:formatCode>
                <c:ptCount val="3"/>
                <c:pt idx="0">
                  <c:v>2018</c:v>
                </c:pt>
                <c:pt idx="1">
                  <c:v>2019</c:v>
                </c:pt>
                <c:pt idx="2">
                  <c:v>2020</c:v>
                </c:pt>
              </c:numCache>
            </c:numRef>
          </c:cat>
          <c:val>
            <c:numRef>
              <c:f>Лист1!#ССЫЛКА!</c:f>
              <c:numCache>
                <c:formatCode>General</c:formatCode>
                <c:ptCount val="1"/>
                <c:pt idx="0">
                  <c:v>1</c:v>
                </c:pt>
              </c:numCache>
            </c:numRef>
          </c:val>
          <c:extLst>
            <c:ext xmlns:c16="http://schemas.microsoft.com/office/drawing/2014/chart" uri="{C3380CC4-5D6E-409C-BE32-E72D297353CC}">
              <c16:uniqueId val="{00000007-4E8D-4AB2-9966-B7A543661CDD}"/>
            </c:ext>
          </c:extLst>
        </c:ser>
        <c:ser>
          <c:idx val="2"/>
          <c:order val="2"/>
          <c:tx>
            <c:strRef>
              <c:f>Лист1!#ССЫЛКА!</c:f>
              <c:strCache>
                <c:ptCount val="1"/>
                <c:pt idx="0">
                  <c:v>#REF!</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4E8D-4AB2-9966-B7A543661CDD}"/>
                </c:ext>
              </c:extLst>
            </c:dLbl>
            <c:dLbl>
              <c:idx val="1"/>
              <c:layout>
                <c:manualLayout>
                  <c:x val="1.2867328346230512E-2"/>
                  <c:y val="-6.25000000000001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E8D-4AB2-9966-B7A543661CDD}"/>
                </c:ext>
              </c:extLst>
            </c:dLbl>
            <c:dLbl>
              <c:idx val="2"/>
              <c:layout>
                <c:manualLayout>
                  <c:x val="1.2867328346230512E-2"/>
                  <c:y val="-3.12499999999998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E8D-4AB2-9966-B7A543661CDD}"/>
                </c:ext>
              </c:extLst>
            </c:dLbl>
            <c:spPr>
              <a:noFill/>
              <a:ln>
                <a:noFill/>
              </a:ln>
              <a:effectLst/>
            </c:spPr>
            <c:txPr>
              <a:bodyPr/>
              <a:lstStyle/>
              <a:p>
                <a:pPr>
                  <a:defRPr b="1">
                    <a:solidFill>
                      <a:schemeClr val="accent6">
                        <a:lumMod val="50000"/>
                      </a:schemeClr>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Лист1!#ССЫЛКА!</c:f>
              <c:numCache>
                <c:formatCode>General</c:formatCode>
                <c:ptCount val="1"/>
                <c:pt idx="0">
                  <c:v>1</c:v>
                </c:pt>
              </c:numCache>
            </c:numRef>
          </c:val>
          <c:extLst>
            <c:ext xmlns:c16="http://schemas.microsoft.com/office/drawing/2014/chart" uri="{C3380CC4-5D6E-409C-BE32-E72D297353CC}">
              <c16:uniqueId val="{0000000B-4E8D-4AB2-9966-B7A543661CDD}"/>
            </c:ext>
          </c:extLst>
        </c:ser>
        <c:ser>
          <c:idx val="4"/>
          <c:order val="3"/>
          <c:tx>
            <c:strRef>
              <c:f>Лист1!#ССЫЛКА!</c:f>
              <c:strCache>
                <c:ptCount val="1"/>
                <c:pt idx="0">
                  <c:v>#REF!</c:v>
                </c:pt>
              </c:strCache>
            </c:strRef>
          </c:tx>
          <c:spPr>
            <a:noFill/>
          </c:spPr>
          <c:invertIfNegative val="0"/>
          <c:cat>
            <c:numRef>
              <c:f>Лист1!$A$2:$A$4</c:f>
              <c:numCache>
                <c:formatCode>General</c:formatCode>
                <c:ptCount val="3"/>
                <c:pt idx="0">
                  <c:v>2018</c:v>
                </c:pt>
                <c:pt idx="1">
                  <c:v>2019</c:v>
                </c:pt>
                <c:pt idx="2">
                  <c:v>2020</c:v>
                </c:pt>
              </c:numCache>
            </c:numRef>
          </c:cat>
          <c:val>
            <c:numRef>
              <c:f>Лист1!#ССЫЛКА!</c:f>
              <c:numCache>
                <c:formatCode>General</c:formatCode>
                <c:ptCount val="1"/>
                <c:pt idx="0">
                  <c:v>1</c:v>
                </c:pt>
              </c:numCache>
            </c:numRef>
          </c:val>
          <c:extLst>
            <c:ext xmlns:c16="http://schemas.microsoft.com/office/drawing/2014/chart" uri="{C3380CC4-5D6E-409C-BE32-E72D297353CC}">
              <c16:uniqueId val="{00000013-4E8D-4AB2-9966-B7A543661CDD}"/>
            </c:ext>
          </c:extLst>
        </c:ser>
        <c:dLbls>
          <c:showLegendKey val="0"/>
          <c:showVal val="0"/>
          <c:showCatName val="0"/>
          <c:showSerName val="0"/>
          <c:showPercent val="0"/>
          <c:showBubbleSize val="0"/>
        </c:dLbls>
        <c:gapWidth val="150"/>
        <c:shape val="cylinder"/>
        <c:axId val="89174016"/>
        <c:axId val="89175552"/>
        <c:axId val="0"/>
      </c:bar3DChart>
      <c:catAx>
        <c:axId val="89174016"/>
        <c:scaling>
          <c:orientation val="minMax"/>
        </c:scaling>
        <c:delete val="0"/>
        <c:axPos val="b"/>
        <c:numFmt formatCode="General" sourceLinked="1"/>
        <c:majorTickMark val="out"/>
        <c:minorTickMark val="none"/>
        <c:tickLblPos val="nextTo"/>
        <c:txPr>
          <a:bodyPr/>
          <a:lstStyle/>
          <a:p>
            <a:pPr>
              <a:defRPr b="1">
                <a:solidFill>
                  <a:srgbClr val="C00000"/>
                </a:solidFill>
              </a:defRPr>
            </a:pPr>
            <a:endParaRPr lang="ru-RU"/>
          </a:p>
        </c:txPr>
        <c:crossAx val="89175552"/>
        <c:crosses val="autoZero"/>
        <c:auto val="1"/>
        <c:lblAlgn val="ctr"/>
        <c:lblOffset val="100"/>
        <c:noMultiLvlLbl val="0"/>
      </c:catAx>
      <c:valAx>
        <c:axId val="89175552"/>
        <c:scaling>
          <c:orientation val="minMax"/>
        </c:scaling>
        <c:delete val="0"/>
        <c:axPos val="l"/>
        <c:majorGridlines>
          <c:spPr>
            <a:effectLst>
              <a:outerShdw blurRad="50800" dist="38100" dir="5400000" algn="t" rotWithShape="0">
                <a:schemeClr val="accent1">
                  <a:lumMod val="60000"/>
                  <a:lumOff val="40000"/>
                  <a:alpha val="40000"/>
                </a:schemeClr>
              </a:outerShdw>
            </a:effectLst>
          </c:spPr>
        </c:majorGridlines>
        <c:numFmt formatCode="General" sourceLinked="1"/>
        <c:majorTickMark val="out"/>
        <c:minorTickMark val="none"/>
        <c:tickLblPos val="nextTo"/>
        <c:crossAx val="89174016"/>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solidFill>
          <a:srgbClr val="9E5122">
            <a:alpha val="80000"/>
          </a:srgbClr>
        </a:solidFill>
      </c:spPr>
    </c:floor>
    <c:sideWall>
      <c:thickness val="0"/>
      <c:spPr>
        <a:gradFill flip="none" rotWithShape="1">
          <a:gsLst>
            <a:gs pos="91000">
              <a:srgbClr val="FFC000"/>
            </a:gs>
            <a:gs pos="55000">
              <a:srgbClr val="F9FDC3"/>
            </a:gs>
            <a:gs pos="0">
              <a:srgbClr val="92D050"/>
            </a:gs>
          </a:gsLst>
          <a:lin ang="16200000" scaled="1"/>
          <a:tileRect/>
        </a:gradFill>
      </c:spPr>
    </c:sideWall>
    <c:backWall>
      <c:thickness val="0"/>
      <c:spPr>
        <a:gradFill>
          <a:gsLst>
            <a:gs pos="91000">
              <a:srgbClr val="FFC000">
                <a:alpha val="48000"/>
              </a:srgbClr>
            </a:gs>
            <a:gs pos="55000">
              <a:srgbClr val="F9FDC3">
                <a:alpha val="41000"/>
              </a:srgbClr>
            </a:gs>
            <a:gs pos="0">
              <a:srgbClr val="92D050">
                <a:alpha val="26000"/>
              </a:srgbClr>
            </a:gs>
          </a:gsLst>
          <a:lin ang="5400000" scaled="0"/>
        </a:gradFill>
      </c:spPr>
    </c:backWall>
    <c:plotArea>
      <c:layout/>
      <c:bar3DChart>
        <c:barDir val="col"/>
        <c:grouping val="clustered"/>
        <c:varyColors val="0"/>
        <c:ser>
          <c:idx val="0"/>
          <c:order val="0"/>
          <c:tx>
            <c:strRef>
              <c:f>Лист1!$B$1</c:f>
              <c:strCache>
                <c:ptCount val="1"/>
                <c:pt idx="0">
                  <c:v>Ряд 1</c:v>
                </c:pt>
              </c:strCache>
            </c:strRef>
          </c:tx>
          <c:spPr>
            <a:solidFill>
              <a:srgbClr val="00B050"/>
            </a:solidFill>
          </c:spPr>
          <c:invertIfNegative val="0"/>
          <c:dLbls>
            <c:dLbl>
              <c:idx val="0"/>
              <c:layout>
                <c:manualLayout>
                  <c:x val="1.5378031438759493E-2"/>
                  <c:y val="0.2928344878726756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C4B-4745-86A4-CCB5EFAE8B07}"/>
                </c:ext>
              </c:extLst>
            </c:dLbl>
            <c:dLbl>
              <c:idx val="1"/>
              <c:layout>
                <c:manualLayout>
                  <c:x val="9.3974549259656388E-3"/>
                  <c:y val="0.2323713772780416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C4B-4745-86A4-CCB5EFAE8B07}"/>
                </c:ext>
              </c:extLst>
            </c:dLbl>
            <c:dLbl>
              <c:idx val="2"/>
              <c:layout>
                <c:manualLayout>
                  <c:x val="1.5089805115876974E-2"/>
                  <c:y val="0.161599565455607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C4B-4745-86A4-CCB5EFAE8B07}"/>
                </c:ext>
              </c:extLst>
            </c:dLbl>
            <c:spPr>
              <a:noFill/>
              <a:ln>
                <a:noFill/>
              </a:ln>
              <a:effectLst/>
            </c:spPr>
            <c:txPr>
              <a:bodyPr/>
              <a:lstStyle/>
              <a:p>
                <a:pPr>
                  <a:defRPr sz="1600" b="1">
                    <a:solidFill>
                      <a:srgbClr val="660033"/>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Лист1!$A$2:$A$4</c:f>
              <c:numCache>
                <c:formatCode>General</c:formatCode>
                <c:ptCount val="3"/>
                <c:pt idx="0">
                  <c:v>2018</c:v>
                </c:pt>
                <c:pt idx="1">
                  <c:v>2019</c:v>
                </c:pt>
                <c:pt idx="2">
                  <c:v>2020</c:v>
                </c:pt>
              </c:numCache>
            </c:numRef>
          </c:cat>
          <c:val>
            <c:numRef>
              <c:f>Лист1!$B$2:$B$4</c:f>
              <c:numCache>
                <c:formatCode>0.0</c:formatCode>
                <c:ptCount val="3"/>
                <c:pt idx="0">
                  <c:v>209</c:v>
                </c:pt>
                <c:pt idx="1">
                  <c:v>230</c:v>
                </c:pt>
                <c:pt idx="2">
                  <c:v>236.8</c:v>
                </c:pt>
              </c:numCache>
            </c:numRef>
          </c:val>
          <c:extLst>
            <c:ext xmlns:c16="http://schemas.microsoft.com/office/drawing/2014/chart" uri="{C3380CC4-5D6E-409C-BE32-E72D297353CC}">
              <c16:uniqueId val="{00000003-CC4B-4745-86A4-CCB5EFAE8B07}"/>
            </c:ext>
          </c:extLst>
        </c:ser>
        <c:dLbls>
          <c:showLegendKey val="0"/>
          <c:showVal val="0"/>
          <c:showCatName val="0"/>
          <c:showSerName val="0"/>
          <c:showPercent val="0"/>
          <c:showBubbleSize val="0"/>
        </c:dLbls>
        <c:gapWidth val="150"/>
        <c:shape val="cylinder"/>
        <c:axId val="89040000"/>
        <c:axId val="89041536"/>
        <c:axId val="0"/>
      </c:bar3DChart>
      <c:catAx>
        <c:axId val="89040000"/>
        <c:scaling>
          <c:orientation val="minMax"/>
        </c:scaling>
        <c:delete val="0"/>
        <c:axPos val="b"/>
        <c:numFmt formatCode="General" sourceLinked="1"/>
        <c:majorTickMark val="out"/>
        <c:minorTickMark val="none"/>
        <c:tickLblPos val="nextTo"/>
        <c:txPr>
          <a:bodyPr/>
          <a:lstStyle/>
          <a:p>
            <a:pPr>
              <a:defRPr b="1">
                <a:solidFill>
                  <a:srgbClr val="AC0000"/>
                </a:solidFill>
              </a:defRPr>
            </a:pPr>
            <a:endParaRPr lang="ru-RU"/>
          </a:p>
        </c:txPr>
        <c:crossAx val="89041536"/>
        <c:crosses val="autoZero"/>
        <c:auto val="1"/>
        <c:lblAlgn val="ctr"/>
        <c:lblOffset val="100"/>
        <c:noMultiLvlLbl val="0"/>
      </c:catAx>
      <c:valAx>
        <c:axId val="89041536"/>
        <c:scaling>
          <c:orientation val="minMax"/>
          <c:min val="0"/>
        </c:scaling>
        <c:delete val="0"/>
        <c:axPos val="l"/>
        <c:majorGridlines/>
        <c:numFmt formatCode="#,##0" sourceLinked="0"/>
        <c:majorTickMark val="out"/>
        <c:minorTickMark val="none"/>
        <c:tickLblPos val="nextTo"/>
        <c:spPr>
          <a:noFill/>
        </c:spPr>
        <c:crossAx val="8904000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1071991067285701E-2"/>
          <c:y val="3.4335875984252161E-2"/>
          <c:w val="0.89521449064016234"/>
          <c:h val="0.82534645669291362"/>
        </c:manualLayout>
      </c:layout>
      <c:bar3DChart>
        <c:barDir val="col"/>
        <c:grouping val="clustered"/>
        <c:varyColors val="0"/>
        <c:ser>
          <c:idx val="0"/>
          <c:order val="0"/>
          <c:tx>
            <c:strRef>
              <c:f>Лист1!$B$1</c:f>
              <c:strCache>
                <c:ptCount val="1"/>
                <c:pt idx="0">
                  <c:v>Ряд 1</c:v>
                </c:pt>
              </c:strCache>
            </c:strRef>
          </c:tx>
          <c:spPr>
            <a:solidFill>
              <a:srgbClr val="00B050"/>
            </a:solidFill>
          </c:spPr>
          <c:invertIfNegative val="0"/>
          <c:dLbls>
            <c:dLbl>
              <c:idx val="0"/>
              <c:layout>
                <c:manualLayout>
                  <c:x val="2.9641897865689722E-3"/>
                  <c:y val="0.2403451886804354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FB8-4F9E-B09A-8F22750865D9}"/>
                </c:ext>
              </c:extLst>
            </c:dLbl>
            <c:dLbl>
              <c:idx val="1"/>
              <c:layout>
                <c:manualLayout>
                  <c:x val="5.4342851647172167E-17"/>
                  <c:y val="0.2804027201271747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FB8-4F9E-B09A-8F22750865D9}"/>
                </c:ext>
              </c:extLst>
            </c:dLbl>
            <c:dLbl>
              <c:idx val="2"/>
              <c:layout>
                <c:manualLayout>
                  <c:x val="8.892569359706998E-3"/>
                  <c:y val="0.232333682391087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FB8-4F9E-B09A-8F22750865D9}"/>
                </c:ext>
              </c:extLst>
            </c:dLbl>
            <c:spPr>
              <a:noFill/>
              <a:ln>
                <a:noFill/>
              </a:ln>
              <a:effectLst/>
            </c:spPr>
            <c:txPr>
              <a:bodyPr wrap="square" lIns="38100" tIns="19050" rIns="38100" bIns="19050" anchor="ctr">
                <a:spAutoFit/>
              </a:bodyPr>
              <a:lstStyle/>
              <a:p>
                <a:pPr>
                  <a:defRPr b="1">
                    <a:solidFill>
                      <a:schemeClr val="accent2">
                        <a:lumMod val="60000"/>
                        <a:lumOff val="40000"/>
                      </a:schemeClr>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Лист1!$A$2:$A$4</c:f>
              <c:numCache>
                <c:formatCode>General</c:formatCode>
                <c:ptCount val="3"/>
                <c:pt idx="0">
                  <c:v>2018</c:v>
                </c:pt>
                <c:pt idx="1">
                  <c:v>2019</c:v>
                </c:pt>
                <c:pt idx="2">
                  <c:v>2020</c:v>
                </c:pt>
              </c:numCache>
            </c:numRef>
          </c:cat>
          <c:val>
            <c:numRef>
              <c:f>Лист1!$B$2:$B$4</c:f>
              <c:numCache>
                <c:formatCode>General</c:formatCode>
                <c:ptCount val="3"/>
                <c:pt idx="0">
                  <c:v>1234.8</c:v>
                </c:pt>
                <c:pt idx="1">
                  <c:v>1384.7</c:v>
                </c:pt>
                <c:pt idx="2">
                  <c:v>1523.2</c:v>
                </c:pt>
              </c:numCache>
            </c:numRef>
          </c:val>
          <c:extLst>
            <c:ext xmlns:c16="http://schemas.microsoft.com/office/drawing/2014/chart" uri="{C3380CC4-5D6E-409C-BE32-E72D297353CC}">
              <c16:uniqueId val="{00000000-91D7-4A59-94B7-3E03F3EC75D9}"/>
            </c:ext>
          </c:extLst>
        </c:ser>
        <c:dLbls>
          <c:showLegendKey val="0"/>
          <c:showVal val="0"/>
          <c:showCatName val="0"/>
          <c:showSerName val="0"/>
          <c:showPercent val="0"/>
          <c:showBubbleSize val="0"/>
        </c:dLbls>
        <c:gapWidth val="150"/>
        <c:shape val="box"/>
        <c:axId val="46148608"/>
        <c:axId val="46150400"/>
        <c:axId val="0"/>
      </c:bar3DChart>
      <c:catAx>
        <c:axId val="46148608"/>
        <c:scaling>
          <c:orientation val="minMax"/>
        </c:scaling>
        <c:delete val="0"/>
        <c:axPos val="b"/>
        <c:numFmt formatCode="General" sourceLinked="1"/>
        <c:majorTickMark val="out"/>
        <c:minorTickMark val="none"/>
        <c:tickLblPos val="nextTo"/>
        <c:txPr>
          <a:bodyPr/>
          <a:lstStyle/>
          <a:p>
            <a:pPr>
              <a:defRPr b="1"/>
            </a:pPr>
            <a:endParaRPr lang="ru-RU"/>
          </a:p>
        </c:txPr>
        <c:crossAx val="46150400"/>
        <c:crosses val="autoZero"/>
        <c:auto val="1"/>
        <c:lblAlgn val="ctr"/>
        <c:lblOffset val="100"/>
        <c:noMultiLvlLbl val="0"/>
      </c:catAx>
      <c:valAx>
        <c:axId val="46150400"/>
        <c:scaling>
          <c:orientation val="minMax"/>
          <c:min val="500"/>
        </c:scaling>
        <c:delete val="0"/>
        <c:axPos val="l"/>
        <c:majorGridlines/>
        <c:numFmt formatCode="General" sourceLinked="1"/>
        <c:majorTickMark val="out"/>
        <c:minorTickMark val="none"/>
        <c:tickLblPos val="nextTo"/>
        <c:crossAx val="461486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9.9761557737091208E-2"/>
          <c:w val="0.90903953036530061"/>
          <c:h val="0.90023844226290917"/>
        </c:manualLayout>
      </c:layout>
      <c:pie3DChart>
        <c:varyColors val="1"/>
        <c:ser>
          <c:idx val="0"/>
          <c:order val="0"/>
          <c:tx>
            <c:strRef>
              <c:f>Лист1!$B$1</c:f>
              <c:strCache>
                <c:ptCount val="1"/>
                <c:pt idx="0">
                  <c:v>Продажи</c:v>
                </c:pt>
              </c:strCache>
            </c:strRef>
          </c:tx>
          <c:explosion val="5"/>
          <c:dPt>
            <c:idx val="0"/>
            <c:bubble3D val="0"/>
            <c:spPr>
              <a:solidFill>
                <a:srgbClr val="00B050"/>
              </a:solidFill>
            </c:spPr>
            <c:extLst>
              <c:ext xmlns:c16="http://schemas.microsoft.com/office/drawing/2014/chart" uri="{C3380CC4-5D6E-409C-BE32-E72D297353CC}">
                <c16:uniqueId val="{00000000-103E-4E82-9CC2-42E6F07707A1}"/>
              </c:ext>
            </c:extLst>
          </c:dPt>
          <c:dPt>
            <c:idx val="1"/>
            <c:bubble3D val="0"/>
            <c:spPr>
              <a:solidFill>
                <a:schemeClr val="bg1">
                  <a:lumMod val="75000"/>
                </a:schemeClr>
              </a:solidFill>
            </c:spPr>
            <c:extLst>
              <c:ext xmlns:c16="http://schemas.microsoft.com/office/drawing/2014/chart" uri="{C3380CC4-5D6E-409C-BE32-E72D297353CC}">
                <c16:uniqueId val="{00000001-103E-4E82-9CC2-42E6F07707A1}"/>
              </c:ext>
            </c:extLst>
          </c:dPt>
          <c:cat>
            <c:strRef>
              <c:f>Лист1!$A$2:$A$3</c:f>
              <c:strCache>
                <c:ptCount val="2"/>
                <c:pt idx="0">
                  <c:v>Кв. 1</c:v>
                </c:pt>
                <c:pt idx="1">
                  <c:v>Кв. 2</c:v>
                </c:pt>
              </c:strCache>
            </c:strRef>
          </c:cat>
          <c:val>
            <c:numRef>
              <c:f>Лист1!$B$2:$B$3</c:f>
              <c:numCache>
                <c:formatCode>General</c:formatCode>
                <c:ptCount val="2"/>
                <c:pt idx="0">
                  <c:v>44.2</c:v>
                </c:pt>
                <c:pt idx="1">
                  <c:v>55.8</c:v>
                </c:pt>
              </c:numCache>
            </c:numRef>
          </c:val>
          <c:extLst>
            <c:ext xmlns:c16="http://schemas.microsoft.com/office/drawing/2014/chart" uri="{C3380CC4-5D6E-409C-BE32-E72D297353CC}">
              <c16:uniqueId val="{00000002-103E-4E82-9CC2-42E6F07707A1}"/>
            </c:ext>
          </c:extLst>
        </c:ser>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0478551218323413"/>
          <c:y val="0.10022543394757467"/>
          <c:w val="0.89521449064016234"/>
          <c:h val="0.7968239966145465"/>
        </c:manualLayout>
      </c:layout>
      <c:bar3DChart>
        <c:barDir val="col"/>
        <c:grouping val="clustered"/>
        <c:varyColors val="0"/>
        <c:ser>
          <c:idx val="0"/>
          <c:order val="0"/>
          <c:tx>
            <c:strRef>
              <c:f>Лист1!$B$1</c:f>
              <c:strCache>
                <c:ptCount val="1"/>
                <c:pt idx="0">
                  <c:v>Ряд 1</c:v>
                </c:pt>
              </c:strCache>
            </c:strRef>
          </c:tx>
          <c:spPr>
            <a:solidFill>
              <a:srgbClr val="FFC000"/>
            </a:solidFill>
          </c:spPr>
          <c:invertIfNegative val="0"/>
          <c:dLbls>
            <c:dLbl>
              <c:idx val="0"/>
              <c:layout>
                <c:manualLayout>
                  <c:x val="-1.4223330024262537E-3"/>
                  <c:y val="0.1622353311156913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876-4D27-B6F1-F783DAF5F3D1}"/>
                </c:ext>
              </c:extLst>
            </c:dLbl>
            <c:dLbl>
              <c:idx val="1"/>
              <c:layout>
                <c:manualLayout>
                  <c:x val="0"/>
                  <c:y val="0.2861241294222192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876-4D27-B6F1-F783DAF5F3D1}"/>
                </c:ext>
              </c:extLst>
            </c:dLbl>
            <c:dLbl>
              <c:idx val="2"/>
              <c:layout>
                <c:manualLayout>
                  <c:x val="2.8446660048524032E-3"/>
                  <c:y val="0.283174396129206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876-4D27-B6F1-F783DAF5F3D1}"/>
                </c:ext>
              </c:extLst>
            </c:dLbl>
            <c:spPr>
              <a:noFill/>
              <a:ln>
                <a:noFill/>
              </a:ln>
              <a:effectLst/>
            </c:spPr>
            <c:txPr>
              <a:bodyPr wrap="square" lIns="38100" tIns="19050" rIns="38100" bIns="19050" anchor="ctr">
                <a:spAutoFit/>
              </a:bodyPr>
              <a:lstStyle/>
              <a:p>
                <a:pPr>
                  <a:defRPr sz="1800" b="1">
                    <a:solidFill>
                      <a:srgbClr val="D82845"/>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Лист1!$A$2:$A$4</c:f>
              <c:numCache>
                <c:formatCode>General</c:formatCode>
                <c:ptCount val="3"/>
                <c:pt idx="0">
                  <c:v>2018</c:v>
                </c:pt>
                <c:pt idx="1">
                  <c:v>2019</c:v>
                </c:pt>
                <c:pt idx="2">
                  <c:v>2020</c:v>
                </c:pt>
              </c:numCache>
            </c:numRef>
          </c:cat>
          <c:val>
            <c:numRef>
              <c:f>Лист1!$B$2:$B$4</c:f>
              <c:numCache>
                <c:formatCode>General</c:formatCode>
                <c:ptCount val="3"/>
                <c:pt idx="0">
                  <c:v>336.1</c:v>
                </c:pt>
                <c:pt idx="1">
                  <c:v>520.20000000000005</c:v>
                </c:pt>
                <c:pt idx="2">
                  <c:v>435.7</c:v>
                </c:pt>
              </c:numCache>
            </c:numRef>
          </c:val>
          <c:extLst>
            <c:ext xmlns:c16="http://schemas.microsoft.com/office/drawing/2014/chart" uri="{C3380CC4-5D6E-409C-BE32-E72D297353CC}">
              <c16:uniqueId val="{00000000-2B10-4F02-BE86-3AF275268FFD}"/>
            </c:ext>
          </c:extLst>
        </c:ser>
        <c:dLbls>
          <c:showLegendKey val="0"/>
          <c:showVal val="0"/>
          <c:showCatName val="0"/>
          <c:showSerName val="0"/>
          <c:showPercent val="0"/>
          <c:showBubbleSize val="0"/>
        </c:dLbls>
        <c:gapWidth val="150"/>
        <c:shape val="box"/>
        <c:axId val="48120960"/>
        <c:axId val="48122496"/>
        <c:axId val="0"/>
      </c:bar3DChart>
      <c:catAx>
        <c:axId val="48120960"/>
        <c:scaling>
          <c:orientation val="minMax"/>
        </c:scaling>
        <c:delete val="0"/>
        <c:axPos val="b"/>
        <c:numFmt formatCode="General" sourceLinked="1"/>
        <c:majorTickMark val="out"/>
        <c:minorTickMark val="none"/>
        <c:tickLblPos val="nextTo"/>
        <c:txPr>
          <a:bodyPr/>
          <a:lstStyle/>
          <a:p>
            <a:pPr>
              <a:defRPr b="1"/>
            </a:pPr>
            <a:endParaRPr lang="ru-RU"/>
          </a:p>
        </c:txPr>
        <c:crossAx val="48122496"/>
        <c:crosses val="autoZero"/>
        <c:auto val="1"/>
        <c:lblAlgn val="ctr"/>
        <c:lblOffset val="100"/>
        <c:noMultiLvlLbl val="0"/>
      </c:catAx>
      <c:valAx>
        <c:axId val="48122496"/>
        <c:scaling>
          <c:orientation val="minMax"/>
          <c:max val="500"/>
          <c:min val="100"/>
        </c:scaling>
        <c:delete val="0"/>
        <c:axPos val="l"/>
        <c:majorGridlines/>
        <c:numFmt formatCode="General" sourceLinked="1"/>
        <c:majorTickMark val="out"/>
        <c:minorTickMark val="none"/>
        <c:tickLblPos val="nextTo"/>
        <c:crossAx val="481209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9.0960576820084474E-2"/>
          <c:y val="1.7032373112179155E-2"/>
          <c:w val="0.9090394231799156"/>
          <c:h val="0.98296762688782069"/>
        </c:manualLayout>
      </c:layout>
      <c:pie3DChart>
        <c:varyColors val="1"/>
        <c:ser>
          <c:idx val="0"/>
          <c:order val="0"/>
          <c:tx>
            <c:strRef>
              <c:f>Лист1!$B$1</c:f>
              <c:strCache>
                <c:ptCount val="1"/>
                <c:pt idx="0">
                  <c:v>Продажи</c:v>
                </c:pt>
              </c:strCache>
            </c:strRef>
          </c:tx>
          <c:explosion val="25"/>
          <c:dPt>
            <c:idx val="0"/>
            <c:bubble3D val="0"/>
            <c:spPr>
              <a:solidFill>
                <a:srgbClr val="FFC000"/>
              </a:solidFill>
            </c:spPr>
            <c:extLst>
              <c:ext xmlns:c16="http://schemas.microsoft.com/office/drawing/2014/chart" uri="{C3380CC4-5D6E-409C-BE32-E72D297353CC}">
                <c16:uniqueId val="{00000000-EE97-4C66-BD0C-3C91B29F6013}"/>
              </c:ext>
            </c:extLst>
          </c:dPt>
          <c:dPt>
            <c:idx val="1"/>
            <c:bubble3D val="0"/>
            <c:spPr>
              <a:solidFill>
                <a:schemeClr val="bg1">
                  <a:lumMod val="85000"/>
                </a:schemeClr>
              </a:solidFill>
            </c:spPr>
            <c:extLst>
              <c:ext xmlns:c16="http://schemas.microsoft.com/office/drawing/2014/chart" uri="{C3380CC4-5D6E-409C-BE32-E72D297353CC}">
                <c16:uniqueId val="{00000001-EE97-4C66-BD0C-3C91B29F6013}"/>
              </c:ext>
            </c:extLst>
          </c:dPt>
          <c:cat>
            <c:strRef>
              <c:f>Лист1!$A$2:$A$3</c:f>
              <c:strCache>
                <c:ptCount val="2"/>
                <c:pt idx="0">
                  <c:v>Кв. 1</c:v>
                </c:pt>
                <c:pt idx="1">
                  <c:v>Кв. 2</c:v>
                </c:pt>
              </c:strCache>
            </c:strRef>
          </c:cat>
          <c:val>
            <c:numRef>
              <c:f>Лист1!$B$2:$B$3</c:f>
              <c:numCache>
                <c:formatCode>General</c:formatCode>
                <c:ptCount val="2"/>
                <c:pt idx="0">
                  <c:v>15.8</c:v>
                </c:pt>
                <c:pt idx="1">
                  <c:v>84.2</c:v>
                </c:pt>
              </c:numCache>
            </c:numRef>
          </c:val>
          <c:extLst>
            <c:ext xmlns:c16="http://schemas.microsoft.com/office/drawing/2014/chart" uri="{C3380CC4-5D6E-409C-BE32-E72D297353CC}">
              <c16:uniqueId val="{00000002-EE97-4C66-BD0C-3C91B29F6013}"/>
            </c:ext>
          </c:extLst>
        </c:ser>
        <c:dLbls>
          <c:showLegendKey val="0"/>
          <c:showVal val="0"/>
          <c:showCatName val="0"/>
          <c:showSerName val="0"/>
          <c:showPercent val="0"/>
          <c:showBubbleSize val="0"/>
          <c:showLeaderLines val="0"/>
        </c:dLbls>
      </c:pie3DChart>
      <c:spPr>
        <a:noFill/>
      </c:spPr>
    </c:plotArea>
    <c:plotVisOnly val="1"/>
    <c:dispBlanksAs val="zero"/>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0478547938431457"/>
          <c:y val="2.5331433552193583E-2"/>
          <c:w val="0.89521449064016234"/>
          <c:h val="0.82534645669291362"/>
        </c:manualLayout>
      </c:layout>
      <c:bar3DChart>
        <c:barDir val="col"/>
        <c:grouping val="clustered"/>
        <c:varyColors val="0"/>
        <c:ser>
          <c:idx val="0"/>
          <c:order val="0"/>
          <c:tx>
            <c:strRef>
              <c:f>Лист1!$B$1</c:f>
              <c:strCache>
                <c:ptCount val="1"/>
                <c:pt idx="0">
                  <c:v>Ряд 1</c:v>
                </c:pt>
              </c:strCache>
            </c:strRef>
          </c:tx>
          <c:spPr>
            <a:solidFill>
              <a:srgbClr val="FF5050"/>
            </a:solidFill>
          </c:spPr>
          <c:invertIfNegative val="0"/>
          <c:dLbls>
            <c:dLbl>
              <c:idx val="0"/>
              <c:layout>
                <c:manualLayout>
                  <c:x val="1.4305692370165986E-3"/>
                  <c:y val="0.283533639920972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60-4B2C-95DE-6A4C06D3D467}"/>
                </c:ext>
              </c:extLst>
            </c:dLbl>
            <c:dLbl>
              <c:idx val="1"/>
              <c:layout>
                <c:manualLayout>
                  <c:x val="1.4305692370164937E-3"/>
                  <c:y val="0.253687993613501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60-4B2C-95DE-6A4C06D3D467}"/>
                </c:ext>
              </c:extLst>
            </c:dLbl>
            <c:dLbl>
              <c:idx val="2"/>
              <c:layout>
                <c:manualLayout>
                  <c:x val="0"/>
                  <c:y val="0.208919524152295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60-4B2C-95DE-6A4C06D3D467}"/>
                </c:ext>
              </c:extLst>
            </c:dLbl>
            <c:spPr>
              <a:noFill/>
              <a:ln>
                <a:noFill/>
              </a:ln>
              <a:effectLst/>
            </c:spPr>
            <c:txPr>
              <a:bodyPr wrap="square" lIns="38100" tIns="19050" rIns="38100" bIns="19050" anchor="ctr">
                <a:spAutoFit/>
              </a:bodyPr>
              <a:lstStyle/>
              <a:p>
                <a:pPr>
                  <a:defRPr b="1">
                    <a:solidFill>
                      <a:srgbClr val="FFFF0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Лист1!$A$2:$A$4</c:f>
              <c:numCache>
                <c:formatCode>General</c:formatCode>
                <c:ptCount val="3"/>
                <c:pt idx="0">
                  <c:v>2018</c:v>
                </c:pt>
                <c:pt idx="1">
                  <c:v>2019</c:v>
                </c:pt>
                <c:pt idx="2">
                  <c:v>2020</c:v>
                </c:pt>
              </c:numCache>
            </c:numRef>
          </c:cat>
          <c:val>
            <c:numRef>
              <c:f>Лист1!$B$2:$B$4</c:f>
              <c:numCache>
                <c:formatCode>General</c:formatCode>
                <c:ptCount val="3"/>
                <c:pt idx="0">
                  <c:v>627.4</c:v>
                </c:pt>
                <c:pt idx="1">
                  <c:v>665.3</c:v>
                </c:pt>
                <c:pt idx="2">
                  <c:v>598.1</c:v>
                </c:pt>
              </c:numCache>
            </c:numRef>
          </c:val>
          <c:extLst>
            <c:ext xmlns:c16="http://schemas.microsoft.com/office/drawing/2014/chart" uri="{C3380CC4-5D6E-409C-BE32-E72D297353CC}">
              <c16:uniqueId val="{00000000-9F5F-44F8-B17B-40BCFC298A41}"/>
            </c:ext>
          </c:extLst>
        </c:ser>
        <c:dLbls>
          <c:showLegendKey val="0"/>
          <c:showVal val="0"/>
          <c:showCatName val="0"/>
          <c:showSerName val="0"/>
          <c:showPercent val="0"/>
          <c:showBubbleSize val="0"/>
        </c:dLbls>
        <c:gapWidth val="150"/>
        <c:shape val="box"/>
        <c:axId val="48349568"/>
        <c:axId val="48351104"/>
        <c:axId val="0"/>
      </c:bar3DChart>
      <c:catAx>
        <c:axId val="48349568"/>
        <c:scaling>
          <c:orientation val="minMax"/>
        </c:scaling>
        <c:delete val="0"/>
        <c:axPos val="b"/>
        <c:numFmt formatCode="General" sourceLinked="1"/>
        <c:majorTickMark val="out"/>
        <c:minorTickMark val="none"/>
        <c:tickLblPos val="nextTo"/>
        <c:txPr>
          <a:bodyPr/>
          <a:lstStyle/>
          <a:p>
            <a:pPr>
              <a:defRPr b="1"/>
            </a:pPr>
            <a:endParaRPr lang="ru-RU"/>
          </a:p>
        </c:txPr>
        <c:crossAx val="48351104"/>
        <c:crosses val="autoZero"/>
        <c:auto val="1"/>
        <c:lblAlgn val="ctr"/>
        <c:lblOffset val="100"/>
        <c:noMultiLvlLbl val="0"/>
      </c:catAx>
      <c:valAx>
        <c:axId val="48351104"/>
        <c:scaling>
          <c:orientation val="minMax"/>
          <c:max val="700"/>
          <c:min val="200"/>
        </c:scaling>
        <c:delete val="0"/>
        <c:axPos val="l"/>
        <c:majorGridlines/>
        <c:numFmt formatCode="General" sourceLinked="1"/>
        <c:majorTickMark val="out"/>
        <c:minorTickMark val="none"/>
        <c:tickLblPos val="nextTo"/>
        <c:txPr>
          <a:bodyPr/>
          <a:lstStyle/>
          <a:p>
            <a:pPr>
              <a:defRPr sz="1400" b="1"/>
            </a:pPr>
            <a:endParaRPr lang="ru-RU"/>
          </a:p>
        </c:txPr>
        <c:crossAx val="4834956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3.7099371059109718E-3"/>
          <c:w val="1"/>
          <c:h val="0.99629006289408961"/>
        </c:manualLayout>
      </c:layout>
      <c:pie3DChart>
        <c:varyColors val="1"/>
        <c:ser>
          <c:idx val="0"/>
          <c:order val="0"/>
          <c:tx>
            <c:strRef>
              <c:f>Лист1!$B$1</c:f>
              <c:strCache>
                <c:ptCount val="1"/>
                <c:pt idx="0">
                  <c:v>Продажи</c:v>
                </c:pt>
              </c:strCache>
            </c:strRef>
          </c:tx>
          <c:spPr>
            <a:solidFill>
              <a:srgbClr val="C00000"/>
            </a:solidFill>
          </c:spPr>
          <c:explosion val="25"/>
          <c:dPt>
            <c:idx val="0"/>
            <c:bubble3D val="0"/>
            <c:spPr>
              <a:solidFill>
                <a:srgbClr val="FF5050"/>
              </a:solidFill>
            </c:spPr>
            <c:extLst>
              <c:ext xmlns:c16="http://schemas.microsoft.com/office/drawing/2014/chart" uri="{C3380CC4-5D6E-409C-BE32-E72D297353CC}">
                <c16:uniqueId val="{00000000-0EAE-4705-B8CA-8B89BD5B6AD7}"/>
              </c:ext>
            </c:extLst>
          </c:dPt>
          <c:dPt>
            <c:idx val="1"/>
            <c:bubble3D val="0"/>
            <c:spPr>
              <a:solidFill>
                <a:schemeClr val="bg1">
                  <a:lumMod val="75000"/>
                </a:schemeClr>
              </a:solidFill>
            </c:spPr>
            <c:extLst>
              <c:ext xmlns:c16="http://schemas.microsoft.com/office/drawing/2014/chart" uri="{C3380CC4-5D6E-409C-BE32-E72D297353CC}">
                <c16:uniqueId val="{00000001-0EAE-4705-B8CA-8B89BD5B6AD7}"/>
              </c:ext>
            </c:extLst>
          </c:dPt>
          <c:cat>
            <c:strRef>
              <c:f>Лист1!$A$2:$A$3</c:f>
              <c:strCache>
                <c:ptCount val="2"/>
                <c:pt idx="0">
                  <c:v>Кв. 1</c:v>
                </c:pt>
                <c:pt idx="1">
                  <c:v>Кв. 2</c:v>
                </c:pt>
              </c:strCache>
            </c:strRef>
          </c:cat>
          <c:val>
            <c:numRef>
              <c:f>Лист1!$B$2:$B$3</c:f>
              <c:numCache>
                <c:formatCode>General</c:formatCode>
                <c:ptCount val="2"/>
                <c:pt idx="0">
                  <c:v>17.399999999999999</c:v>
                </c:pt>
                <c:pt idx="1">
                  <c:v>82.6</c:v>
                </c:pt>
              </c:numCache>
            </c:numRef>
          </c:val>
          <c:extLst>
            <c:ext xmlns:c16="http://schemas.microsoft.com/office/drawing/2014/chart" uri="{C3380CC4-5D6E-409C-BE32-E72D297353CC}">
              <c16:uniqueId val="{00000002-0EAE-4705-B8CA-8B89BD5B6AD7}"/>
            </c:ext>
          </c:extLst>
        </c:ser>
        <c:ser>
          <c:idx val="1"/>
          <c:order val="1"/>
          <c:tx>
            <c:strRef>
              <c:f>Лист1!$C$1</c:f>
              <c:strCache>
                <c:ptCount val="1"/>
                <c:pt idx="0">
                  <c:v>Столбец1</c:v>
                </c:pt>
              </c:strCache>
            </c:strRef>
          </c:tx>
          <c:explosion val="25"/>
          <c:cat>
            <c:strRef>
              <c:f>Лист1!$A$2:$A$3</c:f>
              <c:strCache>
                <c:ptCount val="2"/>
                <c:pt idx="0">
                  <c:v>Кв. 1</c:v>
                </c:pt>
                <c:pt idx="1">
                  <c:v>Кв. 2</c:v>
                </c:pt>
              </c:strCache>
            </c:strRef>
          </c:cat>
          <c:val>
            <c:numRef>
              <c:f>Лист1!$C$2:$C$3</c:f>
              <c:numCache>
                <c:formatCode>General</c:formatCode>
                <c:ptCount val="2"/>
              </c:numCache>
            </c:numRef>
          </c:val>
          <c:extLst>
            <c:ext xmlns:c16="http://schemas.microsoft.com/office/drawing/2014/chart" uri="{C3380CC4-5D6E-409C-BE32-E72D297353CC}">
              <c16:uniqueId val="{00000003-0EAE-4705-B8CA-8B89BD5B6AD7}"/>
            </c:ext>
          </c:extLst>
        </c:ser>
        <c:dLbls>
          <c:showLegendKey val="0"/>
          <c:showVal val="0"/>
          <c:showCatName val="0"/>
          <c:showSerName val="0"/>
          <c:showPercent val="0"/>
          <c:showBubbleSize val="0"/>
          <c:showLeaderLines val="0"/>
        </c:dLbls>
      </c:pie3DChart>
      <c:spPr>
        <a:effectLst>
          <a:glow rad="127000">
            <a:schemeClr val="bg1"/>
          </a:glow>
        </a:effectLst>
      </c:spPr>
    </c:plotArea>
    <c:plotVisOnly val="1"/>
    <c:dispBlanksAs val="zero"/>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208309544278994"/>
          <c:y val="1.035551834342803E-2"/>
          <c:w val="0.59977637185018573"/>
          <c:h val="0.86896271453659624"/>
        </c:manualLayout>
      </c:layout>
      <c:bar3DChart>
        <c:barDir val="bar"/>
        <c:grouping val="clustered"/>
        <c:varyColors val="0"/>
        <c:ser>
          <c:idx val="0"/>
          <c:order val="0"/>
          <c:tx>
            <c:strRef>
              <c:f>Лист1!$B$1</c:f>
              <c:strCache>
                <c:ptCount val="1"/>
                <c:pt idx="0">
                  <c:v>Исполнение за 2020 год</c:v>
                </c:pt>
              </c:strCache>
            </c:strRef>
          </c:tx>
          <c:spPr>
            <a:solidFill>
              <a:schemeClr val="accent1"/>
            </a:solidFill>
            <a:ln>
              <a:noFill/>
            </a:ln>
            <a:effectLst/>
            <a:scene3d>
              <a:camera prst="orthographicFront"/>
              <a:lightRig rig="threePt" dir="t"/>
            </a:scene3d>
            <a:sp3d>
              <a:bevelT w="165100" prst="coolSlant"/>
              <a:bevelB w="165100" prst="coolSlant"/>
            </a:sp3d>
          </c:spPr>
          <c:invertIfNegative val="0"/>
          <c:dLbls>
            <c:dLbl>
              <c:idx val="0"/>
              <c:layout>
                <c:manualLayout>
                  <c:x val="-6.2500000000000003E-3"/>
                  <c:y val="9.7274834840827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77-41FB-B457-417AEDE048DE}"/>
                </c:ext>
              </c:extLst>
            </c:dLbl>
            <c:dLbl>
              <c:idx val="1"/>
              <c:layout>
                <c:manualLayout>
                  <c:x val="4.5312500000000054E-2"/>
                  <c:y val="1.05161983611705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77-41FB-B457-417AEDE048DE}"/>
                </c:ext>
              </c:extLst>
            </c:dLbl>
            <c:dLbl>
              <c:idx val="2"/>
              <c:layout>
                <c:manualLayout>
                  <c:x val="4.8437500000000001E-2"/>
                  <c:y val="3.4177644673804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77-41FB-B457-417AEDE048D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0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Безвозмездные поступления</c:v>
                </c:pt>
                <c:pt idx="1">
                  <c:v>Неналоговые доходы</c:v>
                </c:pt>
                <c:pt idx="2">
                  <c:v>Налоговые доходы</c:v>
                </c:pt>
              </c:strCache>
            </c:strRef>
          </c:cat>
          <c:val>
            <c:numRef>
              <c:f>Лист1!$B$2:$B$4</c:f>
              <c:numCache>
                <c:formatCode>General</c:formatCode>
                <c:ptCount val="3"/>
                <c:pt idx="0">
                  <c:v>6820.8</c:v>
                </c:pt>
                <c:pt idx="1">
                  <c:v>824.2</c:v>
                </c:pt>
                <c:pt idx="2">
                  <c:v>2619.6999999999998</c:v>
                </c:pt>
              </c:numCache>
            </c:numRef>
          </c:val>
          <c:extLst>
            <c:ext xmlns:c16="http://schemas.microsoft.com/office/drawing/2014/chart" uri="{C3380CC4-5D6E-409C-BE32-E72D297353CC}">
              <c16:uniqueId val="{00000000-4377-41FB-B457-417AEDE048DE}"/>
            </c:ext>
          </c:extLst>
        </c:ser>
        <c:ser>
          <c:idx val="1"/>
          <c:order val="1"/>
          <c:tx>
            <c:strRef>
              <c:f>Лист1!$C$1</c:f>
              <c:strCache>
                <c:ptCount val="1"/>
                <c:pt idx="0">
                  <c:v>Уточненный план</c:v>
                </c:pt>
              </c:strCache>
            </c:strRef>
          </c:tx>
          <c:spPr>
            <a:solidFill>
              <a:srgbClr val="FFC000"/>
            </a:solidFill>
            <a:ln>
              <a:noFill/>
            </a:ln>
            <a:effectLst/>
            <a:scene3d>
              <a:camera prst="orthographicFront"/>
              <a:lightRig rig="threePt" dir="t"/>
            </a:scene3d>
            <a:sp3d>
              <a:bevelT w="165100" prst="coolSlant"/>
              <a:bevelB w="165100" prst="coolSlant"/>
            </a:sp3d>
          </c:spPr>
          <c:invertIfNegative val="0"/>
          <c:dLbls>
            <c:dLbl>
              <c:idx val="0"/>
              <c:layout>
                <c:manualLayout>
                  <c:x val="-5.1562500000000115E-2"/>
                  <c:y val="-0.136710578695217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377-41FB-B457-417AEDE048DE}"/>
                </c:ext>
              </c:extLst>
            </c:dLbl>
            <c:dLbl>
              <c:idx val="1"/>
              <c:layout>
                <c:manualLayout>
                  <c:x val="3.7499999999999943E-2"/>
                  <c:y val="-3.4177644673804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77-41FB-B457-417AEDE048DE}"/>
                </c:ext>
              </c:extLst>
            </c:dLbl>
            <c:dLbl>
              <c:idx val="2"/>
              <c:layout>
                <c:manualLayout>
                  <c:x val="5.1562499999999997E-2"/>
                  <c:y val="-4.7322892625267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77-41FB-B457-417AEDE048D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0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Безвозмездные поступления</c:v>
                </c:pt>
                <c:pt idx="1">
                  <c:v>Неналоговые доходы</c:v>
                </c:pt>
                <c:pt idx="2">
                  <c:v>Налоговые доходы</c:v>
                </c:pt>
              </c:strCache>
            </c:strRef>
          </c:cat>
          <c:val>
            <c:numRef>
              <c:f>Лист1!$C$2:$C$4</c:f>
              <c:numCache>
                <c:formatCode>General</c:formatCode>
                <c:ptCount val="3"/>
                <c:pt idx="0">
                  <c:v>7465.2</c:v>
                </c:pt>
                <c:pt idx="1">
                  <c:v>774.9</c:v>
                </c:pt>
                <c:pt idx="2">
                  <c:v>2557.1999999999998</c:v>
                </c:pt>
              </c:numCache>
            </c:numRef>
          </c:val>
          <c:extLst>
            <c:ext xmlns:c16="http://schemas.microsoft.com/office/drawing/2014/chart" uri="{C3380CC4-5D6E-409C-BE32-E72D297353CC}">
              <c16:uniqueId val="{00000001-4377-41FB-B457-417AEDE048DE}"/>
            </c:ext>
          </c:extLst>
        </c:ser>
        <c:dLbls>
          <c:showLegendKey val="0"/>
          <c:showVal val="0"/>
          <c:showCatName val="0"/>
          <c:showSerName val="0"/>
          <c:showPercent val="0"/>
          <c:showBubbleSize val="0"/>
        </c:dLbls>
        <c:gapWidth val="150"/>
        <c:shape val="box"/>
        <c:axId val="490436184"/>
        <c:axId val="490435528"/>
        <c:axId val="0"/>
      </c:bar3DChart>
      <c:catAx>
        <c:axId val="4904361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accent3">
                    <a:lumMod val="50000"/>
                  </a:schemeClr>
                </a:solidFill>
                <a:latin typeface="+mn-lt"/>
                <a:ea typeface="+mn-ea"/>
                <a:cs typeface="+mn-cs"/>
              </a:defRPr>
            </a:pPr>
            <a:endParaRPr lang="ru-RU"/>
          </a:p>
        </c:txPr>
        <c:crossAx val="490435528"/>
        <c:crosses val="autoZero"/>
        <c:auto val="1"/>
        <c:lblAlgn val="ctr"/>
        <c:lblOffset val="100"/>
        <c:noMultiLvlLbl val="0"/>
      </c:catAx>
      <c:valAx>
        <c:axId val="490435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50000"/>
                  </a:schemeClr>
                </a:solidFill>
                <a:latin typeface="+mn-lt"/>
                <a:ea typeface="+mn-ea"/>
                <a:cs typeface="+mn-cs"/>
              </a:defRPr>
            </a:pPr>
            <a:endParaRPr lang="ru-RU"/>
          </a:p>
        </c:txPr>
        <c:crossAx val="490436184"/>
        <c:crosses val="autoZero"/>
        <c:crossBetween val="between"/>
      </c:valAx>
      <c:spPr>
        <a:blipFill dpi="0" rotWithShape="1">
          <a:blip xmlns:r="http://schemas.openxmlformats.org/officeDocument/2006/relationships" r:embed="rId3">
            <a:alphaModFix amt="29000"/>
          </a:blip>
          <a:srcRect/>
          <a:stretch>
            <a:fillRect/>
          </a:stretch>
        </a:blipFill>
        <a:ln>
          <a:noFill/>
        </a:ln>
        <a:effectLst>
          <a:softEdge rad="12700"/>
        </a:effectLst>
        <a:scene3d>
          <a:camera prst="orthographicFront"/>
          <a:lightRig rig="threePt" dir="t"/>
        </a:scene3d>
        <a:sp3d>
          <a:bevelB w="165100" prst="coolSlant"/>
        </a:sp3d>
      </c:spPr>
    </c:plotArea>
    <c:legend>
      <c:legendPos val="b"/>
      <c:layout>
        <c:manualLayout>
          <c:xMode val="edge"/>
          <c:yMode val="edge"/>
          <c:x val="3.8476228828845542E-2"/>
          <c:y val="0.94007610087388893"/>
          <c:w val="0.46563613145599608"/>
          <c:h val="5.026649687985639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accent3">
        <a:lumMod val="20000"/>
        <a:lumOff val="80000"/>
        <a:alpha val="24000"/>
      </a:schemeClr>
    </a:solidFill>
    <a:ln>
      <a:solidFill>
        <a:prstClr val="black">
          <a:tint val="75000"/>
          <a:alpha val="28000"/>
        </a:prstClr>
      </a:solidFill>
    </a:ln>
    <a:effectLst/>
  </c:spPr>
  <c:txPr>
    <a:bodyPr/>
    <a:lstStyle/>
    <a:p>
      <a:pPr>
        <a:defRPr/>
      </a:pPr>
      <a:endParaRPr lang="ru-RU"/>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ru-RU" dirty="0" smtClean="0"/>
              <a:t>млн. рублей</a:t>
            </a:r>
            <a:endParaRPr lang="ru-RU" dirty="0"/>
          </a:p>
        </c:rich>
      </c:tx>
      <c:layout>
        <c:manualLayout>
          <c:xMode val="edge"/>
          <c:yMode val="edge"/>
          <c:x val="0.80277866704359457"/>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4329688067206135E-2"/>
          <c:y val="2.8312869548425386E-2"/>
          <c:w val="0.97134062386558773"/>
          <c:h val="0.78552100403825675"/>
        </c:manualLayout>
      </c:layout>
      <c:bar3DChart>
        <c:barDir val="col"/>
        <c:grouping val="stacked"/>
        <c:varyColors val="0"/>
        <c:ser>
          <c:idx val="0"/>
          <c:order val="0"/>
          <c:tx>
            <c:strRef>
              <c:f>Лист1!$B$1</c:f>
              <c:strCache>
                <c:ptCount val="1"/>
                <c:pt idx="0">
                  <c:v>дотации</c:v>
                </c:pt>
              </c:strCache>
            </c:strRef>
          </c:tx>
          <c:spPr>
            <a:solidFill>
              <a:srgbClr val="00B0F0"/>
            </a:solidFill>
            <a:ln>
              <a:noFill/>
            </a:ln>
            <a:effectLst>
              <a:outerShdw blurRad="50800" dist="38100" dir="5400000" rotWithShape="0">
                <a:srgbClr val="000000">
                  <a:alpha val="60000"/>
                </a:srgbClr>
              </a:outerShdw>
            </a:effectLst>
            <a:sp3d/>
          </c:spPr>
          <c:invertIfNegative val="0"/>
          <c:dLbls>
            <c:dLbl>
              <c:idx val="0"/>
              <c:layout>
                <c:manualLayout>
                  <c:x val="-0.11413225914736488"/>
                  <c:y val="2.5254293948050392E-2"/>
                </c:manualLayout>
              </c:layout>
              <c:tx>
                <c:rich>
                  <a:bodyPr/>
                  <a:lstStyle/>
                  <a:p>
                    <a:r>
                      <a:rPr lang="en-US" sz="1400" b="1" baseline="0" dirty="0" smtClean="0">
                        <a:solidFill>
                          <a:schemeClr val="tx1"/>
                        </a:solidFill>
                      </a:rPr>
                      <a:t> </a:t>
                    </a:r>
                    <a:fld id="{2D8EC40D-C575-414B-B564-9E4EF92B0F67}" type="VALUE">
                      <a:rPr lang="en-US" sz="1400" b="1" baseline="0">
                        <a:solidFill>
                          <a:schemeClr val="tx1"/>
                        </a:solidFill>
                      </a:rPr>
                      <a:pPr/>
                      <a:t>[ЗНАЧЕНИЕ]</a:t>
                    </a:fld>
                    <a:endParaRPr lang="en-US" sz="1400" b="1" baseline="0" dirty="0" smtClean="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1C7B-4B4A-9659-761820879767}"/>
                </c:ext>
              </c:extLst>
            </c:dLbl>
            <c:dLbl>
              <c:idx val="1"/>
              <c:layout>
                <c:manualLayout>
                  <c:x val="-0.11681772406847936"/>
                  <c:y val="2.2448261287155904E-2"/>
                </c:manualLayout>
              </c:layout>
              <c:tx>
                <c:rich>
                  <a:bodyPr/>
                  <a:lstStyle/>
                  <a:p>
                    <a:fld id="{E8BFEA02-0A8C-489E-9033-90A0CEB98DB2}" type="VALUE">
                      <a:rPr lang="en-US" sz="1400" b="1" baseline="0" smtClean="0">
                        <a:solidFill>
                          <a:schemeClr val="tx1"/>
                        </a:solidFill>
                      </a:rPr>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1C7B-4B4A-9659-761820879767}"/>
                </c:ext>
              </c:extLst>
            </c:dLbl>
            <c:dLbl>
              <c:idx val="2"/>
              <c:layout>
                <c:manualLayout>
                  <c:x val="-0.11278952668680765"/>
                  <c:y val="2.24482612871559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69C-4B86-B331-0F417CFA28E8}"/>
                </c:ext>
              </c:extLst>
            </c:dLbl>
            <c:spPr>
              <a:solidFill>
                <a:srgbClr val="00B0F0"/>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Лист1!$A$2:$A$4</c:f>
              <c:numCache>
                <c:formatCode>General</c:formatCode>
                <c:ptCount val="3"/>
                <c:pt idx="0">
                  <c:v>2018</c:v>
                </c:pt>
                <c:pt idx="1">
                  <c:v>2019</c:v>
                </c:pt>
                <c:pt idx="2">
                  <c:v>2020</c:v>
                </c:pt>
              </c:numCache>
            </c:numRef>
          </c:cat>
          <c:val>
            <c:numRef>
              <c:f>Лист1!$B$2:$B$4</c:f>
              <c:numCache>
                <c:formatCode>General</c:formatCode>
                <c:ptCount val="3"/>
                <c:pt idx="0" formatCode="0.0">
                  <c:v>336</c:v>
                </c:pt>
                <c:pt idx="1">
                  <c:v>22.7</c:v>
                </c:pt>
                <c:pt idx="2">
                  <c:v>382.3</c:v>
                </c:pt>
              </c:numCache>
            </c:numRef>
          </c:val>
          <c:extLst>
            <c:ext xmlns:c16="http://schemas.microsoft.com/office/drawing/2014/chart" uri="{C3380CC4-5D6E-409C-BE32-E72D297353CC}">
              <c16:uniqueId val="{00000000-798E-4023-A4B6-6EBC289FB524}"/>
            </c:ext>
          </c:extLst>
        </c:ser>
        <c:ser>
          <c:idx val="1"/>
          <c:order val="1"/>
          <c:tx>
            <c:strRef>
              <c:f>Лист1!$C$1</c:f>
              <c:strCache>
                <c:ptCount val="1"/>
                <c:pt idx="0">
                  <c:v>субсидии</c:v>
                </c:pt>
              </c:strCache>
            </c:strRef>
          </c:tx>
          <c:spPr>
            <a:solidFill>
              <a:srgbClr val="D82845"/>
            </a:solidFill>
            <a:ln>
              <a:noFill/>
            </a:ln>
            <a:effectLst>
              <a:outerShdw blurRad="50800" dist="38100" dir="5400000" rotWithShape="0">
                <a:srgbClr val="000000">
                  <a:alpha val="60000"/>
                </a:srgbClr>
              </a:outerShdw>
            </a:effectLst>
            <a:sp3d/>
          </c:spPr>
          <c:invertIfNegative val="0"/>
          <c:dLbls>
            <c:dLbl>
              <c:idx val="0"/>
              <c:layout>
                <c:manualLayout>
                  <c:x val="0.11816045652903659"/>
                  <c:y val="-4.2090489913417323E-2"/>
                </c:manualLayout>
              </c:layout>
              <c:tx>
                <c:rich>
                  <a:bodyPr/>
                  <a:lstStyle/>
                  <a:p>
                    <a:r>
                      <a:rPr lang="en-US" sz="1200" b="1" baseline="0" dirty="0" smtClean="0">
                        <a:solidFill>
                          <a:schemeClr val="tx1"/>
                        </a:solidFill>
                      </a:rPr>
                      <a:t> </a:t>
                    </a:r>
                    <a:fld id="{39708BD8-FCB1-4486-8EB1-E6874BE54F8B}" type="VALUE">
                      <a:rPr lang="en-US" sz="1200" b="1" baseline="0">
                        <a:solidFill>
                          <a:schemeClr val="tx1"/>
                        </a:solidFill>
                      </a:rPr>
                      <a:pPr/>
                      <a:t>[ЗНАЧЕНИЕ]</a:t>
                    </a:fld>
                    <a:endParaRPr lang="en-US" sz="1200" b="1" baseline="0" dirty="0" smtClean="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1C7B-4B4A-9659-761820879767}"/>
                </c:ext>
              </c:extLst>
            </c:dLbl>
            <c:dLbl>
              <c:idx val="1"/>
              <c:layout>
                <c:manualLayout>
                  <c:x val="0.12487411883182276"/>
                  <c:y val="-6.453875120057323E-2"/>
                </c:manualLayout>
              </c:layout>
              <c:tx>
                <c:rich>
                  <a:bodyPr/>
                  <a:lstStyle/>
                  <a:p>
                    <a:r>
                      <a:rPr lang="en-US" sz="1200" b="1" baseline="0" smtClean="0">
                        <a:solidFill>
                          <a:schemeClr val="tx1"/>
                        </a:solidFill>
                      </a:rPr>
                      <a:t> </a:t>
                    </a:r>
                    <a:fld id="{B78A6271-01A9-4242-950F-E1D42E1C65E8}" type="VALUE">
                      <a:rPr lang="en-US" sz="1200" b="1" baseline="0">
                        <a:solidFill>
                          <a:schemeClr val="tx1"/>
                        </a:solidFill>
                      </a:rPr>
                      <a:pPr/>
                      <a:t>[ЗНАЧЕНИЕ]</a:t>
                    </a:fld>
                    <a:endParaRPr lang="en-US" sz="1200" b="1" baseline="0" smtClean="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1C7B-4B4A-9659-761820879767}"/>
                </c:ext>
              </c:extLst>
            </c:dLbl>
            <c:dLbl>
              <c:idx val="2"/>
              <c:layout>
                <c:manualLayout>
                  <c:x val="0.12890231621349457"/>
                  <c:y val="-5.33146205569952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69C-4B86-B331-0F417CFA28E8}"/>
                </c:ext>
              </c:extLst>
            </c:dLbl>
            <c:spPr>
              <a:solidFill>
                <a:srgbClr val="D82845"/>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Лист1!$A$2:$A$4</c:f>
              <c:numCache>
                <c:formatCode>General</c:formatCode>
                <c:ptCount val="3"/>
                <c:pt idx="0">
                  <c:v>2018</c:v>
                </c:pt>
                <c:pt idx="1">
                  <c:v>2019</c:v>
                </c:pt>
                <c:pt idx="2">
                  <c:v>2020</c:v>
                </c:pt>
              </c:numCache>
            </c:numRef>
          </c:cat>
          <c:val>
            <c:numRef>
              <c:f>Лист1!$C$2:$C$4</c:f>
              <c:numCache>
                <c:formatCode>General</c:formatCode>
                <c:ptCount val="3"/>
                <c:pt idx="0" formatCode="0.0">
                  <c:v>900.8</c:v>
                </c:pt>
                <c:pt idx="1">
                  <c:v>988.6</c:v>
                </c:pt>
                <c:pt idx="2">
                  <c:v>3264.3</c:v>
                </c:pt>
              </c:numCache>
            </c:numRef>
          </c:val>
          <c:extLst>
            <c:ext xmlns:c16="http://schemas.microsoft.com/office/drawing/2014/chart" uri="{C3380CC4-5D6E-409C-BE32-E72D297353CC}">
              <c16:uniqueId val="{00000001-798E-4023-A4B6-6EBC289FB524}"/>
            </c:ext>
          </c:extLst>
        </c:ser>
        <c:ser>
          <c:idx val="2"/>
          <c:order val="2"/>
          <c:tx>
            <c:strRef>
              <c:f>Лист1!$D$1</c:f>
              <c:strCache>
                <c:ptCount val="1"/>
                <c:pt idx="0">
                  <c:v>субвенции</c:v>
                </c:pt>
              </c:strCache>
            </c:strRef>
          </c:tx>
          <c:spPr>
            <a:solidFill>
              <a:srgbClr val="FFC000"/>
            </a:solidFill>
            <a:ln>
              <a:noFill/>
            </a:ln>
            <a:effectLst>
              <a:outerShdw blurRad="50800" dist="38100" dir="5400000" rotWithShape="0">
                <a:srgbClr val="000000">
                  <a:alpha val="60000"/>
                </a:srgbClr>
              </a:outerShdw>
            </a:effectLst>
            <a:sp3d/>
          </c:spPr>
          <c:invertIfNegative val="0"/>
          <c:dLbls>
            <c:dLbl>
              <c:idx val="0"/>
              <c:layout>
                <c:manualLayout>
                  <c:x val="0.11816045652903659"/>
                  <c:y val="-8.1374947165940154E-2"/>
                </c:manualLayout>
              </c:layout>
              <c:tx>
                <c:rich>
                  <a:bodyPr/>
                  <a:lstStyle/>
                  <a:p>
                    <a:fld id="{B75F6417-09B1-40A6-BAC1-70B4F268E604}" type="VALUE">
                      <a:rPr lang="en-US" baseline="0" smtClean="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1C7B-4B4A-9659-761820879767}"/>
                </c:ext>
              </c:extLst>
            </c:dLbl>
            <c:dLbl>
              <c:idx val="1"/>
              <c:layout>
                <c:manualLayout>
                  <c:x val="0.12621685129238"/>
                  <c:y val="-0.10101717579220168"/>
                </c:manualLayout>
              </c:layout>
              <c:tx>
                <c:rich>
                  <a:bodyPr/>
                  <a:lstStyle/>
                  <a:p>
                    <a:fld id="{9DA093FB-2079-4713-A3BF-17A2846F590A}" type="VALUE">
                      <a:rPr lang="en-US" baseline="0" smtClean="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1C7B-4B4A-9659-761820879767}"/>
                </c:ext>
              </c:extLst>
            </c:dLbl>
            <c:dLbl>
              <c:idx val="2"/>
              <c:layout>
                <c:manualLayout>
                  <c:x val="0.13427324605572341"/>
                  <c:y val="-4.77025552352063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69C-4B86-B331-0F417CFA28E8}"/>
                </c:ext>
              </c:extLst>
            </c:dLbl>
            <c:spPr>
              <a:solidFill>
                <a:srgbClr val="FFC000"/>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Лист1!$A$2:$A$4</c:f>
              <c:numCache>
                <c:formatCode>General</c:formatCode>
                <c:ptCount val="3"/>
                <c:pt idx="0">
                  <c:v>2018</c:v>
                </c:pt>
                <c:pt idx="1">
                  <c:v>2019</c:v>
                </c:pt>
                <c:pt idx="2">
                  <c:v>2020</c:v>
                </c:pt>
              </c:numCache>
            </c:numRef>
          </c:cat>
          <c:val>
            <c:numRef>
              <c:f>Лист1!$D$2:$D$4</c:f>
              <c:numCache>
                <c:formatCode>General</c:formatCode>
                <c:ptCount val="3"/>
                <c:pt idx="0" formatCode="0.0">
                  <c:v>1454</c:v>
                </c:pt>
                <c:pt idx="1">
                  <c:v>1661.7</c:v>
                </c:pt>
                <c:pt idx="2">
                  <c:v>1931.9</c:v>
                </c:pt>
              </c:numCache>
            </c:numRef>
          </c:val>
          <c:extLst>
            <c:ext xmlns:c16="http://schemas.microsoft.com/office/drawing/2014/chart" uri="{C3380CC4-5D6E-409C-BE32-E72D297353CC}">
              <c16:uniqueId val="{00000002-798E-4023-A4B6-6EBC289FB524}"/>
            </c:ext>
          </c:extLst>
        </c:ser>
        <c:ser>
          <c:idx val="3"/>
          <c:order val="3"/>
          <c:tx>
            <c:strRef>
              <c:f>Лист1!$E$1</c:f>
              <c:strCache>
                <c:ptCount val="1"/>
                <c:pt idx="0">
                  <c:v>иные МБТ</c:v>
                </c:pt>
              </c:strCache>
            </c:strRef>
          </c:tx>
          <c:spPr>
            <a:solidFill>
              <a:srgbClr val="00B050"/>
            </a:solidFill>
            <a:ln>
              <a:noFill/>
            </a:ln>
            <a:effectLst>
              <a:outerShdw blurRad="50800" dist="38100" dir="5400000" rotWithShape="0">
                <a:srgbClr val="000000">
                  <a:alpha val="60000"/>
                </a:srgbClr>
              </a:outerShdw>
            </a:effectLst>
            <a:sp3d/>
          </c:spPr>
          <c:invertIfNegative val="0"/>
          <c:dLbls>
            <c:dLbl>
              <c:idx val="0"/>
              <c:layout>
                <c:manualLayout>
                  <c:x val="-6.310842564619E-2"/>
                  <c:y val="-0.16555592699277485"/>
                </c:manualLayout>
              </c:layout>
              <c:tx>
                <c:rich>
                  <a:bodyPr/>
                  <a:lstStyle/>
                  <a:p>
                    <a:r>
                      <a:rPr lang="en-US" baseline="0" smtClean="0"/>
                      <a:t> </a:t>
                    </a:r>
                    <a:fld id="{E249F2C9-D987-491B-AB31-F2CB876EF95A}" type="VALUE">
                      <a:rPr lang="en-US" baseline="0"/>
                      <a:pPr/>
                      <a:t>[ЗНАЧЕНИЕ]</a:t>
                    </a:fld>
                    <a:endParaRPr lang="en-US" baseline="0" smtClean="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1C7B-4B4A-9659-761820879767}"/>
                </c:ext>
              </c:extLst>
            </c:dLbl>
            <c:dLbl>
              <c:idx val="1"/>
              <c:layout>
                <c:manualLayout>
                  <c:x val="-3.4911043974488083E-2"/>
                  <c:y val="-0.1655559269927748"/>
                </c:manualLayout>
              </c:layout>
              <c:tx>
                <c:rich>
                  <a:bodyPr/>
                  <a:lstStyle/>
                  <a:p>
                    <a:r>
                      <a:rPr lang="en-US" baseline="0" smtClean="0"/>
                      <a:t> </a:t>
                    </a:r>
                    <a:fld id="{5FB3766F-B5AB-48E7-861F-5D32E16B1245}" type="VALUE">
                      <a:rPr lang="en-US" baseline="0"/>
                      <a:pPr/>
                      <a:t>[ЗНАЧЕНИЕ]</a:t>
                    </a:fld>
                    <a:endParaRPr lang="en-US" baseline="0" smtClean="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1C7B-4B4A-9659-761820879767}"/>
                </c:ext>
              </c:extLst>
            </c:dLbl>
            <c:dLbl>
              <c:idx val="2"/>
              <c:layout>
                <c:manualLayout>
                  <c:x val="-9.5334004699563615E-2"/>
                  <c:y val="-0.1038232084530960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69C-4B86-B331-0F417CFA28E8}"/>
                </c:ext>
              </c:extLst>
            </c:dLbl>
            <c:spPr>
              <a:solidFill>
                <a:srgbClr val="00B050"/>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Лист1!$A$2:$A$4</c:f>
              <c:numCache>
                <c:formatCode>General</c:formatCode>
                <c:ptCount val="3"/>
                <c:pt idx="0">
                  <c:v>2018</c:v>
                </c:pt>
                <c:pt idx="1">
                  <c:v>2019</c:v>
                </c:pt>
                <c:pt idx="2">
                  <c:v>2020</c:v>
                </c:pt>
              </c:numCache>
            </c:numRef>
          </c:cat>
          <c:val>
            <c:numRef>
              <c:f>Лист1!$E$2:$E$4</c:f>
              <c:numCache>
                <c:formatCode>General</c:formatCode>
                <c:ptCount val="3"/>
                <c:pt idx="0" formatCode="0.0">
                  <c:v>553.79999999999995</c:v>
                </c:pt>
                <c:pt idx="1">
                  <c:v>787.1</c:v>
                </c:pt>
                <c:pt idx="2">
                  <c:v>1233.4000000000001</c:v>
                </c:pt>
              </c:numCache>
            </c:numRef>
          </c:val>
          <c:extLst>
            <c:ext xmlns:c16="http://schemas.microsoft.com/office/drawing/2014/chart" uri="{C3380CC4-5D6E-409C-BE32-E72D297353CC}">
              <c16:uniqueId val="{00000003-798E-4023-A4B6-6EBC289FB524}"/>
            </c:ext>
          </c:extLst>
        </c:ser>
        <c:dLbls>
          <c:showLegendKey val="0"/>
          <c:showVal val="0"/>
          <c:showCatName val="0"/>
          <c:showSerName val="0"/>
          <c:showPercent val="0"/>
          <c:showBubbleSize val="0"/>
        </c:dLbls>
        <c:gapWidth val="150"/>
        <c:shape val="box"/>
        <c:axId val="48757760"/>
        <c:axId val="48804608"/>
        <c:axId val="0"/>
      </c:bar3DChart>
      <c:catAx>
        <c:axId val="487577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ru-RU"/>
          </a:p>
        </c:txPr>
        <c:crossAx val="48804608"/>
        <c:crosses val="autoZero"/>
        <c:auto val="1"/>
        <c:lblAlgn val="ctr"/>
        <c:lblOffset val="100"/>
        <c:noMultiLvlLbl val="0"/>
      </c:catAx>
      <c:valAx>
        <c:axId val="4880460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48757760"/>
        <c:crosses val="autoZero"/>
        <c:crossBetween val="between"/>
      </c:valAx>
      <c:spPr>
        <a:noFill/>
        <a:ln>
          <a:noFill/>
        </a:ln>
        <a:effectLst/>
      </c:spPr>
    </c:plotArea>
    <c:legend>
      <c:legendPos val="b"/>
      <c:layout>
        <c:manualLayout>
          <c:xMode val="edge"/>
          <c:yMode val="edge"/>
          <c:x val="0.26776812082399093"/>
          <c:y val="0.93443715735192712"/>
          <c:w val="0.44883126879489377"/>
          <c:h val="5.7144744665389442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E7F0E-8676-4895-B45C-4D06571274A3}"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ru-RU"/>
        </a:p>
      </dgm:t>
    </dgm:pt>
    <dgm:pt modelId="{23D231BC-F9B4-4F29-A20E-8985A5457C33}">
      <dgm:prSet phldrT="[Текст]" custT="1"/>
      <dgm:spPr>
        <a:solidFill>
          <a:schemeClr val="accent3">
            <a:lumMod val="40000"/>
            <a:lumOff val="60000"/>
            <a:alpha val="90000"/>
          </a:schemeClr>
        </a:solidFill>
        <a:ln w="31750">
          <a:solidFill>
            <a:schemeClr val="accent1">
              <a:lumMod val="75000"/>
              <a:alpha val="90000"/>
            </a:schemeClr>
          </a:solidFill>
        </a:ln>
      </dgm:spPr>
      <dgm:t>
        <a:bodyPr/>
        <a:lstStyle/>
        <a:p>
          <a:pPr algn="ctr"/>
          <a:r>
            <a:rPr lang="ru-RU" sz="1600" b="1" dirty="0" smtClean="0">
              <a:solidFill>
                <a:schemeClr val="accent1">
                  <a:lumMod val="75000"/>
                </a:schemeClr>
              </a:solidFill>
            </a:rPr>
            <a:t>Доходы поступили в размере </a:t>
          </a:r>
        </a:p>
        <a:p>
          <a:pPr algn="ctr"/>
          <a:r>
            <a:rPr lang="ru-RU" sz="1600" b="1" dirty="0" smtClean="0">
              <a:solidFill>
                <a:schemeClr val="accent1">
                  <a:lumMod val="75000"/>
                </a:schemeClr>
              </a:solidFill>
            </a:rPr>
            <a:t>10 264,6 млн. рублей,</a:t>
          </a:r>
        </a:p>
        <a:p>
          <a:pPr algn="ctr"/>
          <a:r>
            <a:rPr lang="ru-RU" sz="1600" b="1" dirty="0" smtClean="0">
              <a:solidFill>
                <a:schemeClr val="accent1">
                  <a:lumMod val="75000"/>
                </a:schemeClr>
              </a:solidFill>
            </a:rPr>
            <a:t>в том числе:</a:t>
          </a:r>
          <a:endParaRPr lang="ru-RU" sz="1600" dirty="0">
            <a:solidFill>
              <a:schemeClr val="accent1">
                <a:lumMod val="75000"/>
              </a:schemeClr>
            </a:solidFill>
          </a:endParaRPr>
        </a:p>
      </dgm:t>
    </dgm:pt>
    <dgm:pt modelId="{622BEADE-B90A-4EF2-BB72-C96C6C233903}" type="parTrans" cxnId="{90ABCB45-09C9-44FA-80E6-114487BC1FF5}">
      <dgm:prSet/>
      <dgm:spPr/>
      <dgm:t>
        <a:bodyPr/>
        <a:lstStyle/>
        <a:p>
          <a:endParaRPr lang="ru-RU"/>
        </a:p>
      </dgm:t>
    </dgm:pt>
    <dgm:pt modelId="{20488CDF-640E-47C8-AA0A-C691CDB8AA5E}" type="sibTrans" cxnId="{90ABCB45-09C9-44FA-80E6-114487BC1FF5}">
      <dgm:prSet/>
      <dgm:spPr/>
      <dgm:t>
        <a:bodyPr/>
        <a:lstStyle/>
        <a:p>
          <a:endParaRPr lang="ru-RU"/>
        </a:p>
      </dgm:t>
    </dgm:pt>
    <dgm:pt modelId="{989C8552-CA6B-4563-B371-B465BA9CD07E}">
      <dgm:prSet phldrT="[Текст]"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400" b="1" dirty="0" smtClean="0">
              <a:solidFill>
                <a:schemeClr val="accent4">
                  <a:lumMod val="60000"/>
                  <a:lumOff val="40000"/>
                </a:schemeClr>
              </a:solidFill>
            </a:rPr>
            <a:t>за счет финансовой помощи – 6 820,7 млн. рублей</a:t>
          </a:r>
          <a:endParaRPr lang="ru-RU" sz="2000" dirty="0">
            <a:solidFill>
              <a:schemeClr val="accent4">
                <a:lumMod val="60000"/>
                <a:lumOff val="40000"/>
              </a:schemeClr>
            </a:solidFill>
          </a:endParaRPr>
        </a:p>
      </dgm:t>
    </dgm:pt>
    <dgm:pt modelId="{A1CFDB79-C1A3-485D-A64B-2178660DB2A8}" type="parTrans" cxnId="{3DFA577F-4C72-4E4A-967D-79793C50305F}">
      <dgm:prSet/>
      <dgm:spPr/>
      <dgm:t>
        <a:bodyPr/>
        <a:lstStyle/>
        <a:p>
          <a:endParaRPr lang="ru-RU"/>
        </a:p>
      </dgm:t>
    </dgm:pt>
    <dgm:pt modelId="{F8C31784-9C5C-4587-8950-B2F1C168E445}" type="sibTrans" cxnId="{3DFA577F-4C72-4E4A-967D-79793C50305F}">
      <dgm:prSet/>
      <dgm:spPr/>
      <dgm:t>
        <a:bodyPr/>
        <a:lstStyle/>
        <a:p>
          <a:endParaRPr lang="ru-RU"/>
        </a:p>
      </dgm:t>
    </dgm:pt>
    <dgm:pt modelId="{DD63A8A9-7E11-4374-B7BE-1154AEF222C0}">
      <dgm:prSet phldrT="[Текст]" custT="1"/>
      <dgm:spPr/>
      <dgm:t>
        <a:bodyPr/>
        <a:lstStyle/>
        <a:p>
          <a:pPr algn="ctr"/>
          <a:r>
            <a:rPr lang="ru-RU" sz="1400" b="1" dirty="0" smtClean="0">
              <a:solidFill>
                <a:schemeClr val="accent4">
                  <a:lumMod val="60000"/>
                  <a:lumOff val="40000"/>
                </a:schemeClr>
              </a:solidFill>
            </a:rPr>
            <a:t>собственные доходы – </a:t>
          </a:r>
        </a:p>
        <a:p>
          <a:pPr algn="ctr"/>
          <a:r>
            <a:rPr lang="ru-RU" sz="1400" b="1" dirty="0" smtClean="0">
              <a:solidFill>
                <a:schemeClr val="accent4">
                  <a:lumMod val="60000"/>
                  <a:lumOff val="40000"/>
                </a:schemeClr>
              </a:solidFill>
            </a:rPr>
            <a:t>3 443,9 млн. рублей</a:t>
          </a:r>
          <a:endParaRPr lang="ru-RU" sz="1000" dirty="0">
            <a:solidFill>
              <a:schemeClr val="accent4">
                <a:lumMod val="60000"/>
                <a:lumOff val="40000"/>
              </a:schemeClr>
            </a:solidFill>
          </a:endParaRPr>
        </a:p>
      </dgm:t>
    </dgm:pt>
    <dgm:pt modelId="{9638D597-4F96-4912-BDAB-B9853298867F}" type="parTrans" cxnId="{CB555D24-BD84-41BC-A3D9-EDA7237AABB8}">
      <dgm:prSet/>
      <dgm:spPr/>
      <dgm:t>
        <a:bodyPr/>
        <a:lstStyle/>
        <a:p>
          <a:endParaRPr lang="ru-RU"/>
        </a:p>
      </dgm:t>
    </dgm:pt>
    <dgm:pt modelId="{D2573765-2F3A-42E2-9C24-2853F6FB3D8D}" type="sibTrans" cxnId="{CB555D24-BD84-41BC-A3D9-EDA7237AABB8}">
      <dgm:prSet/>
      <dgm:spPr/>
      <dgm:t>
        <a:bodyPr/>
        <a:lstStyle/>
        <a:p>
          <a:endParaRPr lang="ru-RU"/>
        </a:p>
      </dgm:t>
    </dgm:pt>
    <dgm:pt modelId="{A781F515-C797-48D4-890F-FD11A2845116}">
      <dgm:prSet phldrT="[Текст]" custT="1"/>
      <dgm:spPr>
        <a:ln w="31750">
          <a:solidFill>
            <a:srgbClr val="D82845"/>
          </a:solidFill>
        </a:ln>
      </dgm:spPr>
      <dgm:t>
        <a:bodyPr/>
        <a:lstStyle/>
        <a:p>
          <a:pPr algn="ctr"/>
          <a:r>
            <a:rPr lang="ru-RU" sz="1600" b="1" dirty="0" smtClean="0">
              <a:solidFill>
                <a:srgbClr val="FF0066"/>
              </a:solidFill>
            </a:rPr>
            <a:t>Расходы исполнены</a:t>
          </a:r>
        </a:p>
        <a:p>
          <a:pPr algn="ctr"/>
          <a:r>
            <a:rPr lang="ru-RU" sz="1600" b="1" dirty="0" smtClean="0">
              <a:solidFill>
                <a:srgbClr val="FF0066"/>
              </a:solidFill>
            </a:rPr>
            <a:t> в сумме </a:t>
          </a:r>
        </a:p>
        <a:p>
          <a:pPr algn="ctr"/>
          <a:r>
            <a:rPr lang="ru-RU" sz="1600" b="1" dirty="0" smtClean="0">
              <a:solidFill>
                <a:srgbClr val="FF0066"/>
              </a:solidFill>
            </a:rPr>
            <a:t>10 075,8 млн. рублей</a:t>
          </a:r>
          <a:endParaRPr lang="ru-RU" sz="1600" dirty="0">
            <a:solidFill>
              <a:srgbClr val="FF0066"/>
            </a:solidFill>
          </a:endParaRPr>
        </a:p>
      </dgm:t>
    </dgm:pt>
    <dgm:pt modelId="{F0F70448-BB25-45AB-9D06-050BAB6E341D}" type="parTrans" cxnId="{632916A4-BB95-412E-BB94-945C5739EAB8}">
      <dgm:prSet/>
      <dgm:spPr/>
      <dgm:t>
        <a:bodyPr/>
        <a:lstStyle/>
        <a:p>
          <a:endParaRPr lang="ru-RU"/>
        </a:p>
      </dgm:t>
    </dgm:pt>
    <dgm:pt modelId="{60DA902C-F515-4746-A377-9A36C54A243E}" type="sibTrans" cxnId="{632916A4-BB95-412E-BB94-945C5739EAB8}">
      <dgm:prSet/>
      <dgm:spPr/>
      <dgm:t>
        <a:bodyPr/>
        <a:lstStyle/>
        <a:p>
          <a:endParaRPr lang="ru-RU"/>
        </a:p>
      </dgm:t>
    </dgm:pt>
    <dgm:pt modelId="{909AD394-BDD1-4C12-B2E9-C5C7248FD06E}">
      <dgm:prSet phldrT="[Текст]" custT="1"/>
      <dgm:spPr>
        <a:solidFill>
          <a:srgbClr val="DB6849"/>
        </a:solidFill>
      </dgm:spPr>
      <dgm:t>
        <a:bodyPr/>
        <a:lstStyle/>
        <a:p>
          <a:r>
            <a:rPr lang="ru-RU" sz="1400" b="1" dirty="0" smtClean="0">
              <a:solidFill>
                <a:schemeClr val="tx1"/>
              </a:solidFill>
            </a:rPr>
            <a:t>Городские средства – 3 647 млн. рублей </a:t>
          </a:r>
          <a:endParaRPr lang="ru-RU" sz="1400" b="1" dirty="0">
            <a:solidFill>
              <a:schemeClr val="tx1"/>
            </a:solidFill>
          </a:endParaRPr>
        </a:p>
      </dgm:t>
    </dgm:pt>
    <dgm:pt modelId="{810F4B84-1937-4084-A98E-96035DF366F2}" type="parTrans" cxnId="{791DA3FF-7E6E-4171-89EB-ED57C6EAD62E}">
      <dgm:prSet/>
      <dgm:spPr/>
      <dgm:t>
        <a:bodyPr/>
        <a:lstStyle/>
        <a:p>
          <a:endParaRPr lang="ru-RU"/>
        </a:p>
      </dgm:t>
    </dgm:pt>
    <dgm:pt modelId="{3285B581-26A8-47DF-8138-FC83DD73E744}" type="sibTrans" cxnId="{791DA3FF-7E6E-4171-89EB-ED57C6EAD62E}">
      <dgm:prSet/>
      <dgm:spPr/>
      <dgm:t>
        <a:bodyPr/>
        <a:lstStyle/>
        <a:p>
          <a:endParaRPr lang="ru-RU"/>
        </a:p>
      </dgm:t>
    </dgm:pt>
    <dgm:pt modelId="{CBFC3F6D-FA0D-4AA6-89AE-5B6C096CF335}">
      <dgm:prSet phldrT="[Текст]" phldr="1"/>
      <dgm:spPr/>
      <dgm:t>
        <a:bodyPr/>
        <a:lstStyle/>
        <a:p>
          <a:endParaRPr lang="ru-RU" dirty="0"/>
        </a:p>
      </dgm:t>
    </dgm:pt>
    <dgm:pt modelId="{AFB2F1C3-7B81-43CD-945C-BDC52F9FB9EF}" type="sibTrans" cxnId="{E108F7E6-45C9-4331-BC22-767727B6C058}">
      <dgm:prSet/>
      <dgm:spPr/>
      <dgm:t>
        <a:bodyPr/>
        <a:lstStyle/>
        <a:p>
          <a:endParaRPr lang="ru-RU"/>
        </a:p>
      </dgm:t>
    </dgm:pt>
    <dgm:pt modelId="{1DCBDB6A-3C24-4110-AA2E-A3099008F252}" type="parTrans" cxnId="{E108F7E6-45C9-4331-BC22-767727B6C058}">
      <dgm:prSet/>
      <dgm:spPr/>
      <dgm:t>
        <a:bodyPr/>
        <a:lstStyle/>
        <a:p>
          <a:endParaRPr lang="ru-RU"/>
        </a:p>
      </dgm:t>
    </dgm:pt>
    <dgm:pt modelId="{8CA1DD8E-2348-498C-945F-C6EF2D2A7C26}">
      <dgm:prSet phldrT="[Текст]"/>
      <dgm:spPr>
        <a:solidFill>
          <a:srgbClr val="DB6849"/>
        </a:solidFill>
      </dgm:spPr>
      <dgm:t>
        <a:bodyPr/>
        <a:lstStyle/>
        <a:p>
          <a:r>
            <a:rPr lang="ru-RU" b="1" dirty="0" smtClean="0">
              <a:solidFill>
                <a:schemeClr val="tx1"/>
              </a:solidFill>
            </a:rPr>
            <a:t>Областные средства – </a:t>
          </a:r>
        </a:p>
        <a:p>
          <a:r>
            <a:rPr lang="ru-RU" b="1" dirty="0" smtClean="0">
              <a:solidFill>
                <a:schemeClr val="tx1"/>
              </a:solidFill>
            </a:rPr>
            <a:t>6 428,8 млн. рублей</a:t>
          </a:r>
          <a:endParaRPr lang="ru-RU" b="1" dirty="0">
            <a:solidFill>
              <a:schemeClr val="tx1"/>
            </a:solidFill>
          </a:endParaRPr>
        </a:p>
      </dgm:t>
    </dgm:pt>
    <dgm:pt modelId="{D0371C80-0024-4237-988C-9E5EE049E9DE}" type="sibTrans" cxnId="{DCCC69DB-D523-4C6B-9C3F-D8BA7E5E89CC}">
      <dgm:prSet/>
      <dgm:spPr/>
      <dgm:t>
        <a:bodyPr/>
        <a:lstStyle/>
        <a:p>
          <a:endParaRPr lang="ru-RU"/>
        </a:p>
      </dgm:t>
    </dgm:pt>
    <dgm:pt modelId="{D3A520FC-EFA6-4F9B-8CE1-3F48C27131E0}" type="parTrans" cxnId="{DCCC69DB-D523-4C6B-9C3F-D8BA7E5E89CC}">
      <dgm:prSet/>
      <dgm:spPr/>
      <dgm:t>
        <a:bodyPr/>
        <a:lstStyle/>
        <a:p>
          <a:endParaRPr lang="ru-RU"/>
        </a:p>
      </dgm:t>
    </dgm:pt>
    <dgm:pt modelId="{8FD45173-2FA6-41AF-AA56-20B2582CB4ED}" type="pres">
      <dgm:prSet presAssocID="{C60E7F0E-8676-4895-B45C-4D06571274A3}" presName="outerComposite" presStyleCnt="0">
        <dgm:presLayoutVars>
          <dgm:chMax val="2"/>
          <dgm:animLvl val="lvl"/>
          <dgm:resizeHandles val="exact"/>
        </dgm:presLayoutVars>
      </dgm:prSet>
      <dgm:spPr/>
      <dgm:t>
        <a:bodyPr/>
        <a:lstStyle/>
        <a:p>
          <a:endParaRPr lang="ru-RU"/>
        </a:p>
      </dgm:t>
    </dgm:pt>
    <dgm:pt modelId="{FFD6983E-D01D-425B-98FD-CCD0D7EF4224}" type="pres">
      <dgm:prSet presAssocID="{C60E7F0E-8676-4895-B45C-4D06571274A3}" presName="dummyMaxCanvas" presStyleCnt="0"/>
      <dgm:spPr/>
    </dgm:pt>
    <dgm:pt modelId="{8FE2E4BE-7BBB-4D83-B883-2E45126F35E1}" type="pres">
      <dgm:prSet presAssocID="{C60E7F0E-8676-4895-B45C-4D06571274A3}" presName="parentComposite" presStyleCnt="0"/>
      <dgm:spPr/>
    </dgm:pt>
    <dgm:pt modelId="{E116255B-1C57-48D4-BD17-1AF1D3953CEF}" type="pres">
      <dgm:prSet presAssocID="{C60E7F0E-8676-4895-B45C-4D06571274A3}" presName="parent1" presStyleLbl="alignAccFollowNode1" presStyleIdx="0" presStyleCnt="4" custAng="21073827" custScaleX="155148" custLinFactNeighborX="-45536" custLinFactNeighborY="85026">
        <dgm:presLayoutVars>
          <dgm:chMax val="4"/>
        </dgm:presLayoutVars>
      </dgm:prSet>
      <dgm:spPr/>
      <dgm:t>
        <a:bodyPr/>
        <a:lstStyle/>
        <a:p>
          <a:endParaRPr lang="ru-RU"/>
        </a:p>
      </dgm:t>
    </dgm:pt>
    <dgm:pt modelId="{862141C3-D2E8-46B6-B85B-B22EFC198981}" type="pres">
      <dgm:prSet presAssocID="{C60E7F0E-8676-4895-B45C-4D06571274A3}" presName="parent2" presStyleLbl="alignAccFollowNode1" presStyleIdx="1" presStyleCnt="4" custAng="949328" custScaleX="139403" custLinFactNeighborX="45250" custLinFactNeighborY="83266">
        <dgm:presLayoutVars>
          <dgm:chMax val="4"/>
        </dgm:presLayoutVars>
      </dgm:prSet>
      <dgm:spPr/>
      <dgm:t>
        <a:bodyPr/>
        <a:lstStyle/>
        <a:p>
          <a:endParaRPr lang="ru-RU"/>
        </a:p>
      </dgm:t>
    </dgm:pt>
    <dgm:pt modelId="{83BF1E7A-F3B5-4D8B-8B43-0B6A22763FFA}" type="pres">
      <dgm:prSet presAssocID="{C60E7F0E-8676-4895-B45C-4D06571274A3}" presName="childrenComposite" presStyleCnt="0"/>
      <dgm:spPr/>
    </dgm:pt>
    <dgm:pt modelId="{AB59EB3A-E519-434A-BBB7-E154AAA05075}" type="pres">
      <dgm:prSet presAssocID="{C60E7F0E-8676-4895-B45C-4D06571274A3}" presName="dummyMaxCanvas_ChildArea" presStyleCnt="0"/>
      <dgm:spPr/>
    </dgm:pt>
    <dgm:pt modelId="{59A67BF0-0743-42FE-8A46-E72EA58E1109}" type="pres">
      <dgm:prSet presAssocID="{C60E7F0E-8676-4895-B45C-4D06571274A3}" presName="fulcrum" presStyleLbl="alignAccFollowNode1" presStyleIdx="2" presStyleCnt="4"/>
      <dgm:spPr>
        <a:solidFill>
          <a:schemeClr val="accent1">
            <a:lumMod val="75000"/>
            <a:alpha val="90000"/>
          </a:schemeClr>
        </a:solidFill>
      </dgm:spPr>
    </dgm:pt>
    <dgm:pt modelId="{6AB40555-1B9E-4B1D-A760-B60157FFE83D}" type="pres">
      <dgm:prSet presAssocID="{C60E7F0E-8676-4895-B45C-4D06571274A3}" presName="balance_23" presStyleLbl="alignAccFollowNode1" presStyleIdx="3" presStyleCnt="4" custAng="20692674" custScaleX="98643" custScaleY="80754">
        <dgm:presLayoutVars>
          <dgm:bulletEnabled val="1"/>
        </dgm:presLayoutVars>
      </dgm:prSet>
      <dgm:spPr>
        <a:solidFill>
          <a:schemeClr val="accent1">
            <a:lumMod val="75000"/>
            <a:alpha val="90000"/>
          </a:schemeClr>
        </a:solidFill>
      </dgm:spPr>
    </dgm:pt>
    <dgm:pt modelId="{DAD3D683-83B3-4605-BB74-CF63CB2BE796}" type="pres">
      <dgm:prSet presAssocID="{C60E7F0E-8676-4895-B45C-4D06571274A3}" presName="right_23_1" presStyleLbl="node1" presStyleIdx="0" presStyleCnt="5" custAng="20652061" custScaleX="118012" custScaleY="77392" custLinFactNeighborX="1426" custLinFactNeighborY="-47082">
        <dgm:presLayoutVars>
          <dgm:bulletEnabled val="1"/>
        </dgm:presLayoutVars>
      </dgm:prSet>
      <dgm:spPr/>
      <dgm:t>
        <a:bodyPr/>
        <a:lstStyle/>
        <a:p>
          <a:endParaRPr lang="ru-RU"/>
        </a:p>
      </dgm:t>
    </dgm:pt>
    <dgm:pt modelId="{078AD11D-9402-414B-BB83-0B95017BB006}" type="pres">
      <dgm:prSet presAssocID="{C60E7F0E-8676-4895-B45C-4D06571274A3}" presName="right_23_2" presStyleLbl="node1" presStyleIdx="1" presStyleCnt="5" custAng="20740791" custScaleX="30242" custScaleY="4602" custLinFactNeighborX="2850" custLinFactNeighborY="916">
        <dgm:presLayoutVars>
          <dgm:bulletEnabled val="1"/>
        </dgm:presLayoutVars>
      </dgm:prSet>
      <dgm:spPr/>
      <dgm:t>
        <a:bodyPr/>
        <a:lstStyle/>
        <a:p>
          <a:endParaRPr lang="ru-RU"/>
        </a:p>
      </dgm:t>
    </dgm:pt>
    <dgm:pt modelId="{6AF1F511-4442-4833-AA8C-01C870B902A9}" type="pres">
      <dgm:prSet presAssocID="{C60E7F0E-8676-4895-B45C-4D06571274A3}" presName="right_23_3" presStyleLbl="node1" presStyleIdx="2" presStyleCnt="5" custAng="20602772" custScaleX="88157" custScaleY="85336" custLinFactNeighborX="-18192" custLinFactNeighborY="53189">
        <dgm:presLayoutVars>
          <dgm:bulletEnabled val="1"/>
        </dgm:presLayoutVars>
      </dgm:prSet>
      <dgm:spPr/>
      <dgm:t>
        <a:bodyPr/>
        <a:lstStyle/>
        <a:p>
          <a:endParaRPr lang="ru-RU"/>
        </a:p>
      </dgm:t>
    </dgm:pt>
    <dgm:pt modelId="{5F973F6C-1BD1-41E8-9368-E166D3389757}" type="pres">
      <dgm:prSet presAssocID="{C60E7F0E-8676-4895-B45C-4D06571274A3}" presName="left_23_1" presStyleLbl="node1" presStyleIdx="3" presStyleCnt="5" custAng="20692962" custScaleX="127681" custLinFactNeighborX="6911" custLinFactNeighborY="21973">
        <dgm:presLayoutVars>
          <dgm:bulletEnabled val="1"/>
        </dgm:presLayoutVars>
      </dgm:prSet>
      <dgm:spPr/>
      <dgm:t>
        <a:bodyPr/>
        <a:lstStyle/>
        <a:p>
          <a:endParaRPr lang="ru-RU"/>
        </a:p>
      </dgm:t>
    </dgm:pt>
    <dgm:pt modelId="{1821CB0B-62DD-47C6-BE0A-E49C8BC568F2}" type="pres">
      <dgm:prSet presAssocID="{C60E7F0E-8676-4895-B45C-4D06571274A3}" presName="left_23_2" presStyleLbl="node1" presStyleIdx="4" presStyleCnt="5" custAng="20686302" custLinFactNeighborX="-9502" custLinFactNeighborY="17395">
        <dgm:presLayoutVars>
          <dgm:bulletEnabled val="1"/>
        </dgm:presLayoutVars>
      </dgm:prSet>
      <dgm:spPr/>
      <dgm:t>
        <a:bodyPr/>
        <a:lstStyle/>
        <a:p>
          <a:endParaRPr lang="ru-RU"/>
        </a:p>
      </dgm:t>
    </dgm:pt>
  </dgm:ptLst>
  <dgm:cxnLst>
    <dgm:cxn modelId="{D0E34477-0597-4519-96D0-A5CC64460D97}" type="presOf" srcId="{909AD394-BDD1-4C12-B2E9-C5C7248FD06E}" destId="{DAD3D683-83B3-4605-BB74-CF63CB2BE796}" srcOrd="0" destOrd="0" presId="urn:microsoft.com/office/officeart/2005/8/layout/balance1"/>
    <dgm:cxn modelId="{E70A0109-99A3-408E-83BB-59C256B2788A}" type="presOf" srcId="{989C8552-CA6B-4563-B371-B465BA9CD07E}" destId="{5F973F6C-1BD1-41E8-9368-E166D3389757}" srcOrd="0" destOrd="0" presId="urn:microsoft.com/office/officeart/2005/8/layout/balance1"/>
    <dgm:cxn modelId="{EB5EDAE3-459B-46BC-B95D-5F6905174C4B}" type="presOf" srcId="{C60E7F0E-8676-4895-B45C-4D06571274A3}" destId="{8FD45173-2FA6-41AF-AA56-20B2582CB4ED}" srcOrd="0" destOrd="0" presId="urn:microsoft.com/office/officeart/2005/8/layout/balance1"/>
    <dgm:cxn modelId="{632916A4-BB95-412E-BB94-945C5739EAB8}" srcId="{C60E7F0E-8676-4895-B45C-4D06571274A3}" destId="{A781F515-C797-48D4-890F-FD11A2845116}" srcOrd="1" destOrd="0" parTransId="{F0F70448-BB25-45AB-9D06-050BAB6E341D}" sibTransId="{60DA902C-F515-4746-A377-9A36C54A243E}"/>
    <dgm:cxn modelId="{DCCC69DB-D523-4C6B-9C3F-D8BA7E5E89CC}" srcId="{A781F515-C797-48D4-890F-FD11A2845116}" destId="{8CA1DD8E-2348-498C-945F-C6EF2D2A7C26}" srcOrd="2" destOrd="0" parTransId="{D3A520FC-EFA6-4F9B-8CE1-3F48C27131E0}" sibTransId="{D0371C80-0024-4237-988C-9E5EE049E9DE}"/>
    <dgm:cxn modelId="{90ABCB45-09C9-44FA-80E6-114487BC1FF5}" srcId="{C60E7F0E-8676-4895-B45C-4D06571274A3}" destId="{23D231BC-F9B4-4F29-A20E-8985A5457C33}" srcOrd="0" destOrd="0" parTransId="{622BEADE-B90A-4EF2-BB72-C96C6C233903}" sibTransId="{20488CDF-640E-47C8-AA0A-C691CDB8AA5E}"/>
    <dgm:cxn modelId="{791DA3FF-7E6E-4171-89EB-ED57C6EAD62E}" srcId="{A781F515-C797-48D4-890F-FD11A2845116}" destId="{909AD394-BDD1-4C12-B2E9-C5C7248FD06E}" srcOrd="0" destOrd="0" parTransId="{810F4B84-1937-4084-A98E-96035DF366F2}" sibTransId="{3285B581-26A8-47DF-8138-FC83DD73E744}"/>
    <dgm:cxn modelId="{28300D07-1AFB-4DCD-A68A-089214AFFAA2}" type="presOf" srcId="{DD63A8A9-7E11-4374-B7BE-1154AEF222C0}" destId="{1821CB0B-62DD-47C6-BE0A-E49C8BC568F2}" srcOrd="0" destOrd="0" presId="urn:microsoft.com/office/officeart/2005/8/layout/balance1"/>
    <dgm:cxn modelId="{39D047DE-C99C-4A75-9E82-63676F14DD0B}" type="presOf" srcId="{8CA1DD8E-2348-498C-945F-C6EF2D2A7C26}" destId="{6AF1F511-4442-4833-AA8C-01C870B902A9}" srcOrd="0" destOrd="0" presId="urn:microsoft.com/office/officeart/2005/8/layout/balance1"/>
    <dgm:cxn modelId="{CB555D24-BD84-41BC-A3D9-EDA7237AABB8}" srcId="{23D231BC-F9B4-4F29-A20E-8985A5457C33}" destId="{DD63A8A9-7E11-4374-B7BE-1154AEF222C0}" srcOrd="1" destOrd="0" parTransId="{9638D597-4F96-4912-BDAB-B9853298867F}" sibTransId="{D2573765-2F3A-42E2-9C24-2853F6FB3D8D}"/>
    <dgm:cxn modelId="{E108F7E6-45C9-4331-BC22-767727B6C058}" srcId="{A781F515-C797-48D4-890F-FD11A2845116}" destId="{CBFC3F6D-FA0D-4AA6-89AE-5B6C096CF335}" srcOrd="1" destOrd="0" parTransId="{1DCBDB6A-3C24-4110-AA2E-A3099008F252}" sibTransId="{AFB2F1C3-7B81-43CD-945C-BDC52F9FB9EF}"/>
    <dgm:cxn modelId="{BAC6C90D-F771-44A5-AEC8-3EC5F460CB67}" type="presOf" srcId="{A781F515-C797-48D4-890F-FD11A2845116}" destId="{862141C3-D2E8-46B6-B85B-B22EFC198981}" srcOrd="0" destOrd="0" presId="urn:microsoft.com/office/officeart/2005/8/layout/balance1"/>
    <dgm:cxn modelId="{3DFA577F-4C72-4E4A-967D-79793C50305F}" srcId="{23D231BC-F9B4-4F29-A20E-8985A5457C33}" destId="{989C8552-CA6B-4563-B371-B465BA9CD07E}" srcOrd="0" destOrd="0" parTransId="{A1CFDB79-C1A3-485D-A64B-2178660DB2A8}" sibTransId="{F8C31784-9C5C-4587-8950-B2F1C168E445}"/>
    <dgm:cxn modelId="{DB4C8F89-C0F6-41F5-B125-5E248DC56B8E}" type="presOf" srcId="{23D231BC-F9B4-4F29-A20E-8985A5457C33}" destId="{E116255B-1C57-48D4-BD17-1AF1D3953CEF}" srcOrd="0" destOrd="0" presId="urn:microsoft.com/office/officeart/2005/8/layout/balance1"/>
    <dgm:cxn modelId="{D05B94D7-AC8E-48D1-84B6-716A1A05169A}" type="presOf" srcId="{CBFC3F6D-FA0D-4AA6-89AE-5B6C096CF335}" destId="{078AD11D-9402-414B-BB83-0B95017BB006}" srcOrd="0" destOrd="0" presId="urn:microsoft.com/office/officeart/2005/8/layout/balance1"/>
    <dgm:cxn modelId="{DD5ADDC4-9172-4F52-BE36-0BCEA4C0DC62}" type="presParOf" srcId="{8FD45173-2FA6-41AF-AA56-20B2582CB4ED}" destId="{FFD6983E-D01D-425B-98FD-CCD0D7EF4224}" srcOrd="0" destOrd="0" presId="urn:microsoft.com/office/officeart/2005/8/layout/balance1"/>
    <dgm:cxn modelId="{DA7A295A-6D64-46A5-B7EA-53A28CBF8CA1}" type="presParOf" srcId="{8FD45173-2FA6-41AF-AA56-20B2582CB4ED}" destId="{8FE2E4BE-7BBB-4D83-B883-2E45126F35E1}" srcOrd="1" destOrd="0" presId="urn:microsoft.com/office/officeart/2005/8/layout/balance1"/>
    <dgm:cxn modelId="{2B403A86-4E56-4EBE-89C8-36015325F3B1}" type="presParOf" srcId="{8FE2E4BE-7BBB-4D83-B883-2E45126F35E1}" destId="{E116255B-1C57-48D4-BD17-1AF1D3953CEF}" srcOrd="0" destOrd="0" presId="urn:microsoft.com/office/officeart/2005/8/layout/balance1"/>
    <dgm:cxn modelId="{D8619C7F-AF89-4D6E-8DC8-D720DC07774A}" type="presParOf" srcId="{8FE2E4BE-7BBB-4D83-B883-2E45126F35E1}" destId="{862141C3-D2E8-46B6-B85B-B22EFC198981}" srcOrd="1" destOrd="0" presId="urn:microsoft.com/office/officeart/2005/8/layout/balance1"/>
    <dgm:cxn modelId="{1E269A78-44A3-4939-91D5-7D4408708804}" type="presParOf" srcId="{8FD45173-2FA6-41AF-AA56-20B2582CB4ED}" destId="{83BF1E7A-F3B5-4D8B-8B43-0B6A22763FFA}" srcOrd="2" destOrd="0" presId="urn:microsoft.com/office/officeart/2005/8/layout/balance1"/>
    <dgm:cxn modelId="{98AC4A13-2B30-4942-A71E-98A7535A7D6F}" type="presParOf" srcId="{83BF1E7A-F3B5-4D8B-8B43-0B6A22763FFA}" destId="{AB59EB3A-E519-434A-BBB7-E154AAA05075}" srcOrd="0" destOrd="0" presId="urn:microsoft.com/office/officeart/2005/8/layout/balance1"/>
    <dgm:cxn modelId="{7C7A9AD8-392C-4846-BB39-032EFB9DD7AA}" type="presParOf" srcId="{83BF1E7A-F3B5-4D8B-8B43-0B6A22763FFA}" destId="{59A67BF0-0743-42FE-8A46-E72EA58E1109}" srcOrd="1" destOrd="0" presId="urn:microsoft.com/office/officeart/2005/8/layout/balance1"/>
    <dgm:cxn modelId="{153B43A0-9B1B-472F-8AFC-71BB46090551}" type="presParOf" srcId="{83BF1E7A-F3B5-4D8B-8B43-0B6A22763FFA}" destId="{6AB40555-1B9E-4B1D-A760-B60157FFE83D}" srcOrd="2" destOrd="0" presId="urn:microsoft.com/office/officeart/2005/8/layout/balance1"/>
    <dgm:cxn modelId="{4E519317-088D-438A-A206-CDD037A2329E}" type="presParOf" srcId="{83BF1E7A-F3B5-4D8B-8B43-0B6A22763FFA}" destId="{DAD3D683-83B3-4605-BB74-CF63CB2BE796}" srcOrd="3" destOrd="0" presId="urn:microsoft.com/office/officeart/2005/8/layout/balance1"/>
    <dgm:cxn modelId="{E7E6047E-F901-45C7-A58F-7ED54F85CE14}" type="presParOf" srcId="{83BF1E7A-F3B5-4D8B-8B43-0B6A22763FFA}" destId="{078AD11D-9402-414B-BB83-0B95017BB006}" srcOrd="4" destOrd="0" presId="urn:microsoft.com/office/officeart/2005/8/layout/balance1"/>
    <dgm:cxn modelId="{BF6B6CAC-E4E4-4BA9-B48B-A0B60D563738}" type="presParOf" srcId="{83BF1E7A-F3B5-4D8B-8B43-0B6A22763FFA}" destId="{6AF1F511-4442-4833-AA8C-01C870B902A9}" srcOrd="5" destOrd="0" presId="urn:microsoft.com/office/officeart/2005/8/layout/balance1"/>
    <dgm:cxn modelId="{521B174B-D20B-4A48-8219-7FF19BE51D90}" type="presParOf" srcId="{83BF1E7A-F3B5-4D8B-8B43-0B6A22763FFA}" destId="{5F973F6C-1BD1-41E8-9368-E166D3389757}" srcOrd="6" destOrd="0" presId="urn:microsoft.com/office/officeart/2005/8/layout/balance1"/>
    <dgm:cxn modelId="{D9EB3397-3DDC-4A95-B459-ED7B9159864B}" type="presParOf" srcId="{83BF1E7A-F3B5-4D8B-8B43-0B6A22763FFA}" destId="{1821CB0B-62DD-47C6-BE0A-E49C8BC568F2}"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6255B-1C57-48D4-BD17-1AF1D3953CEF}">
      <dsp:nvSpPr>
        <dsp:cNvPr id="0" name=""/>
        <dsp:cNvSpPr/>
      </dsp:nvSpPr>
      <dsp:spPr>
        <a:xfrm rot="21073827">
          <a:off x="330400" y="921455"/>
          <a:ext cx="3026503" cy="1083733"/>
        </a:xfrm>
        <a:prstGeom prst="roundRect">
          <a:avLst>
            <a:gd name="adj" fmla="val 10000"/>
          </a:avLst>
        </a:prstGeom>
        <a:solidFill>
          <a:schemeClr val="accent3">
            <a:lumMod val="40000"/>
            <a:lumOff val="60000"/>
            <a:alpha val="90000"/>
          </a:schemeClr>
        </a:solidFill>
        <a:ln w="31750" cap="rnd" cmpd="sng" algn="ctr">
          <a:solidFill>
            <a:schemeClr val="accent1">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1">
                  <a:lumMod val="75000"/>
                </a:schemeClr>
              </a:solidFill>
            </a:rPr>
            <a:t>Доходы поступили в размере </a:t>
          </a:r>
        </a:p>
        <a:p>
          <a:pPr lvl="0" algn="ctr" defTabSz="711200">
            <a:lnSpc>
              <a:spcPct val="90000"/>
            </a:lnSpc>
            <a:spcBef>
              <a:spcPct val="0"/>
            </a:spcBef>
            <a:spcAft>
              <a:spcPct val="35000"/>
            </a:spcAft>
          </a:pPr>
          <a:r>
            <a:rPr lang="ru-RU" sz="1600" b="1" kern="1200" dirty="0" smtClean="0">
              <a:solidFill>
                <a:schemeClr val="accent1">
                  <a:lumMod val="75000"/>
                </a:schemeClr>
              </a:solidFill>
            </a:rPr>
            <a:t>10 264,6 млн. рублей,</a:t>
          </a:r>
        </a:p>
        <a:p>
          <a:pPr lvl="0" algn="ctr" defTabSz="711200">
            <a:lnSpc>
              <a:spcPct val="90000"/>
            </a:lnSpc>
            <a:spcBef>
              <a:spcPct val="0"/>
            </a:spcBef>
            <a:spcAft>
              <a:spcPct val="35000"/>
            </a:spcAft>
          </a:pPr>
          <a:r>
            <a:rPr lang="ru-RU" sz="1600" b="1" kern="1200" dirty="0" smtClean="0">
              <a:solidFill>
                <a:schemeClr val="accent1">
                  <a:lumMod val="75000"/>
                </a:schemeClr>
              </a:solidFill>
            </a:rPr>
            <a:t>в том числе:</a:t>
          </a:r>
          <a:endParaRPr lang="ru-RU" sz="1600" kern="1200" dirty="0">
            <a:solidFill>
              <a:schemeClr val="accent1">
                <a:lumMod val="75000"/>
              </a:schemeClr>
            </a:solidFill>
          </a:endParaRPr>
        </a:p>
      </dsp:txBody>
      <dsp:txXfrm>
        <a:off x="362141" y="953196"/>
        <a:ext cx="2963021" cy="1020251"/>
      </dsp:txXfrm>
    </dsp:sp>
    <dsp:sp modelId="{862141C3-D2E8-46B6-B85B-B22EFC198981}">
      <dsp:nvSpPr>
        <dsp:cNvPr id="0" name=""/>
        <dsp:cNvSpPr/>
      </dsp:nvSpPr>
      <dsp:spPr>
        <a:xfrm rot="949328">
          <a:off x="5072658" y="902381"/>
          <a:ext cx="2719362" cy="1083733"/>
        </a:xfrm>
        <a:prstGeom prst="roundRect">
          <a:avLst>
            <a:gd name="adj" fmla="val 10000"/>
          </a:avLst>
        </a:prstGeom>
        <a:solidFill>
          <a:schemeClr val="accent1">
            <a:alpha val="90000"/>
            <a:tint val="40000"/>
            <a:hueOff val="0"/>
            <a:satOff val="0"/>
            <a:lumOff val="0"/>
            <a:alphaOff val="0"/>
          </a:schemeClr>
        </a:solidFill>
        <a:ln w="31750" cap="rnd" cmpd="sng" algn="ctr">
          <a:solidFill>
            <a:srgbClr val="D8284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FF0066"/>
              </a:solidFill>
            </a:rPr>
            <a:t>Расходы исполнены</a:t>
          </a:r>
        </a:p>
        <a:p>
          <a:pPr lvl="0" algn="ctr" defTabSz="711200">
            <a:lnSpc>
              <a:spcPct val="90000"/>
            </a:lnSpc>
            <a:spcBef>
              <a:spcPct val="0"/>
            </a:spcBef>
            <a:spcAft>
              <a:spcPct val="35000"/>
            </a:spcAft>
          </a:pPr>
          <a:r>
            <a:rPr lang="ru-RU" sz="1600" b="1" kern="1200" dirty="0" smtClean="0">
              <a:solidFill>
                <a:srgbClr val="FF0066"/>
              </a:solidFill>
            </a:rPr>
            <a:t> в сумме </a:t>
          </a:r>
        </a:p>
        <a:p>
          <a:pPr lvl="0" algn="ctr" defTabSz="711200">
            <a:lnSpc>
              <a:spcPct val="90000"/>
            </a:lnSpc>
            <a:spcBef>
              <a:spcPct val="0"/>
            </a:spcBef>
            <a:spcAft>
              <a:spcPct val="35000"/>
            </a:spcAft>
          </a:pPr>
          <a:r>
            <a:rPr lang="ru-RU" sz="1600" b="1" kern="1200" dirty="0" smtClean="0">
              <a:solidFill>
                <a:srgbClr val="FF0066"/>
              </a:solidFill>
            </a:rPr>
            <a:t>10 075,8 млн. рублей</a:t>
          </a:r>
          <a:endParaRPr lang="ru-RU" sz="1600" kern="1200" dirty="0">
            <a:solidFill>
              <a:srgbClr val="FF0066"/>
            </a:solidFill>
          </a:endParaRPr>
        </a:p>
      </dsp:txBody>
      <dsp:txXfrm>
        <a:off x="5104399" y="934122"/>
        <a:ext cx="2655880" cy="1020251"/>
      </dsp:txXfrm>
    </dsp:sp>
    <dsp:sp modelId="{59A67BF0-0743-42FE-8A46-E72EA58E1109}">
      <dsp:nvSpPr>
        <dsp:cNvPr id="0" name=""/>
        <dsp:cNvSpPr/>
      </dsp:nvSpPr>
      <dsp:spPr>
        <a:xfrm>
          <a:off x="3657599" y="4605866"/>
          <a:ext cx="812800" cy="812800"/>
        </a:xfrm>
        <a:prstGeom prst="triangle">
          <a:avLst/>
        </a:prstGeom>
        <a:solidFill>
          <a:schemeClr val="accent1">
            <a:lumMod val="7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B40555-1B9E-4B1D-A760-B60157FFE83D}">
      <dsp:nvSpPr>
        <dsp:cNvPr id="0" name=""/>
        <dsp:cNvSpPr/>
      </dsp:nvSpPr>
      <dsp:spPr>
        <a:xfrm rot="20932674">
          <a:off x="2094292" y="4290399"/>
          <a:ext cx="3939414" cy="275470"/>
        </a:xfrm>
        <a:prstGeom prst="rect">
          <a:avLst/>
        </a:prstGeom>
        <a:solidFill>
          <a:schemeClr val="accent1">
            <a:lumMod val="7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3D683-83B3-4605-BB74-CF63CB2BE796}">
      <dsp:nvSpPr>
        <dsp:cNvPr id="0" name=""/>
        <dsp:cNvSpPr/>
      </dsp:nvSpPr>
      <dsp:spPr>
        <a:xfrm rot="20892061">
          <a:off x="4392257" y="3046038"/>
          <a:ext cx="2326744" cy="644438"/>
        </a:xfrm>
        <a:prstGeom prst="roundRect">
          <a:avLst/>
        </a:prstGeom>
        <a:solidFill>
          <a:srgbClr val="DB684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Городские средства – 3 647 млн. рублей </a:t>
          </a:r>
          <a:endParaRPr lang="ru-RU" sz="1400" b="1" kern="1200" dirty="0">
            <a:solidFill>
              <a:schemeClr val="tx1"/>
            </a:solidFill>
          </a:endParaRPr>
        </a:p>
      </dsp:txBody>
      <dsp:txXfrm>
        <a:off x="4423716" y="3077497"/>
        <a:ext cx="2263826" cy="581520"/>
      </dsp:txXfrm>
    </dsp:sp>
    <dsp:sp modelId="{078AD11D-9402-414B-BB83-0B95017BB006}">
      <dsp:nvSpPr>
        <dsp:cNvPr id="0" name=""/>
        <dsp:cNvSpPr/>
      </dsp:nvSpPr>
      <dsp:spPr>
        <a:xfrm rot="20980791">
          <a:off x="5483031" y="2880261"/>
          <a:ext cx="343183" cy="2399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ru-RU" sz="500" kern="1200" dirty="0"/>
        </a:p>
      </dsp:txBody>
      <dsp:txXfrm>
        <a:off x="5484202" y="2881432"/>
        <a:ext cx="340841" cy="21655"/>
      </dsp:txXfrm>
    </dsp:sp>
    <dsp:sp modelId="{6AF1F511-4442-4833-AA8C-01C870B902A9}">
      <dsp:nvSpPr>
        <dsp:cNvPr id="0" name=""/>
        <dsp:cNvSpPr/>
      </dsp:nvSpPr>
      <dsp:spPr>
        <a:xfrm rot="20842772">
          <a:off x="4444218" y="2097485"/>
          <a:ext cx="1717947" cy="769859"/>
        </a:xfrm>
        <a:prstGeom prst="roundRect">
          <a:avLst/>
        </a:prstGeom>
        <a:solidFill>
          <a:srgbClr val="DB684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rPr>
            <a:t>Областные средства – </a:t>
          </a:r>
        </a:p>
        <a:p>
          <a:pPr lvl="0" algn="ctr" defTabSz="533400">
            <a:lnSpc>
              <a:spcPct val="90000"/>
            </a:lnSpc>
            <a:spcBef>
              <a:spcPct val="0"/>
            </a:spcBef>
            <a:spcAft>
              <a:spcPct val="35000"/>
            </a:spcAft>
          </a:pPr>
          <a:r>
            <a:rPr lang="ru-RU" sz="1200" b="1" kern="1200" dirty="0" smtClean="0">
              <a:solidFill>
                <a:schemeClr val="tx1"/>
              </a:solidFill>
            </a:rPr>
            <a:t>6 428,8 млн. рублей</a:t>
          </a:r>
          <a:endParaRPr lang="ru-RU" sz="1200" b="1" kern="1200" dirty="0">
            <a:solidFill>
              <a:schemeClr val="tx1"/>
            </a:solidFill>
          </a:endParaRPr>
        </a:p>
      </dsp:txBody>
      <dsp:txXfrm>
        <a:off x="4481799" y="2135066"/>
        <a:ext cx="1642785" cy="694697"/>
      </dsp:txXfrm>
    </dsp:sp>
    <dsp:sp modelId="{5F973F6C-1BD1-41E8-9368-E166D3389757}">
      <dsp:nvSpPr>
        <dsp:cNvPr id="0" name=""/>
        <dsp:cNvSpPr/>
      </dsp:nvSpPr>
      <dsp:spPr>
        <a:xfrm rot="20932962">
          <a:off x="1622256" y="3457759"/>
          <a:ext cx="2505458" cy="8677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400" b="1" kern="1200" dirty="0" smtClean="0">
              <a:solidFill>
                <a:schemeClr val="accent4">
                  <a:lumMod val="60000"/>
                  <a:lumOff val="40000"/>
                </a:schemeClr>
              </a:solidFill>
            </a:rPr>
            <a:t>за счет финансовой помощи – 6 820,7 млн. рублей</a:t>
          </a:r>
          <a:endParaRPr lang="ru-RU" sz="2000" kern="1200" dirty="0">
            <a:solidFill>
              <a:schemeClr val="accent4">
                <a:lumMod val="60000"/>
                <a:lumOff val="40000"/>
              </a:schemeClr>
            </a:solidFill>
          </a:endParaRPr>
        </a:p>
      </dsp:txBody>
      <dsp:txXfrm>
        <a:off x="1664615" y="3500118"/>
        <a:ext cx="2420740" cy="783007"/>
      </dsp:txXfrm>
    </dsp:sp>
    <dsp:sp modelId="{1821CB0B-62DD-47C6-BE0A-E49C8BC568F2}">
      <dsp:nvSpPr>
        <dsp:cNvPr id="0" name=""/>
        <dsp:cNvSpPr/>
      </dsp:nvSpPr>
      <dsp:spPr>
        <a:xfrm rot="20926302">
          <a:off x="1643167" y="2415223"/>
          <a:ext cx="1946391" cy="90681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4">
                  <a:lumMod val="60000"/>
                  <a:lumOff val="40000"/>
                </a:schemeClr>
              </a:solidFill>
            </a:rPr>
            <a:t>собственные доходы – </a:t>
          </a:r>
        </a:p>
        <a:p>
          <a:pPr lvl="0" algn="ctr" defTabSz="622300">
            <a:lnSpc>
              <a:spcPct val="90000"/>
            </a:lnSpc>
            <a:spcBef>
              <a:spcPct val="0"/>
            </a:spcBef>
            <a:spcAft>
              <a:spcPct val="35000"/>
            </a:spcAft>
          </a:pPr>
          <a:r>
            <a:rPr lang="ru-RU" sz="1400" b="1" kern="1200" dirty="0" smtClean="0">
              <a:solidFill>
                <a:schemeClr val="accent4">
                  <a:lumMod val="60000"/>
                  <a:lumOff val="40000"/>
                </a:schemeClr>
              </a:solidFill>
            </a:rPr>
            <a:t>3 443,9 млн. рублей</a:t>
          </a:r>
          <a:endParaRPr lang="ru-RU" sz="1000" kern="1200" dirty="0">
            <a:solidFill>
              <a:schemeClr val="accent4">
                <a:lumMod val="60000"/>
                <a:lumOff val="40000"/>
              </a:schemeClr>
            </a:solidFill>
          </a:endParaRPr>
        </a:p>
      </dsp:txBody>
      <dsp:txXfrm>
        <a:off x="1687434" y="2459490"/>
        <a:ext cx="1857857" cy="818285"/>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0.54739</cdr:x>
      <cdr:y>0.35525</cdr:y>
    </cdr:from>
    <cdr:to>
      <cdr:x>0.98023</cdr:x>
      <cdr:y>0.53522</cdr:y>
    </cdr:to>
    <cdr:sp macro="" textlink="">
      <cdr:nvSpPr>
        <cdr:cNvPr id="2" name="TextBox 1"/>
        <cdr:cNvSpPr txBox="1"/>
      </cdr:nvSpPr>
      <cdr:spPr>
        <a:xfrm xmlns:a="http://schemas.openxmlformats.org/drawingml/2006/main">
          <a:off x="1298054" y="798504"/>
          <a:ext cx="1026414" cy="4045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solidFill>
                <a:schemeClr val="bg1"/>
              </a:solidFill>
            </a:rPr>
            <a:t>44,2 %</a:t>
          </a:r>
          <a:endParaRPr lang="ru-RU" sz="18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0.58001</cdr:x>
      <cdr:y>0.17739</cdr:y>
    </cdr:from>
    <cdr:to>
      <cdr:x>0.9691</cdr:x>
      <cdr:y>0.30553</cdr:y>
    </cdr:to>
    <cdr:sp macro="" textlink="">
      <cdr:nvSpPr>
        <cdr:cNvPr id="2" name="TextBox 1"/>
        <cdr:cNvSpPr txBox="1"/>
      </cdr:nvSpPr>
      <cdr:spPr>
        <a:xfrm xmlns:a="http://schemas.openxmlformats.org/drawingml/2006/main">
          <a:off x="1375406" y="435699"/>
          <a:ext cx="922659" cy="3147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solidFill>
                <a:srgbClr val="D82845"/>
              </a:solidFill>
            </a:rPr>
            <a:t>12,7 %</a:t>
          </a:r>
          <a:endParaRPr lang="ru-RU" sz="1800" b="1" dirty="0">
            <a:solidFill>
              <a:srgbClr val="D82845"/>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0.55124</cdr:x>
      <cdr:y>0.17861</cdr:y>
    </cdr:from>
    <cdr:to>
      <cdr:x>0.94603</cdr:x>
      <cdr:y>0.31442</cdr:y>
    </cdr:to>
    <cdr:sp macro="" textlink="">
      <cdr:nvSpPr>
        <cdr:cNvPr id="2" name="TextBox 1"/>
        <cdr:cNvSpPr txBox="1"/>
      </cdr:nvSpPr>
      <cdr:spPr>
        <a:xfrm xmlns:a="http://schemas.openxmlformats.org/drawingml/2006/main">
          <a:off x="1307171" y="401469"/>
          <a:ext cx="936184" cy="3052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solidFill>
                <a:srgbClr val="00FF00"/>
              </a:solidFill>
              <a:latin typeface="Times New Roman" pitchFamily="18" charset="0"/>
              <a:cs typeface="Times New Roman" pitchFamily="18" charset="0"/>
            </a:rPr>
            <a:t>17,4 %</a:t>
          </a:r>
          <a:endParaRPr lang="ru-RU" sz="1800" b="1" dirty="0">
            <a:solidFill>
              <a:srgbClr val="00FF00"/>
            </a:solidFill>
            <a:latin typeface="Times New Roman" pitchFamily="18" charset="0"/>
            <a:cs typeface="Times New Roman"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0.53782</cdr:x>
      <cdr:y>0.57687</cdr:y>
    </cdr:from>
    <cdr:to>
      <cdr:x>0.64839</cdr:x>
      <cdr:y>0.61712</cdr:y>
    </cdr:to>
    <cdr:sp macro="" textlink="">
      <cdr:nvSpPr>
        <cdr:cNvPr id="6" name="TextBox 5"/>
        <cdr:cNvSpPr txBox="1"/>
      </cdr:nvSpPr>
      <cdr:spPr>
        <a:xfrm xmlns:a="http://schemas.openxmlformats.org/drawingml/2006/main">
          <a:off x="4608512" y="3096345"/>
          <a:ext cx="94750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0.22767</cdr:x>
      <cdr:y>0.68586</cdr:y>
    </cdr:from>
    <cdr:to>
      <cdr:x>0.39441</cdr:x>
      <cdr:y>0.78882</cdr:y>
    </cdr:to>
    <cdr:sp macro="" textlink="">
      <cdr:nvSpPr>
        <cdr:cNvPr id="2" name="TextBox 1"/>
        <cdr:cNvSpPr txBox="1"/>
      </cdr:nvSpPr>
      <cdr:spPr>
        <a:xfrm xmlns:a="http://schemas.openxmlformats.org/drawingml/2006/main">
          <a:off x="877330" y="1728563"/>
          <a:ext cx="642551" cy="259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latin typeface="Times New Roman" pitchFamily="18" charset="0"/>
              <a:cs typeface="Times New Roman" pitchFamily="18" charset="0"/>
            </a:rPr>
            <a:t>2018</a:t>
          </a:r>
          <a:endParaRPr lang="ru-RU" sz="1400" b="1" dirty="0">
            <a:latin typeface="Times New Roman" pitchFamily="18" charset="0"/>
            <a:cs typeface="Times New Roman" pitchFamily="18" charset="0"/>
          </a:endParaRPr>
        </a:p>
      </cdr:txBody>
    </cdr:sp>
  </cdr:relSizeAnchor>
  <cdr:relSizeAnchor xmlns:cdr="http://schemas.openxmlformats.org/drawingml/2006/chartDrawing">
    <cdr:from>
      <cdr:x>0.46496</cdr:x>
      <cdr:y>0.69076</cdr:y>
    </cdr:from>
    <cdr:to>
      <cdr:x>0.65735</cdr:x>
      <cdr:y>0.81824</cdr:y>
    </cdr:to>
    <cdr:sp macro="" textlink="">
      <cdr:nvSpPr>
        <cdr:cNvPr id="3" name="TextBox 2"/>
        <cdr:cNvSpPr txBox="1"/>
      </cdr:nvSpPr>
      <cdr:spPr>
        <a:xfrm xmlns:a="http://schemas.openxmlformats.org/drawingml/2006/main">
          <a:off x="1791729" y="1740920"/>
          <a:ext cx="741406" cy="3212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latin typeface="Times New Roman" pitchFamily="18" charset="0"/>
              <a:cs typeface="Times New Roman" pitchFamily="18" charset="0"/>
            </a:rPr>
            <a:t>2019</a:t>
          </a:r>
          <a:endParaRPr lang="ru-RU" sz="1400" b="1" dirty="0">
            <a:latin typeface="Times New Roman" pitchFamily="18" charset="0"/>
            <a:cs typeface="Times New Roman" pitchFamily="18" charset="0"/>
          </a:endParaRPr>
        </a:p>
      </cdr:txBody>
    </cdr:sp>
  </cdr:relSizeAnchor>
  <cdr:relSizeAnchor xmlns:cdr="http://schemas.openxmlformats.org/drawingml/2006/chartDrawing">
    <cdr:from>
      <cdr:x>0.69262</cdr:x>
      <cdr:y>0.69567</cdr:y>
    </cdr:from>
    <cdr:to>
      <cdr:x>0.90426</cdr:x>
      <cdr:y>0.80353</cdr:y>
    </cdr:to>
    <cdr:sp macro="" textlink="">
      <cdr:nvSpPr>
        <cdr:cNvPr id="4" name="TextBox 3"/>
        <cdr:cNvSpPr txBox="1"/>
      </cdr:nvSpPr>
      <cdr:spPr>
        <a:xfrm xmlns:a="http://schemas.openxmlformats.org/drawingml/2006/main">
          <a:off x="2669060" y="1753277"/>
          <a:ext cx="815546" cy="2718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latin typeface="Times New Roman" pitchFamily="18" charset="0"/>
              <a:cs typeface="Times New Roman" pitchFamily="18" charset="0"/>
            </a:rPr>
            <a:t>2020</a:t>
          </a:r>
          <a:endParaRPr lang="ru-RU" sz="1400" b="1" dirty="0">
            <a:latin typeface="Times New Roman" pitchFamily="18" charset="0"/>
            <a:cs typeface="Times New Roman"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0.21128</cdr:x>
      <cdr:y>0.09088</cdr:y>
    </cdr:from>
    <cdr:to>
      <cdr:x>0.62724</cdr:x>
      <cdr:y>0.2437</cdr:y>
    </cdr:to>
    <cdr:sp macro="" textlink="">
      <cdr:nvSpPr>
        <cdr:cNvPr id="3" name="Прямая со стрелкой 2"/>
        <cdr:cNvSpPr/>
      </cdr:nvSpPr>
      <cdr:spPr>
        <a:xfrm xmlns:a="http://schemas.openxmlformats.org/drawingml/2006/main" flipV="1">
          <a:off x="1668267" y="369332"/>
          <a:ext cx="3284376" cy="621072"/>
        </a:xfrm>
        <a:prstGeom xmlns:a="http://schemas.openxmlformats.org/drawingml/2006/main" prst="straightConnector1">
          <a:avLst/>
        </a:prstGeom>
        <a:ln xmlns:a="http://schemas.openxmlformats.org/drawingml/2006/main" w="38100">
          <a:solidFill>
            <a:srgbClr val="C00000"/>
          </a:solidFill>
          <a:tailEnd type="arrow"/>
        </a:ln>
      </cdr:spPr>
      <cdr:style>
        <a:lnRef xmlns:a="http://schemas.openxmlformats.org/drawingml/2006/main" idx="2">
          <a:schemeClr val="accent5"/>
        </a:lnRef>
        <a:fillRef xmlns:a="http://schemas.openxmlformats.org/drawingml/2006/main" idx="0">
          <a:schemeClr val="accent5"/>
        </a:fillRef>
        <a:effectRef xmlns:a="http://schemas.openxmlformats.org/drawingml/2006/main" idx="1">
          <a:schemeClr val="accent5"/>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DAD8F2AE-57F3-4ACA-9777-AEA2F1D1A03C}" type="datetimeFigureOut">
              <a:rPr lang="ru-RU" smtClean="0"/>
              <a:pPr/>
              <a:t>14.03.2022</a:t>
            </a:fld>
            <a:endParaRPr lang="ru-RU"/>
          </a:p>
        </p:txBody>
      </p:sp>
      <p:sp>
        <p:nvSpPr>
          <p:cNvPr id="4" name="Образ слайда 3"/>
          <p:cNvSpPr>
            <a:spLocks noGrp="1" noRot="1" noChangeAspect="1"/>
          </p:cNvSpPr>
          <p:nvPr>
            <p:ph type="sldImg" idx="2"/>
          </p:nvPr>
        </p:nvSpPr>
        <p:spPr>
          <a:xfrm>
            <a:off x="109538" y="741363"/>
            <a:ext cx="6578600" cy="37020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EFBCF96D-944F-4594-8BAA-B3F6D8A4001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DD2AC8-7B53-4E7D-A1DB-D1EAB554C179}" type="slidenum">
              <a:rPr lang="ru-RU" smtClean="0"/>
              <a:pPr/>
              <a:t>5</a:t>
            </a:fld>
            <a:endParaRPr lang="ru-RU" dirty="0"/>
          </a:p>
        </p:txBody>
      </p:sp>
    </p:spTree>
    <p:extLst>
      <p:ext uri="{BB962C8B-B14F-4D97-AF65-F5344CB8AC3E}">
        <p14:creationId xmlns:p14="http://schemas.microsoft.com/office/powerpoint/2010/main" val="82075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DD2AC8-7B53-4E7D-A1DB-D1EAB554C179}" type="slidenum">
              <a:rPr lang="ru-RU" smtClean="0"/>
              <a:pPr/>
              <a:t>6</a:t>
            </a:fld>
            <a:endParaRPr lang="ru-RU" dirty="0"/>
          </a:p>
        </p:txBody>
      </p:sp>
    </p:spTree>
    <p:extLst>
      <p:ext uri="{BB962C8B-B14F-4D97-AF65-F5344CB8AC3E}">
        <p14:creationId xmlns:p14="http://schemas.microsoft.com/office/powerpoint/2010/main" val="395632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DD2AC8-7B53-4E7D-A1DB-D1EAB554C179}" type="slidenum">
              <a:rPr lang="ru-RU" smtClean="0"/>
              <a:pPr/>
              <a:t>7</a:t>
            </a:fld>
            <a:endParaRPr lang="ru-RU" dirty="0"/>
          </a:p>
        </p:txBody>
      </p:sp>
    </p:spTree>
    <p:extLst>
      <p:ext uri="{BB962C8B-B14F-4D97-AF65-F5344CB8AC3E}">
        <p14:creationId xmlns:p14="http://schemas.microsoft.com/office/powerpoint/2010/main" val="285907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DD2AC8-7B53-4E7D-A1DB-D1EAB554C179}" type="slidenum">
              <a:rPr lang="ru-RU" smtClean="0"/>
              <a:pPr/>
              <a:t>10</a:t>
            </a:fld>
            <a:endParaRPr lang="ru-RU"/>
          </a:p>
        </p:txBody>
      </p:sp>
    </p:spTree>
    <p:extLst>
      <p:ext uri="{BB962C8B-B14F-4D97-AF65-F5344CB8AC3E}">
        <p14:creationId xmlns:p14="http://schemas.microsoft.com/office/powerpoint/2010/main" val="244547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25214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5524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0710739-2D53-4CB0-8517-5BDBDC860DF4}"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85447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1285331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710739-2D53-4CB0-8517-5BDBDC860DF4}"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19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338798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3816694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155520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320674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388531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394718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48552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203455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57908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187031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0E935CC-B2C8-4984-9CB1-C5B77FC930B9}" type="datetimeFigureOut">
              <a:rPr lang="ru-RU" smtClean="0"/>
              <a:pPr/>
              <a:t>14.03.2022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710739-2D53-4CB0-8517-5BDBDC860DF4}" type="slidenum">
              <a:rPr lang="ru-RU" smtClean="0"/>
              <a:pPr/>
              <a:t>‹#›</a:t>
            </a:fld>
            <a:endParaRPr lang="ru-RU"/>
          </a:p>
        </p:txBody>
      </p:sp>
    </p:spTree>
    <p:extLst>
      <p:ext uri="{BB962C8B-B14F-4D97-AF65-F5344CB8AC3E}">
        <p14:creationId xmlns:p14="http://schemas.microsoft.com/office/powerpoint/2010/main" val="313507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0E935CC-B2C8-4984-9CB1-C5B77FC930B9}" type="datetimeFigureOut">
              <a:rPr lang="ru-RU" smtClean="0"/>
              <a:pPr/>
              <a:t>14.03.2022</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0710739-2D53-4CB0-8517-5BDBDC860DF4}" type="slidenum">
              <a:rPr lang="ru-RU" smtClean="0"/>
              <a:pPr/>
              <a:t>‹#›</a:t>
            </a:fld>
            <a:endParaRPr lang="ru-RU"/>
          </a:p>
        </p:txBody>
      </p:sp>
    </p:spTree>
    <p:extLst>
      <p:ext uri="{BB962C8B-B14F-4D97-AF65-F5344CB8AC3E}">
        <p14:creationId xmlns:p14="http://schemas.microsoft.com/office/powerpoint/2010/main" val="233362688"/>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jp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1.png"/><Relationship Id="rId2"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7.g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chart" Target="../charts/chart4.xml"/><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chart" Target="../charts/chart5.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герб Благовещенска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Благовещенск, Амурская обл.: карт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667" y="1274232"/>
            <a:ext cx="6302374" cy="406823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021684" y="3123683"/>
            <a:ext cx="2146357" cy="369332"/>
          </a:xfrm>
          <a:prstGeom prst="rect">
            <a:avLst/>
          </a:prstGeom>
        </p:spPr>
        <p:txBody>
          <a:bodyPr wrap="none">
            <a:spAutoFit/>
          </a:bodyPr>
          <a:lstStyle/>
          <a:p>
            <a:r>
              <a:rPr lang="ru-RU" b="1" dirty="0" smtClean="0">
                <a:solidFill>
                  <a:srgbClr val="000000"/>
                </a:solidFill>
                <a:latin typeface="Calibri" panose="020F0502020204030204" pitchFamily="34" charset="0"/>
              </a:rPr>
              <a:t>231,5 тыс. </a:t>
            </a:r>
            <a:r>
              <a:rPr lang="ru-RU" b="1" dirty="0">
                <a:solidFill>
                  <a:srgbClr val="000000"/>
                </a:solidFill>
                <a:latin typeface="Calibri" panose="020F0502020204030204" pitchFamily="34" charset="0"/>
              </a:rPr>
              <a:t>жителей </a:t>
            </a:r>
            <a:endParaRPr lang="ru-RU" dirty="0"/>
          </a:p>
        </p:txBody>
      </p:sp>
      <p:sp>
        <p:nvSpPr>
          <p:cNvPr id="5" name="Прямоугольник 4"/>
          <p:cNvSpPr/>
          <p:nvPr/>
        </p:nvSpPr>
        <p:spPr>
          <a:xfrm>
            <a:off x="5119950" y="3493015"/>
            <a:ext cx="1327608" cy="369332"/>
          </a:xfrm>
          <a:prstGeom prst="rect">
            <a:avLst/>
          </a:prstGeom>
        </p:spPr>
        <p:txBody>
          <a:bodyPr wrap="none">
            <a:spAutoFit/>
          </a:bodyPr>
          <a:lstStyle/>
          <a:p>
            <a:r>
              <a:rPr lang="ru-RU" b="1" dirty="0" smtClean="0">
                <a:solidFill>
                  <a:srgbClr val="000000"/>
                </a:solidFill>
                <a:latin typeface="Calibri" panose="020F0502020204030204" pitchFamily="34" charset="0"/>
              </a:rPr>
              <a:t>320,97 </a:t>
            </a:r>
            <a:r>
              <a:rPr lang="ru-RU" b="1" dirty="0">
                <a:solidFill>
                  <a:srgbClr val="000000"/>
                </a:solidFill>
                <a:latin typeface="Calibri" panose="020F0502020204030204" pitchFamily="34" charset="0"/>
              </a:rPr>
              <a:t>км </a:t>
            </a:r>
            <a:r>
              <a:rPr lang="ru-RU" sz="1200" b="1" i="0" u="none" strike="noStrike" baseline="0" dirty="0" smtClean="0">
                <a:solidFill>
                  <a:srgbClr val="000000"/>
                </a:solidFill>
                <a:latin typeface="Calibri" panose="020F0502020204030204" pitchFamily="34" charset="0"/>
              </a:rPr>
              <a:t>2 </a:t>
            </a:r>
            <a:endParaRPr lang="ru-RU" dirty="0"/>
          </a:p>
        </p:txBody>
      </p:sp>
      <p:pic>
        <p:nvPicPr>
          <p:cNvPr id="6" name="Picture 4" descr="https://upload.wikimedia.org/wikipedia/commons/thumb/7/73/Bronekater_proekta_1125_in_Blagoveshchensk.jpg/1280px-Bronekater_proekta_1125_in_Blagoveshchensk.jp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8781537" y="14204"/>
            <a:ext cx="3244410" cy="2623117"/>
          </a:xfrm>
          <a:prstGeom prst="rect">
            <a:avLst/>
          </a:prstGeom>
          <a:noFill/>
          <a:ln>
            <a:solidFill>
              <a:srgbClr val="F4F3EF"/>
            </a:solidFill>
          </a:ln>
          <a:effectLst>
            <a:softEdge rad="317500"/>
          </a:effectLst>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b/bb/%D0%90%D0%BC%D1%83%D1%80%D1%81%D0%BA%D0%B8%D0%B9_%D0%BE%D0%B1%D0%BB%D0%B0%D1%81%D1%82%D0%BD%D0%BE%D0%B9_%D0%BA%D1%80%D0%B0%D0%B5%D0%B2%D0%B5%D0%B4%D1%87%D0%B5%D1%81%D0%BA%D0%B8%D0%B9_%D0%BC%D1%83%D0%B7%D0%B5%D0%B9.jpg/1280px-%D0%90%D0%BC%D1%83%D1%80%D1%81%D0%BA%D0%B8%D0%B9_%D0%BE%D0%B1%D0%BB%D0%B0%D1%81%D1%82%D0%BD%D0%BE%D0%B9_%D0%BA%D1%80%D0%B0%D0%B5%D0%B2%D0%B5%D0%B4%D1%87%D0%B5%D1%81%D0%BA%D0%B8%D0%B9_%D0%BC%D1%83%D0%B7%D0%B5%D0%B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2128" y="98234"/>
            <a:ext cx="2958895" cy="19986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8" name="Picture 4" descr="https://upload.wikimedia.org/wikipedia/ru/thumb/f/fc/%D0%9F%D0%B0%D0%BC%D1%8F%D1%82%D0%BD%D0%B8%D0%BA_%D0%9C%D1%83%D1%80%D0%B0%D0%B2%D1%8C%D0%B5%D0%B2%D1%83-%D0%90%D0%BC%D1%83%D1%80%D1%81%D0%BA%D0%BE%D0%BC%D1%83_%D0%B2_%D0%91%D0%BB%D0%B0%D0%B3%D0%BE%D0%B2%D0%B5%D1%89%D0%B5%D0%BD%D1%81%D0%BA%D0%B5.jpg/1280px-%D0%9F%D0%B0%D0%BC%D1%8F%D1%82%D0%BD%D0%B8%D0%BA_%D0%9C%D1%83%D1%80%D0%B0%D0%B2%D1%8C%D0%B5%D0%B2%D1%83-%D0%90%D0%BC%D1%83%D1%80%D1%81%D0%BA%D0%BE%D0%BC%D1%83_%D0%B2_%D0%91%D0%BB%D0%B0%D0%B3%D0%BE%D0%B2%D0%B5%D1%89%D0%B5%D0%BD%D1%81%D0%BA%D0%B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2354" y="3493015"/>
            <a:ext cx="3304821" cy="2498374"/>
          </a:xfrm>
          <a:prstGeom prst="round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2" name="Picture 8" descr="Похожее изображение"/>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6484" y="64313"/>
            <a:ext cx="3838909" cy="311064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4" name="Picture 10" descr="Картинки по запросу благовещенск фотографии"/>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44410" y="2895824"/>
            <a:ext cx="3767199" cy="3017631"/>
          </a:xfrm>
          <a:prstGeom prst="snip2Diag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272354" y="5633482"/>
            <a:ext cx="10444943" cy="1015663"/>
          </a:xfrm>
          <a:prstGeom prst="rect">
            <a:avLst/>
          </a:prstGeom>
          <a:noFill/>
          <a:ln>
            <a:noFill/>
          </a:ln>
          <a:effectLst>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smtClean="0">
                <a:ln w="0">
                  <a:solidFill>
                    <a:schemeClr val="tx1">
                      <a:lumMod val="85000"/>
                      <a:lumOff val="15000"/>
                    </a:schemeClr>
                  </a:solidFill>
                </a:ln>
                <a:solidFill>
                  <a:srgbClr val="00B0F0"/>
                </a:solidFill>
                <a:effectLst>
                  <a:outerShdw blurRad="38100" dist="19050" dir="2700000" algn="tl" rotWithShape="0">
                    <a:schemeClr val="dk1">
                      <a:alpha val="40000"/>
                    </a:schemeClr>
                  </a:outerShdw>
                </a:effectLst>
                <a:latin typeface="+mj-lt"/>
                <a:cs typeface="Times New Roman" pitchFamily="18" charset="0"/>
              </a:rPr>
              <a:t>БЮДЖЕТ ДЛЯ ГРАЖДАН </a:t>
            </a:r>
            <a:br>
              <a:rPr lang="ru-RU" sz="2000" b="1" dirty="0" smtClean="0">
                <a:ln w="0">
                  <a:solidFill>
                    <a:schemeClr val="tx1">
                      <a:lumMod val="85000"/>
                      <a:lumOff val="15000"/>
                    </a:schemeClr>
                  </a:solidFill>
                </a:ln>
                <a:solidFill>
                  <a:srgbClr val="00B0F0"/>
                </a:solidFill>
                <a:effectLst>
                  <a:outerShdw blurRad="38100" dist="19050" dir="2700000" algn="tl" rotWithShape="0">
                    <a:schemeClr val="dk1">
                      <a:alpha val="40000"/>
                    </a:schemeClr>
                  </a:outerShdw>
                </a:effectLst>
                <a:latin typeface="+mj-lt"/>
                <a:cs typeface="Times New Roman" pitchFamily="18" charset="0"/>
              </a:rPr>
            </a:br>
            <a:r>
              <a:rPr lang="ru-RU" sz="2000" b="1" dirty="0" smtClean="0">
                <a:ln w="0">
                  <a:solidFill>
                    <a:schemeClr val="tx1">
                      <a:lumMod val="85000"/>
                      <a:lumOff val="15000"/>
                    </a:schemeClr>
                  </a:solidFill>
                </a:ln>
                <a:solidFill>
                  <a:srgbClr val="00B0F0"/>
                </a:solidFill>
                <a:effectLst>
                  <a:outerShdw blurRad="38100" dist="19050" dir="2700000" algn="tl" rotWithShape="0">
                    <a:schemeClr val="dk1">
                      <a:alpha val="40000"/>
                    </a:schemeClr>
                  </a:outerShdw>
                </a:effectLst>
                <a:latin typeface="+mj-lt"/>
                <a:cs typeface="Times New Roman" pitchFamily="18" charset="0"/>
              </a:rPr>
              <a:t>по проекту решения Благовещенской городской Думы </a:t>
            </a:r>
          </a:p>
          <a:p>
            <a:pPr algn="ctr"/>
            <a:r>
              <a:rPr lang="ru-RU" sz="2000" b="1" dirty="0" smtClean="0">
                <a:ln w="0">
                  <a:solidFill>
                    <a:schemeClr val="tx1">
                      <a:lumMod val="85000"/>
                      <a:lumOff val="15000"/>
                    </a:schemeClr>
                  </a:solidFill>
                </a:ln>
                <a:solidFill>
                  <a:srgbClr val="00B0F0"/>
                </a:solidFill>
                <a:effectLst>
                  <a:outerShdw blurRad="38100" dist="19050" dir="2700000" algn="tl" rotWithShape="0">
                    <a:schemeClr val="dk1">
                      <a:alpha val="40000"/>
                    </a:schemeClr>
                  </a:outerShdw>
                </a:effectLst>
                <a:latin typeface="+mj-lt"/>
                <a:cs typeface="Times New Roman" pitchFamily="18" charset="0"/>
              </a:rPr>
              <a:t>«Об утверждении отчета об исполнении городского бюджета за 2020 год»</a:t>
            </a:r>
            <a:endParaRPr lang="ru-RU" sz="2000" b="1" dirty="0">
              <a:ln w="0">
                <a:solidFill>
                  <a:schemeClr val="tx1">
                    <a:lumMod val="85000"/>
                    <a:lumOff val="15000"/>
                  </a:schemeClr>
                </a:solidFill>
              </a:ln>
              <a:solidFill>
                <a:srgbClr val="00B0F0"/>
              </a:solidFill>
              <a:effectLst>
                <a:outerShdw blurRad="38100" dist="19050" dir="2700000" algn="tl" rotWithShape="0">
                  <a:schemeClr val="dk1">
                    <a:alpha val="40000"/>
                  </a:schemeClr>
                </a:outerShdw>
              </a:effectLst>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29809" y="5270262"/>
            <a:ext cx="2210209" cy="707886"/>
          </a:xfrm>
          <a:prstGeom prst="rect">
            <a:avLst/>
          </a:prstGeom>
          <a:noFill/>
        </p:spPr>
        <p:txBody>
          <a:bodyPr wrap="square" rtlCol="0">
            <a:spAutoFit/>
          </a:bodyPr>
          <a:lstStyle/>
          <a:p>
            <a:pPr algn="ctr"/>
            <a:r>
              <a:rPr lang="ru-RU" sz="2000" b="1" dirty="0">
                <a:solidFill>
                  <a:srgbClr val="FF5050"/>
                </a:solidFill>
              </a:rPr>
              <a:t>СОЦИАЛЬНАЯ </a:t>
            </a:r>
          </a:p>
          <a:p>
            <a:pPr algn="ctr"/>
            <a:r>
              <a:rPr lang="ru-RU" sz="2000" b="1" dirty="0">
                <a:solidFill>
                  <a:srgbClr val="FF5050"/>
                </a:solidFill>
              </a:rPr>
              <a:t>СФЕРА </a:t>
            </a:r>
            <a:r>
              <a:rPr lang="ru-RU" sz="2000" b="1" dirty="0" smtClean="0">
                <a:solidFill>
                  <a:srgbClr val="FF5050"/>
                </a:solidFill>
              </a:rPr>
              <a:t>52,6 </a:t>
            </a:r>
            <a:r>
              <a:rPr lang="ru-RU" sz="2000" b="1" dirty="0">
                <a:solidFill>
                  <a:srgbClr val="FF5050"/>
                </a:solidFill>
              </a:rPr>
              <a:t>%</a:t>
            </a:r>
          </a:p>
        </p:txBody>
      </p:sp>
      <p:sp>
        <p:nvSpPr>
          <p:cNvPr id="19" name="TextBox 18"/>
          <p:cNvSpPr txBox="1"/>
          <p:nvPr/>
        </p:nvSpPr>
        <p:spPr>
          <a:xfrm>
            <a:off x="2720316" y="136762"/>
            <a:ext cx="7920185" cy="954107"/>
          </a:xfrm>
          <a:prstGeom prst="rect">
            <a:avLst/>
          </a:prstGeom>
          <a:noFill/>
        </p:spPr>
        <p:txBody>
          <a:bodyPr wrap="square" rtlCol="0">
            <a:sp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Исполнение </a:t>
            </a:r>
            <a:r>
              <a:rPr lang="ru-RU" sz="2800" b="1" dirty="0" smtClean="0">
                <a:solidFill>
                  <a:srgbClr val="C00000"/>
                </a:solidFill>
                <a:latin typeface="Times New Roman" panose="02020603050405020304" pitchFamily="18" charset="0"/>
                <a:cs typeface="Times New Roman" panose="02020603050405020304" pitchFamily="18" charset="0"/>
              </a:rPr>
              <a:t>городского бюджета  </a:t>
            </a:r>
            <a:endParaRPr lang="ru-RU" sz="2800" b="1" dirty="0">
              <a:solidFill>
                <a:srgbClr val="C00000"/>
              </a:solidFill>
              <a:latin typeface="Times New Roman" panose="02020603050405020304" pitchFamily="18" charset="0"/>
              <a:cs typeface="Times New Roman" panose="02020603050405020304" pitchFamily="18" charset="0"/>
            </a:endParaRPr>
          </a:p>
          <a:p>
            <a:pPr algn="ctr"/>
            <a:r>
              <a:rPr lang="ru-RU" sz="2800" b="1" dirty="0">
                <a:solidFill>
                  <a:srgbClr val="C00000"/>
                </a:solidFill>
                <a:latin typeface="Times New Roman" panose="02020603050405020304" pitchFamily="18" charset="0"/>
                <a:cs typeface="Times New Roman" panose="02020603050405020304" pitchFamily="18" charset="0"/>
              </a:rPr>
              <a:t>за </a:t>
            </a:r>
            <a:r>
              <a:rPr lang="ru-RU" sz="2800" b="1" dirty="0" smtClean="0">
                <a:solidFill>
                  <a:srgbClr val="C00000"/>
                </a:solidFill>
                <a:latin typeface="Times New Roman" panose="02020603050405020304" pitchFamily="18" charset="0"/>
                <a:cs typeface="Times New Roman" panose="02020603050405020304" pitchFamily="18" charset="0"/>
              </a:rPr>
              <a:t>2020 </a:t>
            </a:r>
            <a:r>
              <a:rPr lang="ru-RU" sz="2800" b="1" dirty="0">
                <a:solidFill>
                  <a:srgbClr val="C00000"/>
                </a:solidFill>
                <a:latin typeface="Times New Roman" panose="02020603050405020304" pitchFamily="18" charset="0"/>
                <a:cs typeface="Times New Roman" panose="02020603050405020304" pitchFamily="18" charset="0"/>
              </a:rPr>
              <a:t>год по </a:t>
            </a:r>
            <a:r>
              <a:rPr lang="ru-RU" sz="2800" b="1" dirty="0" smtClean="0">
                <a:solidFill>
                  <a:srgbClr val="C00000"/>
                </a:solidFill>
                <a:latin typeface="Times New Roman" panose="02020603050405020304" pitchFamily="18" charset="0"/>
                <a:cs typeface="Times New Roman" panose="02020603050405020304" pitchFamily="18" charset="0"/>
              </a:rPr>
              <a:t>расходам</a:t>
            </a:r>
            <a:endParaRPr lang="ru-RU" sz="28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1835888569"/>
              </p:ext>
            </p:extLst>
          </p:nvPr>
        </p:nvGraphicFramePr>
        <p:xfrm>
          <a:off x="2613354" y="2310248"/>
          <a:ext cx="7543581" cy="485973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992124" y="5668683"/>
            <a:ext cx="3456384" cy="707886"/>
          </a:xfrm>
          <a:prstGeom prst="rect">
            <a:avLst/>
          </a:prstGeom>
          <a:noFill/>
        </p:spPr>
        <p:txBody>
          <a:bodyPr wrap="square" rtlCol="0">
            <a:spAutoFit/>
          </a:bodyPr>
          <a:lstStyle/>
          <a:p>
            <a:pPr algn="ctr"/>
            <a:r>
              <a:rPr lang="ru-RU" sz="2000" b="1" dirty="0">
                <a:solidFill>
                  <a:srgbClr val="FF5050"/>
                </a:solidFill>
              </a:rPr>
              <a:t>РЕАЛЬНЫЙ СЕКТОР ЭКОНОМИКИ  </a:t>
            </a:r>
            <a:r>
              <a:rPr lang="ru-RU" sz="2000" b="1" dirty="0" smtClean="0">
                <a:solidFill>
                  <a:srgbClr val="FF5050"/>
                </a:solidFill>
              </a:rPr>
              <a:t>35,6 </a:t>
            </a:r>
            <a:r>
              <a:rPr lang="ru-RU" sz="2000" b="1" dirty="0">
                <a:solidFill>
                  <a:srgbClr val="FF5050"/>
                </a:solidFill>
              </a:rPr>
              <a:t>%</a:t>
            </a:r>
          </a:p>
        </p:txBody>
      </p:sp>
      <p:sp>
        <p:nvSpPr>
          <p:cNvPr id="6" name="Овал 5"/>
          <p:cNvSpPr/>
          <p:nvPr/>
        </p:nvSpPr>
        <p:spPr>
          <a:xfrm>
            <a:off x="5214193" y="3353120"/>
            <a:ext cx="2341902" cy="1224136"/>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10 075,8 </a:t>
            </a:r>
            <a:r>
              <a:rPr lang="ru-RU" sz="2000" b="1" dirty="0">
                <a:solidFill>
                  <a:schemeClr val="tx1"/>
                </a:solidFill>
              </a:rPr>
              <a:t>млн. рублей</a:t>
            </a:r>
          </a:p>
        </p:txBody>
      </p:sp>
      <p:graphicFrame>
        <p:nvGraphicFramePr>
          <p:cNvPr id="8" name="Диаграмма 7"/>
          <p:cNvGraphicFramePr/>
          <p:nvPr>
            <p:extLst>
              <p:ext uri="{D42A27DB-BD31-4B8C-83A1-F6EECF244321}">
                <p14:modId xmlns:p14="http://schemas.microsoft.com/office/powerpoint/2010/main" val="1814184567"/>
              </p:ext>
            </p:extLst>
          </p:nvPr>
        </p:nvGraphicFramePr>
        <p:xfrm>
          <a:off x="992124" y="921233"/>
          <a:ext cx="3853543" cy="252681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8102675" y="1165710"/>
            <a:ext cx="3657823" cy="1508105"/>
          </a:xfrm>
          <a:prstGeom prst="rect">
            <a:avLst/>
          </a:prstGeom>
          <a:noFill/>
        </p:spPr>
        <p:txBody>
          <a:bodyPr wrap="square" rtlCol="0">
            <a:spAutoFit/>
          </a:bodyPr>
          <a:lstStyle/>
          <a:p>
            <a:pPr algn="ctr"/>
            <a:r>
              <a:rPr lang="ru-RU" sz="1600" b="1" dirty="0" smtClean="0">
                <a:solidFill>
                  <a:srgbClr val="800000"/>
                </a:solidFill>
              </a:rPr>
              <a:t>Расходы за счет собственных средств</a:t>
            </a:r>
          </a:p>
          <a:p>
            <a:r>
              <a:rPr lang="ru-RU" sz="2000" b="1" dirty="0" smtClean="0"/>
              <a:t>2018 </a:t>
            </a:r>
            <a:r>
              <a:rPr lang="ru-RU" sz="2000" b="1" dirty="0"/>
              <a:t>– </a:t>
            </a:r>
            <a:r>
              <a:rPr lang="ru-RU" sz="2000" b="1" dirty="0" smtClean="0"/>
              <a:t>3 161,4 млн</a:t>
            </a:r>
            <a:r>
              <a:rPr lang="ru-RU" sz="2000" b="1" dirty="0"/>
              <a:t>. рублей</a:t>
            </a:r>
          </a:p>
          <a:p>
            <a:r>
              <a:rPr lang="ru-RU" sz="2000" b="1" dirty="0" smtClean="0"/>
              <a:t>2019 – </a:t>
            </a:r>
            <a:r>
              <a:rPr lang="ru-RU" sz="2000" b="1" dirty="0"/>
              <a:t>3 </a:t>
            </a:r>
            <a:r>
              <a:rPr lang="ru-RU" sz="2000" b="1" dirty="0" smtClean="0"/>
              <a:t>340,5 млн</a:t>
            </a:r>
            <a:r>
              <a:rPr lang="ru-RU" sz="2000" b="1" dirty="0"/>
              <a:t>. рублей</a:t>
            </a:r>
          </a:p>
          <a:p>
            <a:r>
              <a:rPr lang="ru-RU" sz="2000" b="1" dirty="0" smtClean="0"/>
              <a:t>2020 – 3 647 млн</a:t>
            </a:r>
            <a:r>
              <a:rPr lang="ru-RU" sz="2000" b="1" dirty="0"/>
              <a:t>. рублей</a:t>
            </a:r>
          </a:p>
        </p:txBody>
      </p:sp>
      <p:sp>
        <p:nvSpPr>
          <p:cNvPr id="11" name="TextBox 1"/>
          <p:cNvSpPr txBox="1"/>
          <p:nvPr/>
        </p:nvSpPr>
        <p:spPr>
          <a:xfrm>
            <a:off x="4933032" y="2121309"/>
            <a:ext cx="2666732" cy="5318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2000" b="1" dirty="0" smtClean="0">
                <a:solidFill>
                  <a:srgbClr val="FF5050"/>
                </a:solidFill>
              </a:rPr>
              <a:t>ПРОЧИЕ 11,8 %</a:t>
            </a:r>
            <a:endParaRPr lang="ru-RU" sz="2000" b="1" dirty="0">
              <a:solidFill>
                <a:srgbClr val="FF5050"/>
              </a:solidFill>
            </a:endParaRPr>
          </a:p>
        </p:txBody>
      </p:sp>
      <p:pic>
        <p:nvPicPr>
          <p:cNvPr id="14" name="Рисунок 13"/>
          <p:cNvPicPr>
            <a:picLocks noChangeAspect="1"/>
          </p:cNvPicPr>
          <p:nvPr/>
        </p:nvPicPr>
        <p:blipFill>
          <a:blip r:embed="rId5"/>
          <a:stretch>
            <a:fillRect/>
          </a:stretch>
        </p:blipFill>
        <p:spPr>
          <a:xfrm>
            <a:off x="225466" y="133216"/>
            <a:ext cx="993734" cy="1048603"/>
          </a:xfrm>
          <a:prstGeom prst="rect">
            <a:avLst/>
          </a:prstGeom>
        </p:spPr>
      </p:pic>
    </p:spTree>
    <p:extLst>
      <p:ext uri="{BB962C8B-B14F-4D97-AF65-F5344CB8AC3E}">
        <p14:creationId xmlns:p14="http://schemas.microsoft.com/office/powerpoint/2010/main" val="4273866170"/>
      </p:ext>
    </p:extLst>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843" y="1291879"/>
            <a:ext cx="11295352" cy="5420096"/>
          </a:xfrm>
          <a:prstGeom prst="rect">
            <a:avLst/>
          </a:prstGeom>
        </p:spPr>
      </p:pic>
      <p:sp>
        <p:nvSpPr>
          <p:cNvPr id="2" name="Заголовок 1"/>
          <p:cNvSpPr>
            <a:spLocks noGrp="1"/>
          </p:cNvSpPr>
          <p:nvPr>
            <p:ph type="title"/>
          </p:nvPr>
        </p:nvSpPr>
        <p:spPr>
          <a:xfrm>
            <a:off x="1654595" y="226095"/>
            <a:ext cx="10261600" cy="1655805"/>
          </a:xfrm>
          <a:gradFill>
            <a:gsLst>
              <a:gs pos="0">
                <a:srgbClr val="C9A093">
                  <a:alpha val="15000"/>
                </a:srgbClr>
              </a:gs>
              <a:gs pos="50000">
                <a:schemeClr val="accent1">
                  <a:lumMod val="40000"/>
                  <a:lumOff val="60000"/>
                </a:schemeClr>
              </a:gs>
              <a:gs pos="100000">
                <a:schemeClr val="accent1">
                  <a:tint val="23500"/>
                  <a:satMod val="160000"/>
                  <a:alpha val="34000"/>
                </a:schemeClr>
              </a:gs>
            </a:gsLst>
            <a:lin ang="5400000" scaled="0"/>
          </a:gradFill>
          <a:scene3d>
            <a:camera prst="orthographicFront"/>
            <a:lightRig rig="threePt" dir="t"/>
          </a:scene3d>
          <a:sp3d>
            <a:bevelT/>
            <a:bevelB prst="relaxedInset"/>
          </a:sp3d>
        </p:spPr>
        <p:txBody>
          <a:bodyPr>
            <a:normAutofit/>
          </a:bodyPr>
          <a:lstStyle/>
          <a:p>
            <a:pPr indent="180975"/>
            <a:r>
              <a:rPr lang="ru-RU" sz="1600" b="1" dirty="0">
                <a:solidFill>
                  <a:srgbClr val="0000CC"/>
                </a:solidFill>
                <a:latin typeface="Times New Roman" pitchFamily="18" charset="0"/>
                <a:cs typeface="Times New Roman" pitchFamily="18" charset="0"/>
              </a:rPr>
              <a:t>Как и в предыдущие </a:t>
            </a:r>
            <a:r>
              <a:rPr lang="ru-RU" sz="1600" b="1" dirty="0" smtClean="0">
                <a:solidFill>
                  <a:srgbClr val="0000CC"/>
                </a:solidFill>
                <a:latin typeface="Times New Roman" pitchFamily="18" charset="0"/>
                <a:cs typeface="Times New Roman" pitchFamily="18" charset="0"/>
              </a:rPr>
              <a:t>годы, </a:t>
            </a:r>
            <a:r>
              <a:rPr lang="ru-RU" sz="1600" b="1" dirty="0">
                <a:solidFill>
                  <a:srgbClr val="0000CC"/>
                </a:solidFill>
                <a:latin typeface="Times New Roman" pitchFamily="18" charset="0"/>
                <a:cs typeface="Times New Roman" pitchFamily="18" charset="0"/>
              </a:rPr>
              <a:t>в </a:t>
            </a:r>
            <a:r>
              <a:rPr lang="ru-RU" sz="1600" b="1" dirty="0" smtClean="0">
                <a:solidFill>
                  <a:srgbClr val="0000CC"/>
                </a:solidFill>
                <a:latin typeface="Times New Roman" pitchFamily="18" charset="0"/>
                <a:cs typeface="Times New Roman" pitchFamily="18" charset="0"/>
              </a:rPr>
              <a:t>2020 </a:t>
            </a:r>
            <a:r>
              <a:rPr lang="ru-RU" sz="1600" b="1" dirty="0">
                <a:solidFill>
                  <a:srgbClr val="0000CC"/>
                </a:solidFill>
                <a:latin typeface="Times New Roman" pitchFamily="18" charset="0"/>
                <a:cs typeface="Times New Roman" pitchFamily="18" charset="0"/>
              </a:rPr>
              <a:t>году приоритетными являлись бюджетные расходы, направленные на выполнение задач, поставленных </a:t>
            </a:r>
            <a:r>
              <a:rPr lang="ru-RU" sz="1600" b="1" dirty="0">
                <a:solidFill>
                  <a:srgbClr val="C00000"/>
                </a:solidFill>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майскими» </a:t>
            </a:r>
            <a:r>
              <a:rPr lang="ru-RU" sz="1600" b="1" dirty="0">
                <a:solidFill>
                  <a:srgbClr val="C00000"/>
                </a:solidFill>
                <a:latin typeface="Times New Roman" pitchFamily="18" charset="0"/>
                <a:cs typeface="Times New Roman" pitchFamily="18" charset="0"/>
              </a:rPr>
              <a:t>Указами Президента </a:t>
            </a:r>
            <a:r>
              <a:rPr lang="ru-RU" sz="1600" b="1" dirty="0" smtClean="0">
                <a:solidFill>
                  <a:srgbClr val="C00000"/>
                </a:solidFill>
                <a:latin typeface="Times New Roman" pitchFamily="18" charset="0"/>
                <a:cs typeface="Times New Roman" pitchFamily="18" charset="0"/>
              </a:rPr>
              <a:t>РФ</a:t>
            </a:r>
            <a:r>
              <a:rPr lang="ru-RU" sz="1600" b="1" dirty="0" smtClean="0">
                <a:solidFill>
                  <a:srgbClr val="0000CC"/>
                </a:solidFill>
                <a:latin typeface="Times New Roman" pitchFamily="18" charset="0"/>
                <a:cs typeface="Times New Roman" pitchFamily="18" charset="0"/>
              </a:rPr>
              <a:t>, а </a:t>
            </a:r>
            <a:r>
              <a:rPr lang="ru-RU" sz="1600" b="1" dirty="0">
                <a:solidFill>
                  <a:srgbClr val="0000CC"/>
                </a:solidFill>
                <a:latin typeface="Times New Roman" pitchFamily="18" charset="0"/>
                <a:cs typeface="Times New Roman" pitchFamily="18" charset="0"/>
              </a:rPr>
              <a:t>так же на повышение заработной платы работникам бюджетной сферы, не попадающих под Указы Президента РФ, и доведение заработной платы работникам до величины </a:t>
            </a:r>
            <a:r>
              <a:rPr lang="ru-RU" sz="1600" b="1" dirty="0" smtClean="0">
                <a:solidFill>
                  <a:srgbClr val="0000CC"/>
                </a:solidFill>
                <a:latin typeface="Times New Roman" pitchFamily="18" charset="0"/>
                <a:cs typeface="Times New Roman" pitchFamily="18" charset="0"/>
              </a:rPr>
              <a:t>минимального </a:t>
            </a:r>
            <a:r>
              <a:rPr lang="ru-RU" sz="1600" b="1" dirty="0">
                <a:solidFill>
                  <a:srgbClr val="0000CC"/>
                </a:solidFill>
                <a:latin typeface="Times New Roman" pitchFamily="18" charset="0"/>
                <a:cs typeface="Times New Roman" pitchFamily="18" charset="0"/>
              </a:rPr>
              <a:t>размера оплаты труда.</a:t>
            </a:r>
            <a:br>
              <a:rPr lang="ru-RU" sz="1600" b="1" dirty="0">
                <a:solidFill>
                  <a:srgbClr val="0000CC"/>
                </a:solidFill>
                <a:latin typeface="Times New Roman" pitchFamily="18" charset="0"/>
                <a:cs typeface="Times New Roman" pitchFamily="18" charset="0"/>
              </a:rPr>
            </a:br>
            <a:r>
              <a:rPr lang="ru-RU" sz="1600" b="1" dirty="0" smtClean="0">
                <a:solidFill>
                  <a:srgbClr val="0000CC"/>
                </a:solidFill>
                <a:latin typeface="Times New Roman" pitchFamily="18" charset="0"/>
                <a:cs typeface="Times New Roman" pitchFamily="18" charset="0"/>
              </a:rPr>
              <a:t>Всего </a:t>
            </a:r>
            <a:r>
              <a:rPr lang="ru-RU" sz="1600" b="1" dirty="0">
                <a:solidFill>
                  <a:srgbClr val="0000CC"/>
                </a:solidFill>
                <a:latin typeface="Times New Roman" pitchFamily="18" charset="0"/>
                <a:cs typeface="Times New Roman" pitchFamily="18" charset="0"/>
              </a:rPr>
              <a:t>на выполнение «майских» Указов Президента РФ за отчетный период направлено </a:t>
            </a:r>
            <a:r>
              <a:rPr lang="ru-RU" sz="1600" b="1" dirty="0">
                <a:solidFill>
                  <a:srgbClr val="FF0000"/>
                </a:solidFill>
                <a:latin typeface="Times New Roman" pitchFamily="18" charset="0"/>
                <a:cs typeface="Times New Roman" pitchFamily="18" charset="0"/>
              </a:rPr>
              <a:t>1 </a:t>
            </a:r>
            <a:r>
              <a:rPr lang="ru-RU" sz="1600" b="1" dirty="0" smtClean="0">
                <a:solidFill>
                  <a:srgbClr val="FF0000"/>
                </a:solidFill>
                <a:latin typeface="Times New Roman" pitchFamily="18" charset="0"/>
                <a:cs typeface="Times New Roman" pitchFamily="18" charset="0"/>
              </a:rPr>
              <a:t>467 416,5 </a:t>
            </a:r>
            <a:r>
              <a:rPr lang="ru-RU" sz="1600" b="1" dirty="0">
                <a:solidFill>
                  <a:srgbClr val="0000CC"/>
                </a:solidFill>
                <a:latin typeface="Times New Roman" pitchFamily="18" charset="0"/>
                <a:cs typeface="Times New Roman" pitchFamily="18" charset="0"/>
              </a:rPr>
              <a:t>тыс. рублей, в том числе  из городского бюджета </a:t>
            </a:r>
            <a:r>
              <a:rPr lang="ru-RU" sz="1600" b="1" dirty="0" smtClean="0">
                <a:solidFill>
                  <a:srgbClr val="FF0000"/>
                </a:solidFill>
                <a:latin typeface="Times New Roman" pitchFamily="18" charset="0"/>
                <a:cs typeface="Times New Roman" pitchFamily="18" charset="0"/>
              </a:rPr>
              <a:t>372 832,6 </a:t>
            </a:r>
            <a:r>
              <a:rPr lang="ru-RU" sz="1600" b="1" dirty="0">
                <a:solidFill>
                  <a:srgbClr val="0000CC"/>
                </a:solidFill>
                <a:latin typeface="Times New Roman" pitchFamily="18" charset="0"/>
                <a:cs typeface="Times New Roman" pitchFamily="18" charset="0"/>
              </a:rPr>
              <a:t>тыс. рублей, из областного </a:t>
            </a:r>
            <a:r>
              <a:rPr lang="ru-RU" sz="1600" b="1" dirty="0" smtClean="0">
                <a:solidFill>
                  <a:srgbClr val="0000CC"/>
                </a:solidFill>
                <a:latin typeface="Times New Roman" pitchFamily="18" charset="0"/>
                <a:cs typeface="Times New Roman" pitchFamily="18" charset="0"/>
              </a:rPr>
              <a:t>– </a:t>
            </a:r>
            <a:r>
              <a:rPr lang="ru-RU" sz="1600" b="1" dirty="0" smtClean="0">
                <a:solidFill>
                  <a:srgbClr val="FF0000"/>
                </a:solidFill>
                <a:latin typeface="Times New Roman" pitchFamily="18" charset="0"/>
                <a:cs typeface="Times New Roman" pitchFamily="18" charset="0"/>
              </a:rPr>
              <a:t>1 094 583,9 </a:t>
            </a:r>
            <a:r>
              <a:rPr lang="ru-RU" sz="1600" b="1" dirty="0">
                <a:solidFill>
                  <a:srgbClr val="0000CC"/>
                </a:solidFill>
                <a:latin typeface="Times New Roman" pitchFamily="18" charset="0"/>
                <a:cs typeface="Times New Roman" pitchFamily="18" charset="0"/>
              </a:rPr>
              <a:t>тыс. рублей.</a:t>
            </a:r>
          </a:p>
        </p:txBody>
      </p:sp>
      <p:grpSp>
        <p:nvGrpSpPr>
          <p:cNvPr id="4" name="Group 92"/>
          <p:cNvGrpSpPr>
            <a:grpSpLocks/>
          </p:cNvGrpSpPr>
          <p:nvPr/>
        </p:nvGrpSpPr>
        <p:grpSpPr bwMode="auto">
          <a:xfrm>
            <a:off x="2959308" y="2405762"/>
            <a:ext cx="6489492" cy="664641"/>
            <a:chOff x="1269" y="1269"/>
            <a:chExt cx="3221" cy="361"/>
          </a:xfrm>
        </p:grpSpPr>
        <p:sp>
          <p:nvSpPr>
            <p:cNvPr id="5" name="AutoShape 3"/>
            <p:cNvSpPr>
              <a:spLocks noChangeArrowheads="1"/>
            </p:cNvSpPr>
            <p:nvPr/>
          </p:nvSpPr>
          <p:spPr bwMode="gray">
            <a:xfrm>
              <a:off x="1422" y="1296"/>
              <a:ext cx="3040" cy="334"/>
            </a:xfrm>
            <a:prstGeom prst="roundRect">
              <a:avLst>
                <a:gd name="adj" fmla="val 50000"/>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a:p>
          </p:txBody>
        </p:sp>
        <p:sp>
          <p:nvSpPr>
            <p:cNvPr id="6" name="Text Box 4"/>
            <p:cNvSpPr txBox="1">
              <a:spLocks noChangeArrowheads="1"/>
            </p:cNvSpPr>
            <p:nvPr/>
          </p:nvSpPr>
          <p:spPr bwMode="gray">
            <a:xfrm>
              <a:off x="1525" y="1269"/>
              <a:ext cx="296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r>
                <a:rPr lang="ru-RU" sz="1200" b="1" dirty="0">
                  <a:solidFill>
                    <a:srgbClr val="003374"/>
                  </a:solidFill>
                </a:rPr>
                <a:t>по педагогическим работникам учреждений в сфере дошкольного образования </a:t>
              </a:r>
              <a:r>
                <a:rPr lang="ru-RU" sz="1200" b="1" dirty="0" smtClean="0">
                  <a:solidFill>
                    <a:srgbClr val="003374"/>
                  </a:solidFill>
                </a:rPr>
                <a:t>средняя заработная плата составила 37 185 </a:t>
              </a:r>
              <a:r>
                <a:rPr lang="ru-RU" sz="1200" b="1" dirty="0">
                  <a:solidFill>
                    <a:srgbClr val="003374"/>
                  </a:solidFill>
                </a:rPr>
                <a:t>рублей </a:t>
              </a:r>
              <a:r>
                <a:rPr lang="ru-RU" sz="1200" b="1" dirty="0" smtClean="0">
                  <a:solidFill>
                    <a:srgbClr val="003374"/>
                  </a:solidFill>
                </a:rPr>
                <a:t>при плановом показателе 36 954 рублей </a:t>
              </a:r>
              <a:r>
                <a:rPr lang="ru-RU" sz="1200" b="1" i="1" dirty="0" smtClean="0">
                  <a:solidFill>
                    <a:srgbClr val="003374"/>
                  </a:solidFill>
                </a:rPr>
                <a:t>(на 01.01.2020 – 33 503 </a:t>
              </a:r>
              <a:r>
                <a:rPr lang="ru-RU" sz="1200" b="1" i="1" dirty="0">
                  <a:solidFill>
                    <a:srgbClr val="003374"/>
                  </a:solidFill>
                </a:rPr>
                <a:t>рублей)</a:t>
              </a:r>
              <a:endParaRPr lang="en-US" sz="1200" b="1" dirty="0">
                <a:solidFill>
                  <a:srgbClr val="003374"/>
                </a:solidFill>
              </a:endParaRPr>
            </a:p>
          </p:txBody>
        </p:sp>
        <p:grpSp>
          <p:nvGrpSpPr>
            <p:cNvPr id="7" name="Group 55"/>
            <p:cNvGrpSpPr>
              <a:grpSpLocks/>
            </p:cNvGrpSpPr>
            <p:nvPr/>
          </p:nvGrpSpPr>
          <p:grpSpPr bwMode="auto">
            <a:xfrm>
              <a:off x="1269" y="1324"/>
              <a:ext cx="266" cy="298"/>
              <a:chOff x="1415" y="1276"/>
              <a:chExt cx="266" cy="298"/>
            </a:xfrm>
          </p:grpSpPr>
          <p:grpSp>
            <p:nvGrpSpPr>
              <p:cNvPr id="8" name="Group 56"/>
              <p:cNvGrpSpPr>
                <a:grpSpLocks/>
              </p:cNvGrpSpPr>
              <p:nvPr/>
            </p:nvGrpSpPr>
            <p:grpSpPr bwMode="auto">
              <a:xfrm>
                <a:off x="1415" y="1276"/>
                <a:ext cx="266" cy="298"/>
                <a:chOff x="1415" y="1276"/>
                <a:chExt cx="266" cy="298"/>
              </a:xfrm>
            </p:grpSpPr>
            <p:pic>
              <p:nvPicPr>
                <p:cNvPr id="10" name="Picture 57"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 y="1521"/>
                  <a:ext cx="230" cy="53"/>
                </a:xfrm>
                <a:prstGeom prst="rect">
                  <a:avLst/>
                </a:prstGeom>
                <a:noFill/>
                <a:extLst>
                  <a:ext uri="{909E8E84-426E-40DD-AFC4-6F175D3DCCD1}">
                    <a14:hiddenFill xmlns:a14="http://schemas.microsoft.com/office/drawing/2010/main">
                      <a:solidFill>
                        <a:srgbClr val="FFFFFF"/>
                      </a:solidFill>
                    </a14:hiddenFill>
                  </a:ext>
                </a:extLst>
              </p:spPr>
            </p:pic>
            <p:sp>
              <p:nvSpPr>
                <p:cNvPr id="11" name="Oval 58"/>
                <p:cNvSpPr>
                  <a:spLocks noChangeArrowheads="1"/>
                </p:cNvSpPr>
                <p:nvPr/>
              </p:nvSpPr>
              <p:spPr bwMode="gray">
                <a:xfrm flipH="1">
                  <a:off x="1415" y="1276"/>
                  <a:ext cx="266" cy="266"/>
                </a:xfrm>
                <a:prstGeom prst="ellipse">
                  <a:avLst/>
                </a:prstGeom>
                <a:gradFill rotWithShape="0">
                  <a:gsLst>
                    <a:gs pos="0">
                      <a:srgbClr val="FF9900"/>
                    </a:gs>
                    <a:gs pos="100000">
                      <a:srgbClr val="FF9900">
                        <a:gamma/>
                        <a:shade val="57255"/>
                        <a:invGamma/>
                      </a:srgbClr>
                    </a:gs>
                  </a:gsLst>
                  <a:path path="rect">
                    <a:fillToRect t="100000" r="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12" name="Oval 59"/>
                <p:cNvSpPr>
                  <a:spLocks noChangeArrowheads="1"/>
                </p:cNvSpPr>
                <p:nvPr/>
              </p:nvSpPr>
              <p:spPr bwMode="gray">
                <a:xfrm flipH="1">
                  <a:off x="1422" y="1282"/>
                  <a:ext cx="254" cy="254"/>
                </a:xfrm>
                <a:prstGeom prst="ellipse">
                  <a:avLst/>
                </a:prstGeom>
                <a:gradFill rotWithShape="0">
                  <a:gsLst>
                    <a:gs pos="0">
                      <a:srgbClr val="FF9900">
                        <a:gamma/>
                        <a:shade val="63529"/>
                        <a:invGamma/>
                      </a:srgbClr>
                    </a:gs>
                    <a:gs pos="100000">
                      <a:srgbClr val="FF9900">
                        <a:alpha val="85001"/>
                      </a:srgb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pic>
              <p:nvPicPr>
                <p:cNvPr id="13" name="Picture 60"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6" y="1278"/>
                  <a:ext cx="174" cy="17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61"/>
              <p:cNvSpPr txBox="1">
                <a:spLocks noChangeArrowheads="1"/>
              </p:cNvSpPr>
              <p:nvPr/>
            </p:nvSpPr>
            <p:spPr bwMode="gray">
              <a:xfrm>
                <a:off x="1458" y="1310"/>
                <a:ext cx="206"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b="1" dirty="0">
                    <a:solidFill>
                      <a:srgbClr val="FFFFFF"/>
                    </a:solidFill>
                  </a:rPr>
                  <a:t> </a:t>
                </a:r>
                <a:r>
                  <a:rPr lang="en-US" b="1" dirty="0">
                    <a:solidFill>
                      <a:srgbClr val="FFFFFF"/>
                    </a:solidFill>
                  </a:rPr>
                  <a:t>1</a:t>
                </a:r>
              </a:p>
            </p:txBody>
          </p:sp>
        </p:grpSp>
      </p:grpSp>
      <p:grpSp>
        <p:nvGrpSpPr>
          <p:cNvPr id="14" name="Group 93"/>
          <p:cNvGrpSpPr>
            <a:grpSpLocks/>
          </p:cNvGrpSpPr>
          <p:nvPr/>
        </p:nvGrpSpPr>
        <p:grpSpPr bwMode="auto">
          <a:xfrm>
            <a:off x="2965959" y="3142092"/>
            <a:ext cx="6441653" cy="680268"/>
            <a:chOff x="1268" y="1766"/>
            <a:chExt cx="3194" cy="356"/>
          </a:xfrm>
        </p:grpSpPr>
        <p:sp>
          <p:nvSpPr>
            <p:cNvPr id="15" name="AutoShape 13"/>
            <p:cNvSpPr>
              <a:spLocks noChangeArrowheads="1"/>
            </p:cNvSpPr>
            <p:nvPr/>
          </p:nvSpPr>
          <p:spPr bwMode="gray">
            <a:xfrm>
              <a:off x="1422" y="1776"/>
              <a:ext cx="3040" cy="334"/>
            </a:xfrm>
            <a:prstGeom prst="roundRect">
              <a:avLst>
                <a:gd name="adj" fmla="val 50000"/>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a:p>
          </p:txBody>
        </p:sp>
        <p:sp>
          <p:nvSpPr>
            <p:cNvPr id="16" name="Text Box 21"/>
            <p:cNvSpPr txBox="1">
              <a:spLocks noChangeArrowheads="1"/>
            </p:cNvSpPr>
            <p:nvPr/>
          </p:nvSpPr>
          <p:spPr bwMode="gray">
            <a:xfrm>
              <a:off x="1521" y="1766"/>
              <a:ext cx="2908"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r>
                <a:rPr lang="ru-RU" sz="1200" b="1" dirty="0">
                  <a:solidFill>
                    <a:srgbClr val="003374"/>
                  </a:solidFill>
                </a:rPr>
                <a:t>по педагогическим работникам учреждений в сфере общего образования </a:t>
              </a:r>
              <a:r>
                <a:rPr lang="ru-RU" sz="1200" b="1" dirty="0" smtClean="0">
                  <a:solidFill>
                    <a:srgbClr val="003374"/>
                  </a:solidFill>
                </a:rPr>
                <a:t>средняя заработная плата составила 43 414 </a:t>
              </a:r>
              <a:r>
                <a:rPr lang="ru-RU" sz="1200" b="1" dirty="0">
                  <a:solidFill>
                    <a:srgbClr val="003374"/>
                  </a:solidFill>
                </a:rPr>
                <a:t>рублей </a:t>
              </a:r>
              <a:r>
                <a:rPr lang="ru-RU" sz="1200" b="1" dirty="0" smtClean="0">
                  <a:solidFill>
                    <a:srgbClr val="003374"/>
                  </a:solidFill>
                </a:rPr>
                <a:t>при плановом показателе 41 502 рублей </a:t>
              </a:r>
              <a:r>
                <a:rPr lang="ru-RU" sz="1200" b="1" i="1" dirty="0" smtClean="0">
                  <a:solidFill>
                    <a:srgbClr val="003374"/>
                  </a:solidFill>
                </a:rPr>
                <a:t>(на 01.01.2020 – 37 862  </a:t>
              </a:r>
              <a:r>
                <a:rPr lang="ru-RU" sz="1200" b="1" i="1" dirty="0">
                  <a:solidFill>
                    <a:srgbClr val="003374"/>
                  </a:solidFill>
                </a:rPr>
                <a:t>рублей)</a:t>
              </a:r>
              <a:endParaRPr lang="en-US" sz="1200" b="1" dirty="0">
                <a:solidFill>
                  <a:srgbClr val="003374"/>
                </a:solidFill>
              </a:endParaRPr>
            </a:p>
          </p:txBody>
        </p:sp>
        <p:grpSp>
          <p:nvGrpSpPr>
            <p:cNvPr id="17" name="Group 62"/>
            <p:cNvGrpSpPr>
              <a:grpSpLocks/>
            </p:cNvGrpSpPr>
            <p:nvPr/>
          </p:nvGrpSpPr>
          <p:grpSpPr bwMode="auto">
            <a:xfrm>
              <a:off x="1268" y="1824"/>
              <a:ext cx="266" cy="298"/>
              <a:chOff x="1414" y="1776"/>
              <a:chExt cx="266" cy="298"/>
            </a:xfrm>
          </p:grpSpPr>
          <p:grpSp>
            <p:nvGrpSpPr>
              <p:cNvPr id="18" name="Group 63"/>
              <p:cNvGrpSpPr>
                <a:grpSpLocks/>
              </p:cNvGrpSpPr>
              <p:nvPr/>
            </p:nvGrpSpPr>
            <p:grpSpPr bwMode="auto">
              <a:xfrm>
                <a:off x="1414" y="1776"/>
                <a:ext cx="266" cy="298"/>
                <a:chOff x="1415" y="1276"/>
                <a:chExt cx="266" cy="298"/>
              </a:xfrm>
            </p:grpSpPr>
            <p:pic>
              <p:nvPicPr>
                <p:cNvPr id="20" name="Picture 64"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 y="1521"/>
                  <a:ext cx="230" cy="53"/>
                </a:xfrm>
                <a:prstGeom prst="rect">
                  <a:avLst/>
                </a:prstGeom>
                <a:noFill/>
                <a:extLst>
                  <a:ext uri="{909E8E84-426E-40DD-AFC4-6F175D3DCCD1}">
                    <a14:hiddenFill xmlns:a14="http://schemas.microsoft.com/office/drawing/2010/main">
                      <a:solidFill>
                        <a:srgbClr val="FFFFFF"/>
                      </a:solidFill>
                    </a14:hiddenFill>
                  </a:ext>
                </a:extLst>
              </p:spPr>
            </p:pic>
            <p:sp>
              <p:nvSpPr>
                <p:cNvPr id="21" name="Oval 65"/>
                <p:cNvSpPr>
                  <a:spLocks noChangeArrowheads="1"/>
                </p:cNvSpPr>
                <p:nvPr/>
              </p:nvSpPr>
              <p:spPr bwMode="gray">
                <a:xfrm flipH="1">
                  <a:off x="1415" y="1276"/>
                  <a:ext cx="266" cy="266"/>
                </a:xfrm>
                <a:prstGeom prst="ellipse">
                  <a:avLst/>
                </a:prstGeom>
                <a:gradFill rotWithShape="0">
                  <a:gsLst>
                    <a:gs pos="0">
                      <a:srgbClr val="FCF71A"/>
                    </a:gs>
                    <a:gs pos="100000">
                      <a:srgbClr val="FCF71A">
                        <a:gamma/>
                        <a:shade val="57255"/>
                        <a:invGamma/>
                      </a:srgbClr>
                    </a:gs>
                  </a:gsLst>
                  <a:path path="rect">
                    <a:fillToRect t="100000" r="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22" name="Oval 66"/>
                <p:cNvSpPr>
                  <a:spLocks noChangeArrowheads="1"/>
                </p:cNvSpPr>
                <p:nvPr/>
              </p:nvSpPr>
              <p:spPr bwMode="gray">
                <a:xfrm flipH="1">
                  <a:off x="1422" y="1282"/>
                  <a:ext cx="254" cy="254"/>
                </a:xfrm>
                <a:prstGeom prst="ellipse">
                  <a:avLst/>
                </a:prstGeom>
                <a:gradFill rotWithShape="0">
                  <a:gsLst>
                    <a:gs pos="0">
                      <a:srgbClr val="FCF71A">
                        <a:gamma/>
                        <a:shade val="63529"/>
                        <a:invGamma/>
                      </a:srgbClr>
                    </a:gs>
                    <a:gs pos="100000">
                      <a:srgbClr val="FCF71A">
                        <a:alpha val="85001"/>
                      </a:srgb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pic>
              <p:nvPicPr>
                <p:cNvPr id="23" name="Picture 67"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6" y="1278"/>
                  <a:ext cx="174" cy="17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68"/>
              <p:cNvSpPr txBox="1">
                <a:spLocks noChangeArrowheads="1"/>
              </p:cNvSpPr>
              <p:nvPr/>
            </p:nvSpPr>
            <p:spPr bwMode="gray">
              <a:xfrm>
                <a:off x="1452" y="1814"/>
                <a:ext cx="188"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b="1" dirty="0">
                    <a:solidFill>
                      <a:srgbClr val="FFFFFF"/>
                    </a:solidFill>
                  </a:rPr>
                  <a:t> </a:t>
                </a:r>
                <a:r>
                  <a:rPr lang="en-US" b="1" dirty="0">
                    <a:solidFill>
                      <a:srgbClr val="FFFFFF"/>
                    </a:solidFill>
                  </a:rPr>
                  <a:t>2</a:t>
                </a:r>
              </a:p>
            </p:txBody>
          </p:sp>
        </p:grpSp>
      </p:grpSp>
      <p:grpSp>
        <p:nvGrpSpPr>
          <p:cNvPr id="24" name="Group 94"/>
          <p:cNvGrpSpPr>
            <a:grpSpLocks/>
          </p:cNvGrpSpPr>
          <p:nvPr/>
        </p:nvGrpSpPr>
        <p:grpSpPr bwMode="auto">
          <a:xfrm>
            <a:off x="2977370" y="3886778"/>
            <a:ext cx="6430241" cy="666356"/>
            <a:chOff x="1270" y="2239"/>
            <a:chExt cx="3192" cy="353"/>
          </a:xfrm>
        </p:grpSpPr>
        <p:sp>
          <p:nvSpPr>
            <p:cNvPr id="25" name="AutoShape 23"/>
            <p:cNvSpPr>
              <a:spLocks noChangeArrowheads="1"/>
            </p:cNvSpPr>
            <p:nvPr/>
          </p:nvSpPr>
          <p:spPr bwMode="gray">
            <a:xfrm>
              <a:off x="1422" y="2247"/>
              <a:ext cx="3040" cy="334"/>
            </a:xfrm>
            <a:prstGeom prst="roundRect">
              <a:avLst>
                <a:gd name="adj" fmla="val 50000"/>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a:p>
          </p:txBody>
        </p:sp>
        <p:sp>
          <p:nvSpPr>
            <p:cNvPr id="26" name="Text Box 31"/>
            <p:cNvSpPr txBox="1">
              <a:spLocks noChangeArrowheads="1"/>
            </p:cNvSpPr>
            <p:nvPr/>
          </p:nvSpPr>
          <p:spPr bwMode="gray">
            <a:xfrm>
              <a:off x="1516" y="2239"/>
              <a:ext cx="293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r>
                <a:rPr lang="ru-RU" sz="1200" b="1" dirty="0">
                  <a:solidFill>
                    <a:srgbClr val="003374"/>
                  </a:solidFill>
                </a:rPr>
                <a:t>по педагогическим работникам учреждений в сфере дополнительного образования средняя заработная плата </a:t>
              </a:r>
              <a:r>
                <a:rPr lang="ru-RU" sz="1200" b="1" dirty="0" smtClean="0">
                  <a:solidFill>
                    <a:srgbClr val="003374"/>
                  </a:solidFill>
                </a:rPr>
                <a:t>составила 43 438 рублей при плановом показателе 41 502 рублей </a:t>
              </a:r>
              <a:r>
                <a:rPr lang="ru-RU" sz="1200" b="1" i="1" dirty="0">
                  <a:solidFill>
                    <a:srgbClr val="003374"/>
                  </a:solidFill>
                </a:rPr>
                <a:t>(на </a:t>
              </a:r>
              <a:r>
                <a:rPr lang="ru-RU" sz="1200" b="1" i="1" dirty="0" smtClean="0">
                  <a:solidFill>
                    <a:srgbClr val="003374"/>
                  </a:solidFill>
                </a:rPr>
                <a:t>01.01.2020 – 38 598 </a:t>
              </a:r>
              <a:r>
                <a:rPr lang="ru-RU" sz="1200" b="1" i="1" dirty="0">
                  <a:solidFill>
                    <a:srgbClr val="003374"/>
                  </a:solidFill>
                </a:rPr>
                <a:t>рублей)</a:t>
              </a:r>
              <a:endParaRPr lang="en-US" sz="1200" b="1" dirty="0">
                <a:solidFill>
                  <a:srgbClr val="003374"/>
                </a:solidFill>
              </a:endParaRPr>
            </a:p>
          </p:txBody>
        </p:sp>
        <p:grpSp>
          <p:nvGrpSpPr>
            <p:cNvPr id="27" name="Group 69"/>
            <p:cNvGrpSpPr>
              <a:grpSpLocks/>
            </p:cNvGrpSpPr>
            <p:nvPr/>
          </p:nvGrpSpPr>
          <p:grpSpPr bwMode="auto">
            <a:xfrm>
              <a:off x="1270" y="2294"/>
              <a:ext cx="266" cy="298"/>
              <a:chOff x="1416" y="2246"/>
              <a:chExt cx="266" cy="298"/>
            </a:xfrm>
          </p:grpSpPr>
          <p:sp>
            <p:nvSpPr>
              <p:cNvPr id="28" name="Text Box 70"/>
              <p:cNvSpPr txBox="1">
                <a:spLocks noChangeArrowheads="1"/>
              </p:cNvSpPr>
              <p:nvPr/>
            </p:nvSpPr>
            <p:spPr bwMode="gray">
              <a:xfrm>
                <a:off x="1435" y="2267"/>
                <a:ext cx="156"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FFFF"/>
                    </a:solidFill>
                  </a:rPr>
                  <a:t>3</a:t>
                </a:r>
              </a:p>
            </p:txBody>
          </p:sp>
          <p:grpSp>
            <p:nvGrpSpPr>
              <p:cNvPr id="29" name="Group 71"/>
              <p:cNvGrpSpPr>
                <a:grpSpLocks/>
              </p:cNvGrpSpPr>
              <p:nvPr/>
            </p:nvGrpSpPr>
            <p:grpSpPr bwMode="auto">
              <a:xfrm>
                <a:off x="1416" y="2246"/>
                <a:ext cx="266" cy="298"/>
                <a:chOff x="1415" y="1276"/>
                <a:chExt cx="266" cy="298"/>
              </a:xfrm>
            </p:grpSpPr>
            <p:pic>
              <p:nvPicPr>
                <p:cNvPr id="31" name="Picture 7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 y="1521"/>
                  <a:ext cx="230" cy="53"/>
                </a:xfrm>
                <a:prstGeom prst="rect">
                  <a:avLst/>
                </a:prstGeom>
                <a:noFill/>
                <a:extLst>
                  <a:ext uri="{909E8E84-426E-40DD-AFC4-6F175D3DCCD1}">
                    <a14:hiddenFill xmlns:a14="http://schemas.microsoft.com/office/drawing/2010/main">
                      <a:solidFill>
                        <a:srgbClr val="FFFFFF"/>
                      </a:solidFill>
                    </a14:hiddenFill>
                  </a:ext>
                </a:extLst>
              </p:spPr>
            </p:pic>
            <p:sp>
              <p:nvSpPr>
                <p:cNvPr id="32" name="Oval 73"/>
                <p:cNvSpPr>
                  <a:spLocks noChangeArrowheads="1"/>
                </p:cNvSpPr>
                <p:nvPr/>
              </p:nvSpPr>
              <p:spPr bwMode="gray">
                <a:xfrm flipH="1">
                  <a:off x="1415" y="1276"/>
                  <a:ext cx="266" cy="266"/>
                </a:xfrm>
                <a:prstGeom prst="ellipse">
                  <a:avLst/>
                </a:prstGeom>
                <a:gradFill rotWithShape="0">
                  <a:gsLst>
                    <a:gs pos="0">
                      <a:srgbClr val="10E470"/>
                    </a:gs>
                    <a:gs pos="100000">
                      <a:srgbClr val="10E470">
                        <a:gamma/>
                        <a:shade val="57255"/>
                        <a:invGamma/>
                      </a:srgbClr>
                    </a:gs>
                  </a:gsLst>
                  <a:path path="rect">
                    <a:fillToRect t="100000" r="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33" name="Oval 74"/>
                <p:cNvSpPr>
                  <a:spLocks noChangeArrowheads="1"/>
                </p:cNvSpPr>
                <p:nvPr/>
              </p:nvSpPr>
              <p:spPr bwMode="gray">
                <a:xfrm flipH="1">
                  <a:off x="1422" y="1282"/>
                  <a:ext cx="254" cy="254"/>
                </a:xfrm>
                <a:prstGeom prst="ellipse">
                  <a:avLst/>
                </a:prstGeom>
                <a:gradFill rotWithShape="0">
                  <a:gsLst>
                    <a:gs pos="0">
                      <a:srgbClr val="10E470">
                        <a:gamma/>
                        <a:shade val="63529"/>
                        <a:invGamma/>
                      </a:srgbClr>
                    </a:gs>
                    <a:gs pos="100000">
                      <a:srgbClr val="10E470">
                        <a:alpha val="85001"/>
                      </a:srgb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pic>
              <p:nvPicPr>
                <p:cNvPr id="34" name="Picture 7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6" y="1278"/>
                  <a:ext cx="174" cy="17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 Box 76"/>
              <p:cNvSpPr txBox="1">
                <a:spLocks noChangeArrowheads="1"/>
              </p:cNvSpPr>
              <p:nvPr/>
            </p:nvSpPr>
            <p:spPr bwMode="gray">
              <a:xfrm>
                <a:off x="1450" y="2279"/>
                <a:ext cx="188"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b="1" dirty="0">
                    <a:solidFill>
                      <a:srgbClr val="FFFFFF"/>
                    </a:solidFill>
                  </a:rPr>
                  <a:t> </a:t>
                </a:r>
                <a:r>
                  <a:rPr lang="en-US" b="1" dirty="0">
                    <a:solidFill>
                      <a:srgbClr val="FFFFFF"/>
                    </a:solidFill>
                  </a:rPr>
                  <a:t>3</a:t>
                </a:r>
              </a:p>
            </p:txBody>
          </p:sp>
        </p:grpSp>
      </p:grpSp>
      <p:grpSp>
        <p:nvGrpSpPr>
          <p:cNvPr id="35" name="Group 95"/>
          <p:cNvGrpSpPr>
            <a:grpSpLocks/>
          </p:cNvGrpSpPr>
          <p:nvPr/>
        </p:nvGrpSpPr>
        <p:grpSpPr bwMode="auto">
          <a:xfrm>
            <a:off x="2991471" y="4633820"/>
            <a:ext cx="6334568" cy="654465"/>
            <a:chOff x="1268" y="2774"/>
            <a:chExt cx="3153" cy="356"/>
          </a:xfrm>
        </p:grpSpPr>
        <p:sp>
          <p:nvSpPr>
            <p:cNvPr id="36" name="AutoShape 33"/>
            <p:cNvSpPr>
              <a:spLocks noChangeArrowheads="1"/>
            </p:cNvSpPr>
            <p:nvPr/>
          </p:nvSpPr>
          <p:spPr bwMode="gray">
            <a:xfrm>
              <a:off x="1381" y="2786"/>
              <a:ext cx="3040" cy="334"/>
            </a:xfrm>
            <a:prstGeom prst="roundRect">
              <a:avLst>
                <a:gd name="adj" fmla="val 50000"/>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ru-RU">
                <a:solidFill>
                  <a:srgbClr val="002060"/>
                </a:solidFill>
              </a:endParaRPr>
            </a:p>
          </p:txBody>
        </p:sp>
        <p:sp>
          <p:nvSpPr>
            <p:cNvPr id="37" name="Text Box 41"/>
            <p:cNvSpPr txBox="1">
              <a:spLocks noChangeArrowheads="1"/>
            </p:cNvSpPr>
            <p:nvPr/>
          </p:nvSpPr>
          <p:spPr bwMode="gray">
            <a:xfrm>
              <a:off x="1517" y="2778"/>
              <a:ext cx="2867"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alpha val="50000"/>
                      </a:schemeClr>
                    </a:outerShdw>
                  </a:effectLst>
                </a14:hiddenEffects>
              </a:ext>
            </a:extLst>
          </p:spPr>
          <p:txBody>
            <a:bodyPr wrap="square">
              <a:spAutoFit/>
            </a:bodyPr>
            <a:lstStyle/>
            <a:p>
              <a:pPr algn="just"/>
              <a:r>
                <a:rPr lang="ru-RU" sz="1200" b="1" dirty="0">
                  <a:solidFill>
                    <a:srgbClr val="002060"/>
                  </a:solidFill>
                </a:rPr>
                <a:t>по работникам учреждений культуры </a:t>
              </a:r>
              <a:r>
                <a:rPr lang="ru-RU" sz="1200" b="1" dirty="0" smtClean="0">
                  <a:solidFill>
                    <a:srgbClr val="002060"/>
                  </a:solidFill>
                </a:rPr>
                <a:t>средняя заработная плата составила 44 238 рублей – 100 процентов плана (на </a:t>
              </a:r>
              <a:r>
                <a:rPr lang="ru-RU" sz="1200" b="1" i="1" dirty="0" smtClean="0">
                  <a:solidFill>
                    <a:srgbClr val="002060"/>
                  </a:solidFill>
                </a:rPr>
                <a:t>01.01.2020 – 39 548,5 </a:t>
              </a:r>
              <a:r>
                <a:rPr lang="ru-RU" sz="1200" b="1" i="1" dirty="0">
                  <a:solidFill>
                    <a:srgbClr val="002060"/>
                  </a:solidFill>
                </a:rPr>
                <a:t>рублей</a:t>
              </a:r>
              <a:r>
                <a:rPr lang="ru-RU" sz="1200" b="1" dirty="0">
                  <a:solidFill>
                    <a:srgbClr val="002060"/>
                  </a:solidFill>
                </a:rPr>
                <a:t>)</a:t>
              </a:r>
              <a:endParaRPr lang="en-US" sz="1200" b="1" dirty="0">
                <a:solidFill>
                  <a:srgbClr val="002060"/>
                </a:solidFill>
              </a:endParaRPr>
            </a:p>
          </p:txBody>
        </p:sp>
        <p:grpSp>
          <p:nvGrpSpPr>
            <p:cNvPr id="38" name="Group 77"/>
            <p:cNvGrpSpPr>
              <a:grpSpLocks/>
            </p:cNvGrpSpPr>
            <p:nvPr/>
          </p:nvGrpSpPr>
          <p:grpSpPr bwMode="auto">
            <a:xfrm>
              <a:off x="1268" y="2774"/>
              <a:ext cx="266" cy="298"/>
              <a:chOff x="1414" y="2726"/>
              <a:chExt cx="266" cy="298"/>
            </a:xfrm>
          </p:grpSpPr>
          <p:sp>
            <p:nvSpPr>
              <p:cNvPr id="39" name="Text Box 78"/>
              <p:cNvSpPr txBox="1">
                <a:spLocks noChangeArrowheads="1"/>
              </p:cNvSpPr>
              <p:nvPr/>
            </p:nvSpPr>
            <p:spPr bwMode="gray">
              <a:xfrm>
                <a:off x="1435" y="2748"/>
                <a:ext cx="157"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2060"/>
                    </a:solidFill>
                  </a:rPr>
                  <a:t>4</a:t>
                </a:r>
              </a:p>
            </p:txBody>
          </p:sp>
          <p:grpSp>
            <p:nvGrpSpPr>
              <p:cNvPr id="40" name="Group 79"/>
              <p:cNvGrpSpPr>
                <a:grpSpLocks/>
              </p:cNvGrpSpPr>
              <p:nvPr/>
            </p:nvGrpSpPr>
            <p:grpSpPr bwMode="auto">
              <a:xfrm>
                <a:off x="1414" y="2726"/>
                <a:ext cx="266" cy="298"/>
                <a:chOff x="1415" y="1276"/>
                <a:chExt cx="266" cy="298"/>
              </a:xfrm>
            </p:grpSpPr>
            <p:pic>
              <p:nvPicPr>
                <p:cNvPr id="42" name="Picture 80"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 y="1521"/>
                  <a:ext cx="230" cy="53"/>
                </a:xfrm>
                <a:prstGeom prst="rect">
                  <a:avLst/>
                </a:prstGeom>
                <a:noFill/>
                <a:extLst>
                  <a:ext uri="{909E8E84-426E-40DD-AFC4-6F175D3DCCD1}">
                    <a14:hiddenFill xmlns:a14="http://schemas.microsoft.com/office/drawing/2010/main">
                      <a:solidFill>
                        <a:srgbClr val="FFFFFF"/>
                      </a:solidFill>
                    </a14:hiddenFill>
                  </a:ext>
                </a:extLst>
              </p:spPr>
            </p:pic>
            <p:sp>
              <p:nvSpPr>
                <p:cNvPr id="43" name="Oval 81"/>
                <p:cNvSpPr>
                  <a:spLocks noChangeArrowheads="1"/>
                </p:cNvSpPr>
                <p:nvPr/>
              </p:nvSpPr>
              <p:spPr bwMode="gray">
                <a:xfrm flipH="1">
                  <a:off x="1415" y="1276"/>
                  <a:ext cx="266" cy="266"/>
                </a:xfrm>
                <a:prstGeom prst="ellipse">
                  <a:avLst/>
                </a:prstGeom>
                <a:gradFill rotWithShape="0">
                  <a:gsLst>
                    <a:gs pos="0">
                      <a:srgbClr val="CA55F9"/>
                    </a:gs>
                    <a:gs pos="100000">
                      <a:srgbClr val="CA55F9">
                        <a:gamma/>
                        <a:shade val="57255"/>
                        <a:invGamma/>
                      </a:srgbClr>
                    </a:gs>
                  </a:gsLst>
                  <a:path path="rect">
                    <a:fillToRect t="100000" r="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solidFill>
                      <a:srgbClr val="002060"/>
                    </a:solidFill>
                  </a:endParaRPr>
                </a:p>
              </p:txBody>
            </p:sp>
            <p:sp>
              <p:nvSpPr>
                <p:cNvPr id="44" name="Oval 82"/>
                <p:cNvSpPr>
                  <a:spLocks noChangeArrowheads="1"/>
                </p:cNvSpPr>
                <p:nvPr/>
              </p:nvSpPr>
              <p:spPr bwMode="gray">
                <a:xfrm flipH="1">
                  <a:off x="1422" y="1282"/>
                  <a:ext cx="254" cy="254"/>
                </a:xfrm>
                <a:prstGeom prst="ellipse">
                  <a:avLst/>
                </a:prstGeom>
                <a:gradFill rotWithShape="0">
                  <a:gsLst>
                    <a:gs pos="0">
                      <a:srgbClr val="CA55F9">
                        <a:gamma/>
                        <a:shade val="63529"/>
                        <a:invGamma/>
                      </a:srgbClr>
                    </a:gs>
                    <a:gs pos="100000">
                      <a:srgbClr val="CA55F9">
                        <a:alpha val="85001"/>
                      </a:srgb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solidFill>
                      <a:srgbClr val="002060"/>
                    </a:solidFill>
                  </a:endParaRPr>
                </a:p>
              </p:txBody>
            </p:sp>
            <p:pic>
              <p:nvPicPr>
                <p:cNvPr id="45" name="Picture 83"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6" y="1278"/>
                  <a:ext cx="174" cy="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 Box 84"/>
              <p:cNvSpPr txBox="1">
                <a:spLocks noChangeArrowheads="1"/>
              </p:cNvSpPr>
              <p:nvPr/>
            </p:nvSpPr>
            <p:spPr bwMode="gray">
              <a:xfrm>
                <a:off x="1447" y="2755"/>
                <a:ext cx="181"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bg1"/>
                    </a:solidFill>
                  </a:rPr>
                  <a:t>4</a:t>
                </a:r>
                <a:endParaRPr lang="en-US" b="1" dirty="0">
                  <a:solidFill>
                    <a:schemeClr val="bg1"/>
                  </a:solidFill>
                </a:endParaRPr>
              </a:p>
            </p:txBody>
          </p:sp>
        </p:grpSp>
      </p:grpSp>
      <p:sp>
        <p:nvSpPr>
          <p:cNvPr id="19457" name="Rectangle 1"/>
          <p:cNvSpPr>
            <a:spLocks noChangeArrowheads="1"/>
          </p:cNvSpPr>
          <p:nvPr/>
        </p:nvSpPr>
        <p:spPr bwMode="auto">
          <a:xfrm>
            <a:off x="2775913" y="1966021"/>
            <a:ext cx="661356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pPr>
            <a:r>
              <a:rPr lang="ru-RU" sz="1600" b="1" i="1" dirty="0">
                <a:ln>
                  <a:solidFill>
                    <a:schemeClr val="tx1"/>
                  </a:solidFill>
                </a:ln>
                <a:solidFill>
                  <a:srgbClr val="FFFF00"/>
                </a:solidFill>
                <a:latin typeface="Arial Black" panose="020B0A04020102020204" pitchFamily="34" charset="0"/>
                <a:ea typeface="Arial Unicode MS" pitchFamily="34" charset="-128"/>
                <a:cs typeface="Arial Unicode MS" pitchFamily="34" charset="-128"/>
              </a:rPr>
              <a:t>Достигнуты параметры средней заработной </a:t>
            </a:r>
            <a:r>
              <a:rPr lang="ru-RU" sz="1600" b="1" i="1" dirty="0" smtClean="0">
                <a:ln>
                  <a:solidFill>
                    <a:schemeClr val="tx1"/>
                  </a:solidFill>
                </a:ln>
                <a:solidFill>
                  <a:srgbClr val="FFFF00"/>
                </a:solidFill>
                <a:latin typeface="Arial Black" panose="020B0A04020102020204" pitchFamily="34" charset="0"/>
                <a:ea typeface="Arial Unicode MS" pitchFamily="34" charset="-128"/>
                <a:cs typeface="Arial Unicode MS" pitchFamily="34" charset="-128"/>
              </a:rPr>
              <a:t>платы:</a:t>
            </a:r>
            <a:endParaRPr lang="ru-RU" sz="2000" b="1" i="1" dirty="0">
              <a:ln>
                <a:solidFill>
                  <a:schemeClr val="tx1"/>
                </a:solidFill>
              </a:ln>
              <a:solidFill>
                <a:srgbClr val="FFFF00"/>
              </a:solidFill>
              <a:latin typeface="Arial Black" panose="020B0A04020102020204" pitchFamily="34" charset="0"/>
              <a:ea typeface="Arial Unicode MS" pitchFamily="34" charset="-128"/>
              <a:cs typeface="Arial Unicode MS" pitchFamily="34" charset="-128"/>
            </a:endParaRPr>
          </a:p>
        </p:txBody>
      </p:sp>
      <p:sp>
        <p:nvSpPr>
          <p:cNvPr id="61" name="Прямоугольник 60"/>
          <p:cNvSpPr/>
          <p:nvPr/>
        </p:nvSpPr>
        <p:spPr>
          <a:xfrm>
            <a:off x="1095173" y="6023160"/>
            <a:ext cx="10178148" cy="584775"/>
          </a:xfrm>
          <a:prstGeom prst="rect">
            <a:avLst/>
          </a:prstGeom>
          <a:solidFill>
            <a:schemeClr val="accent1">
              <a:lumMod val="20000"/>
              <a:lumOff val="80000"/>
              <a:alpha val="60000"/>
            </a:schemeClr>
          </a:solidFill>
        </p:spPr>
        <p:txBody>
          <a:bodyPr wrap="square">
            <a:spAutoFit/>
          </a:bodyPr>
          <a:lstStyle/>
          <a:p>
            <a:pPr algn="just"/>
            <a:r>
              <a:rPr lang="ru-RU" sz="1600" b="1" i="1" dirty="0">
                <a:solidFill>
                  <a:schemeClr val="bg2">
                    <a:lumMod val="10000"/>
                  </a:schemeClr>
                </a:solidFill>
                <a:latin typeface="Arial Unicode MS" pitchFamily="34" charset="-128"/>
                <a:ea typeface="Arial Unicode MS" pitchFamily="34" charset="-128"/>
                <a:cs typeface="Arial Unicode MS" pitchFamily="34" charset="-128"/>
              </a:rPr>
              <a:t>Уровень</a:t>
            </a:r>
            <a:r>
              <a:rPr lang="ru-RU" sz="1600" i="1" dirty="0">
                <a:solidFill>
                  <a:schemeClr val="bg2">
                    <a:lumMod val="10000"/>
                  </a:schemeClr>
                </a:solidFill>
                <a:latin typeface="Arial Unicode MS" pitchFamily="34" charset="-128"/>
                <a:ea typeface="Arial Unicode MS" pitchFamily="34" charset="-128"/>
                <a:cs typeface="Arial Unicode MS" pitchFamily="34" charset="-128"/>
              </a:rPr>
              <a:t> </a:t>
            </a:r>
            <a:r>
              <a:rPr lang="ru-RU" sz="1600" b="1" i="1" dirty="0">
                <a:solidFill>
                  <a:schemeClr val="bg2">
                    <a:lumMod val="10000"/>
                  </a:schemeClr>
                </a:solidFill>
                <a:latin typeface="Arial Unicode MS" pitchFamily="34" charset="-128"/>
                <a:ea typeface="Arial Unicode MS" pitchFamily="34" charset="-128"/>
                <a:cs typeface="Arial Unicode MS" pitchFamily="34" charset="-128"/>
              </a:rPr>
              <a:t>минимального размера оплаты труда соблюден не ниже, чем в  размере,  установленном федеральным законодательством </a:t>
            </a:r>
            <a:r>
              <a:rPr lang="ru-RU" sz="1600" b="1" i="1" dirty="0" smtClean="0">
                <a:solidFill>
                  <a:schemeClr val="bg2">
                    <a:lumMod val="10000"/>
                  </a:schemeClr>
                </a:solidFill>
                <a:latin typeface="Arial Unicode MS" pitchFamily="34" charset="-128"/>
                <a:ea typeface="Arial Unicode MS" pitchFamily="34" charset="-128"/>
                <a:cs typeface="Arial Unicode MS" pitchFamily="34" charset="-128"/>
              </a:rPr>
              <a:t>с </a:t>
            </a:r>
            <a:r>
              <a:rPr lang="ru-RU" sz="1600" b="1" i="1" dirty="0">
                <a:solidFill>
                  <a:schemeClr val="bg2">
                    <a:lumMod val="10000"/>
                  </a:schemeClr>
                </a:solidFill>
                <a:latin typeface="Arial Unicode MS" pitchFamily="34" charset="-128"/>
                <a:ea typeface="Arial Unicode MS" pitchFamily="34" charset="-128"/>
                <a:cs typeface="Arial Unicode MS" pitchFamily="34" charset="-128"/>
              </a:rPr>
              <a:t>1 января </a:t>
            </a:r>
            <a:r>
              <a:rPr lang="ru-RU" sz="1600" b="1" i="1" dirty="0" smtClean="0">
                <a:solidFill>
                  <a:schemeClr val="bg2">
                    <a:lumMod val="10000"/>
                  </a:schemeClr>
                </a:solidFill>
                <a:latin typeface="Arial Unicode MS" pitchFamily="34" charset="-128"/>
                <a:ea typeface="Arial Unicode MS" pitchFamily="34" charset="-128"/>
                <a:cs typeface="Arial Unicode MS" pitchFamily="34" charset="-128"/>
              </a:rPr>
              <a:t>2020 </a:t>
            </a:r>
            <a:r>
              <a:rPr lang="ru-RU" sz="1600" b="1" i="1" dirty="0">
                <a:solidFill>
                  <a:schemeClr val="bg2">
                    <a:lumMod val="10000"/>
                  </a:schemeClr>
                </a:solidFill>
                <a:latin typeface="Arial Unicode MS" pitchFamily="34" charset="-128"/>
                <a:ea typeface="Arial Unicode MS" pitchFamily="34" charset="-128"/>
                <a:cs typeface="Arial Unicode MS" pitchFamily="34" charset="-128"/>
              </a:rPr>
              <a:t>года -</a:t>
            </a:r>
            <a:r>
              <a:rPr lang="ru-RU" sz="1600" b="1" i="1" dirty="0" smtClean="0">
                <a:solidFill>
                  <a:schemeClr val="bg2">
                    <a:lumMod val="10000"/>
                  </a:schemeClr>
                </a:solidFill>
                <a:latin typeface="Arial Unicode MS" pitchFamily="34" charset="-128"/>
                <a:ea typeface="Arial Unicode MS" pitchFamily="34" charset="-128"/>
                <a:cs typeface="Arial Unicode MS" pitchFamily="34" charset="-128"/>
              </a:rPr>
              <a:t>19 408 </a:t>
            </a:r>
            <a:r>
              <a:rPr lang="ru-RU" sz="1600" b="1" i="1" dirty="0">
                <a:solidFill>
                  <a:schemeClr val="bg2">
                    <a:lumMod val="10000"/>
                  </a:schemeClr>
                </a:solidFill>
                <a:latin typeface="Arial Unicode MS" pitchFamily="34" charset="-128"/>
                <a:ea typeface="Arial Unicode MS" pitchFamily="34" charset="-128"/>
                <a:cs typeface="Arial Unicode MS" pitchFamily="34" charset="-128"/>
              </a:rPr>
              <a:t>рублей. </a:t>
            </a:r>
          </a:p>
        </p:txBody>
      </p:sp>
      <p:pic>
        <p:nvPicPr>
          <p:cNvPr id="48" name="Рисунок 47"/>
          <p:cNvPicPr>
            <a:picLocks noChangeAspect="1"/>
          </p:cNvPicPr>
          <p:nvPr/>
        </p:nvPicPr>
        <p:blipFill>
          <a:blip r:embed="rId5"/>
          <a:stretch>
            <a:fillRect/>
          </a:stretch>
        </p:blipFill>
        <p:spPr>
          <a:xfrm>
            <a:off x="225466" y="133216"/>
            <a:ext cx="993734" cy="1048603"/>
          </a:xfrm>
          <a:prstGeom prst="rect">
            <a:avLst/>
          </a:prstGeom>
        </p:spPr>
      </p:pic>
    </p:spTree>
    <p:extLst>
      <p:ext uri="{BB962C8B-B14F-4D97-AF65-F5344CB8AC3E}">
        <p14:creationId xmlns:p14="http://schemas.microsoft.com/office/powerpoint/2010/main" val="1069632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28529" y="412926"/>
            <a:ext cx="9685045" cy="461665"/>
          </a:xfrm>
          <a:prstGeom prst="rect">
            <a:avLst/>
          </a:prstGeom>
        </p:spPr>
        <p:txBody>
          <a:bodyPr wrap="square">
            <a:spAutoFit/>
          </a:bodyPr>
          <a:lstStyle/>
          <a:p>
            <a:pPr algn="ctr"/>
            <a:r>
              <a:rPr lang="ru-RU" sz="2400" b="1" dirty="0">
                <a:solidFill>
                  <a:srgbClr val="0070C0"/>
                </a:solidFill>
                <a:latin typeface="Times New Roman" panose="02020603050405020304" pitchFamily="18" charset="0"/>
                <a:cs typeface="Times New Roman" panose="02020603050405020304" pitchFamily="18" charset="0"/>
              </a:rPr>
              <a:t>Расходы </a:t>
            </a:r>
            <a:r>
              <a:rPr lang="ru-RU" sz="2400" b="1" dirty="0" smtClean="0">
                <a:solidFill>
                  <a:srgbClr val="0070C0"/>
                </a:solidFill>
                <a:latin typeface="Times New Roman" panose="02020603050405020304" pitchFamily="18" charset="0"/>
                <a:cs typeface="Times New Roman" panose="02020603050405020304" pitchFamily="18" charset="0"/>
              </a:rPr>
              <a:t>городского бюджета в 2020 </a:t>
            </a:r>
            <a:r>
              <a:rPr lang="ru-RU" sz="2400" b="1" dirty="0">
                <a:solidFill>
                  <a:srgbClr val="0070C0"/>
                </a:solidFill>
                <a:latin typeface="Times New Roman" panose="02020603050405020304" pitchFamily="18" charset="0"/>
                <a:cs typeface="Times New Roman" panose="02020603050405020304" pitchFamily="18" charset="0"/>
              </a:rPr>
              <a:t>году по разделу </a:t>
            </a:r>
            <a:r>
              <a:rPr lang="ru-RU" sz="2400" b="1" dirty="0" smtClean="0">
                <a:solidFill>
                  <a:srgbClr val="0070C0"/>
                </a:solidFill>
                <a:latin typeface="Times New Roman" panose="02020603050405020304" pitchFamily="18" charset="0"/>
                <a:cs typeface="Times New Roman" panose="02020603050405020304" pitchFamily="18" charset="0"/>
              </a:rPr>
              <a:t>«Образование</a:t>
            </a:r>
            <a:r>
              <a:rPr lang="ru-RU" sz="2400" b="1" dirty="0">
                <a:solidFill>
                  <a:srgbClr val="0070C0"/>
                </a:solidFill>
                <a:latin typeface="Times New Roman" panose="02020603050405020304" pitchFamily="18" charset="0"/>
                <a:cs typeface="Times New Roman" panose="02020603050405020304" pitchFamily="18" charset="0"/>
              </a:rPr>
              <a:t>»</a:t>
            </a:r>
          </a:p>
        </p:txBody>
      </p:sp>
      <p:graphicFrame>
        <p:nvGraphicFramePr>
          <p:cNvPr id="6" name="Диаграмма 5"/>
          <p:cNvGraphicFramePr/>
          <p:nvPr>
            <p:extLst>
              <p:ext uri="{D42A27DB-BD31-4B8C-83A1-F6EECF244321}">
                <p14:modId xmlns:p14="http://schemas.microsoft.com/office/powerpoint/2010/main" val="355507248"/>
              </p:ext>
            </p:extLst>
          </p:nvPr>
        </p:nvGraphicFramePr>
        <p:xfrm>
          <a:off x="1828529" y="1312697"/>
          <a:ext cx="9822697" cy="52261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076698" y="1107992"/>
            <a:ext cx="1634362" cy="369332"/>
          </a:xfrm>
          <a:prstGeom prst="rect">
            <a:avLst/>
          </a:prstGeom>
          <a:noFill/>
        </p:spPr>
        <p:txBody>
          <a:bodyPr wrap="square" rtlCol="0">
            <a:spAutoFit/>
          </a:bodyPr>
          <a:lstStyle/>
          <a:p>
            <a:r>
              <a:rPr lang="ru-RU" dirty="0">
                <a:solidFill>
                  <a:srgbClr val="AC0000"/>
                </a:solidFill>
              </a:rPr>
              <a:t>млн. рублей</a:t>
            </a:r>
          </a:p>
        </p:txBody>
      </p:sp>
      <p:pic>
        <p:nvPicPr>
          <p:cNvPr id="7" name="Рисунок 6"/>
          <p:cNvPicPr>
            <a:picLocks noChangeAspect="1"/>
          </p:cNvPicPr>
          <p:nvPr/>
        </p:nvPicPr>
        <p:blipFill>
          <a:blip r:embed="rId3"/>
          <a:stretch>
            <a:fillRect/>
          </a:stretch>
        </p:blipFill>
        <p:spPr>
          <a:xfrm>
            <a:off x="225466" y="133216"/>
            <a:ext cx="993734" cy="1048603"/>
          </a:xfrm>
          <a:prstGeom prst="rect">
            <a:avLst/>
          </a:prstGeom>
        </p:spPr>
      </p:pic>
      <p:sp>
        <p:nvSpPr>
          <p:cNvPr id="2" name="TextBox 1"/>
          <p:cNvSpPr txBox="1"/>
          <p:nvPr/>
        </p:nvSpPr>
        <p:spPr>
          <a:xfrm rot="20641078">
            <a:off x="3471686" y="1906789"/>
            <a:ext cx="1434905" cy="461665"/>
          </a:xfrm>
          <a:prstGeom prst="rect">
            <a:avLst/>
          </a:prstGeom>
          <a:noFill/>
        </p:spPr>
        <p:txBody>
          <a:bodyPr wrap="square" rtlCol="0">
            <a:spAutoFit/>
          </a:bodyPr>
          <a:lstStyle/>
          <a:p>
            <a:r>
              <a:rPr lang="ru-RU" sz="2400" b="1" dirty="0" smtClean="0">
                <a:solidFill>
                  <a:srgbClr val="C00000"/>
                </a:solidFill>
              </a:rPr>
              <a:t>2718</a:t>
            </a:r>
            <a:endParaRPr lang="ru-RU" sz="2400" b="1" dirty="0">
              <a:solidFill>
                <a:srgbClr val="C00000"/>
              </a:solidFill>
            </a:endParaRPr>
          </a:p>
        </p:txBody>
      </p:sp>
      <p:sp>
        <p:nvSpPr>
          <p:cNvPr id="3" name="TextBox 2"/>
          <p:cNvSpPr txBox="1"/>
          <p:nvPr/>
        </p:nvSpPr>
        <p:spPr>
          <a:xfrm rot="20641078">
            <a:off x="5028944" y="1644638"/>
            <a:ext cx="1280160" cy="461665"/>
          </a:xfrm>
          <a:prstGeom prst="rect">
            <a:avLst/>
          </a:prstGeom>
          <a:noFill/>
        </p:spPr>
        <p:txBody>
          <a:bodyPr wrap="square" rtlCol="0">
            <a:spAutoFit/>
          </a:bodyPr>
          <a:lstStyle/>
          <a:p>
            <a:r>
              <a:rPr lang="ru-RU" sz="2400" b="1" dirty="0" smtClean="0">
                <a:solidFill>
                  <a:srgbClr val="C00000"/>
                </a:solidFill>
              </a:rPr>
              <a:t>3013,5</a:t>
            </a:r>
            <a:endParaRPr lang="ru-RU" sz="2400" b="1" dirty="0">
              <a:solidFill>
                <a:srgbClr val="C00000"/>
              </a:solidFill>
            </a:endParaRPr>
          </a:p>
        </p:txBody>
      </p:sp>
      <p:sp>
        <p:nvSpPr>
          <p:cNvPr id="8" name="TextBox 7"/>
          <p:cNvSpPr txBox="1"/>
          <p:nvPr/>
        </p:nvSpPr>
        <p:spPr>
          <a:xfrm rot="20641078">
            <a:off x="6637948" y="1185813"/>
            <a:ext cx="1800665" cy="461665"/>
          </a:xfrm>
          <a:prstGeom prst="rect">
            <a:avLst/>
          </a:prstGeom>
          <a:noFill/>
        </p:spPr>
        <p:txBody>
          <a:bodyPr wrap="square" rtlCol="0">
            <a:spAutoFit/>
          </a:bodyPr>
          <a:lstStyle/>
          <a:p>
            <a:r>
              <a:rPr lang="ru-RU" sz="2400" b="1" dirty="0" smtClean="0">
                <a:solidFill>
                  <a:srgbClr val="C00000"/>
                </a:solidFill>
              </a:rPr>
              <a:t>3629,3</a:t>
            </a:r>
            <a:endParaRPr lang="ru-RU" sz="2400" b="1" dirty="0">
              <a:solidFill>
                <a:srgbClr val="C00000"/>
              </a:solidFill>
            </a:endParaRPr>
          </a:p>
        </p:txBody>
      </p:sp>
    </p:spTree>
    <p:extLst>
      <p:ext uri="{BB962C8B-B14F-4D97-AF65-F5344CB8AC3E}">
        <p14:creationId xmlns:p14="http://schemas.microsoft.com/office/powerpoint/2010/main" val="743302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4358" y="17252"/>
            <a:ext cx="10277856" cy="6858000"/>
          </a:xfrm>
          <a:prstGeom prst="rect">
            <a:avLst/>
          </a:prstGeom>
          <a:blipFill>
            <a:blip r:embed="rId2">
              <a:alphaModFix amt="2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Диаграмма 4"/>
          <p:cNvGraphicFramePr/>
          <p:nvPr>
            <p:extLst>
              <p:ext uri="{D42A27DB-BD31-4B8C-83A1-F6EECF244321}">
                <p14:modId xmlns:p14="http://schemas.microsoft.com/office/powerpoint/2010/main" val="3943606901"/>
              </p:ext>
            </p:extLst>
          </p:nvPr>
        </p:nvGraphicFramePr>
        <p:xfrm>
          <a:off x="886266" y="1483567"/>
          <a:ext cx="8653802" cy="509833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64033" y="417531"/>
            <a:ext cx="9184148" cy="461665"/>
          </a:xfrm>
          <a:prstGeom prst="rect">
            <a:avLst/>
          </a:prstGeom>
          <a:noFill/>
        </p:spPr>
        <p:txBody>
          <a:bodyPr wrap="square" rtlCol="0">
            <a:spAutoFit/>
          </a:bodyPr>
          <a:lstStyle/>
          <a:p>
            <a:pPr algn="ctr"/>
            <a:r>
              <a:rPr lang="ru-RU" sz="2400" b="1" dirty="0">
                <a:solidFill>
                  <a:schemeClr val="bg2">
                    <a:lumMod val="25000"/>
                  </a:schemeClr>
                </a:solidFill>
                <a:latin typeface="Times New Roman" panose="02020603050405020304" pitchFamily="18" charset="0"/>
                <a:cs typeface="Times New Roman" panose="02020603050405020304" pitchFamily="18" charset="0"/>
              </a:rPr>
              <a:t>Расходы </a:t>
            </a:r>
            <a:r>
              <a:rPr lang="ru-RU" sz="2400" b="1" dirty="0" smtClean="0">
                <a:solidFill>
                  <a:schemeClr val="bg2">
                    <a:lumMod val="25000"/>
                  </a:schemeClr>
                </a:solidFill>
                <a:latin typeface="Times New Roman" panose="02020603050405020304" pitchFamily="18" charset="0"/>
                <a:cs typeface="Times New Roman" panose="02020603050405020304" pitchFamily="18" charset="0"/>
              </a:rPr>
              <a:t>городского бюджета в 2020 </a:t>
            </a:r>
            <a:r>
              <a:rPr lang="ru-RU" sz="2400" b="1" dirty="0">
                <a:solidFill>
                  <a:schemeClr val="bg2">
                    <a:lumMod val="25000"/>
                  </a:schemeClr>
                </a:solidFill>
                <a:latin typeface="Times New Roman" panose="02020603050405020304" pitchFamily="18" charset="0"/>
                <a:cs typeface="Times New Roman" panose="02020603050405020304" pitchFamily="18" charset="0"/>
              </a:rPr>
              <a:t>году по разделу «Культура»</a:t>
            </a:r>
          </a:p>
        </p:txBody>
      </p:sp>
      <p:sp>
        <p:nvSpPr>
          <p:cNvPr id="6" name="Скругленный прямоугольник 5"/>
          <p:cNvSpPr/>
          <p:nvPr/>
        </p:nvSpPr>
        <p:spPr>
          <a:xfrm>
            <a:off x="8081692" y="1382692"/>
            <a:ext cx="3769994" cy="4880086"/>
          </a:xfrm>
          <a:prstGeom prst="roundRect">
            <a:avLst/>
          </a:prstGeom>
          <a:gradFill>
            <a:gsLst>
              <a:gs pos="0">
                <a:schemeClr val="accent1">
                  <a:tint val="66000"/>
                  <a:satMod val="160000"/>
                  <a:alpha val="56000"/>
                </a:schemeClr>
              </a:gs>
              <a:gs pos="50000">
                <a:schemeClr val="accent1">
                  <a:tint val="44500"/>
                  <a:satMod val="160000"/>
                  <a:alpha val="29000"/>
                </a:schemeClr>
              </a:gs>
              <a:gs pos="100000">
                <a:schemeClr val="accent1">
                  <a:tint val="23500"/>
                  <a:satMod val="160000"/>
                  <a:alpha val="54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ru-RU" sz="1400" b="1" dirty="0">
                <a:solidFill>
                  <a:srgbClr val="C00000"/>
                </a:solidFill>
                <a:ea typeface="Calibri" pitchFamily="34" charset="0"/>
                <a:cs typeface="Calibri" pitchFamily="34" charset="0"/>
              </a:rPr>
              <a:t>Ассигнования по разделу освоены </a:t>
            </a:r>
            <a:r>
              <a:rPr lang="ru-RU" sz="1400" b="1" dirty="0" smtClean="0">
                <a:solidFill>
                  <a:srgbClr val="C00000"/>
                </a:solidFill>
                <a:ea typeface="Calibri" pitchFamily="34" charset="0"/>
                <a:cs typeface="Calibri" pitchFamily="34" charset="0"/>
              </a:rPr>
              <a:t>практически на 100 процентов на сумму 302,6 млн. рублей.</a:t>
            </a:r>
            <a:endParaRPr lang="ru-RU" sz="1400" b="1" dirty="0">
              <a:solidFill>
                <a:srgbClr val="C00000"/>
              </a:solidFill>
              <a:ea typeface="Calibri" pitchFamily="34" charset="0"/>
              <a:cs typeface="Calibri" pitchFamily="34" charset="0"/>
            </a:endParaRPr>
          </a:p>
          <a:p>
            <a:pPr indent="444500" algn="just" fontAlgn="base">
              <a:spcBef>
                <a:spcPct val="0"/>
              </a:spcBef>
              <a:spcAft>
                <a:spcPct val="0"/>
              </a:spcAft>
            </a:pPr>
            <a:r>
              <a:rPr lang="ru-RU" sz="1400" b="1" dirty="0">
                <a:solidFill>
                  <a:srgbClr val="C00000"/>
                </a:solidFill>
                <a:ea typeface="Calibri" pitchFamily="34" charset="0"/>
                <a:cs typeface="Calibri" pitchFamily="34" charset="0"/>
              </a:rPr>
              <a:t> Муниципальные учреждения культуры обеспечивают решение вопросов местного значения города:</a:t>
            </a:r>
          </a:p>
          <a:p>
            <a:pPr algn="just" fontAlgn="base">
              <a:spcBef>
                <a:spcPct val="0"/>
              </a:spcBef>
              <a:spcAft>
                <a:spcPct val="0"/>
              </a:spcAft>
            </a:pPr>
            <a:r>
              <a:rPr lang="ru-RU" sz="1400" b="1" dirty="0" smtClean="0">
                <a:solidFill>
                  <a:srgbClr val="C00000"/>
                </a:solidFill>
                <a:ea typeface="Calibri" pitchFamily="34" charset="0"/>
                <a:cs typeface="Calibri" pitchFamily="34" charset="0"/>
              </a:rPr>
              <a:t>- на организацию библиотечного </a:t>
            </a:r>
            <a:r>
              <a:rPr lang="ru-RU" sz="1400" b="1" dirty="0">
                <a:solidFill>
                  <a:srgbClr val="C00000"/>
                </a:solidFill>
                <a:ea typeface="Calibri" pitchFamily="34" charset="0"/>
                <a:cs typeface="Calibri" pitchFamily="34" charset="0"/>
              </a:rPr>
              <a:t>обслуживания </a:t>
            </a:r>
            <a:r>
              <a:rPr lang="ru-RU" sz="1400" b="1" dirty="0" smtClean="0">
                <a:solidFill>
                  <a:srgbClr val="C00000"/>
                </a:solidFill>
                <a:ea typeface="Calibri" pitchFamily="34" charset="0"/>
                <a:cs typeface="Calibri" pitchFamily="34" charset="0"/>
              </a:rPr>
              <a:t>населения направлено 61,6 млн. рублей (100 процентов плана);</a:t>
            </a:r>
            <a:endParaRPr lang="ru-RU" sz="1400" b="1" dirty="0">
              <a:solidFill>
                <a:srgbClr val="C00000"/>
              </a:solidFill>
              <a:ea typeface="Calibri" pitchFamily="34" charset="0"/>
              <a:cs typeface="Calibri" pitchFamily="34" charset="0"/>
            </a:endParaRPr>
          </a:p>
          <a:p>
            <a:pPr algn="just" fontAlgn="base">
              <a:spcBef>
                <a:spcPct val="0"/>
              </a:spcBef>
              <a:spcAft>
                <a:spcPct val="0"/>
              </a:spcAft>
            </a:pPr>
            <a:r>
              <a:rPr lang="ru-RU" sz="1400" b="1" dirty="0" smtClean="0">
                <a:solidFill>
                  <a:srgbClr val="C00000"/>
                </a:solidFill>
                <a:ea typeface="Calibri" pitchFamily="34" charset="0"/>
                <a:cs typeface="Calibri" pitchFamily="34" charset="0"/>
              </a:rPr>
              <a:t>- на создание </a:t>
            </a:r>
            <a:r>
              <a:rPr lang="ru-RU" sz="1400" b="1" dirty="0">
                <a:solidFill>
                  <a:srgbClr val="C00000"/>
                </a:solidFill>
                <a:ea typeface="Calibri" pitchFamily="34" charset="0"/>
                <a:cs typeface="Calibri" pitchFamily="34" charset="0"/>
              </a:rPr>
              <a:t>условий для массового отдыха жителей </a:t>
            </a:r>
            <a:r>
              <a:rPr lang="ru-RU" sz="1400" b="1" dirty="0" smtClean="0">
                <a:solidFill>
                  <a:srgbClr val="C00000"/>
                </a:solidFill>
                <a:ea typeface="Calibri" pitchFamily="34" charset="0"/>
                <a:cs typeface="Calibri" pitchFamily="34" charset="0"/>
              </a:rPr>
              <a:t>города;</a:t>
            </a:r>
          </a:p>
          <a:p>
            <a:pPr algn="just" fontAlgn="base">
              <a:spcBef>
                <a:spcPct val="0"/>
              </a:spcBef>
              <a:spcAft>
                <a:spcPct val="0"/>
              </a:spcAft>
            </a:pPr>
            <a:r>
              <a:rPr lang="ru-RU" sz="1400" b="1" dirty="0" smtClean="0">
                <a:solidFill>
                  <a:srgbClr val="C00000"/>
                </a:solidFill>
                <a:ea typeface="Calibri" pitchFamily="34" charset="0"/>
                <a:cs typeface="Calibri" pitchFamily="34" charset="0"/>
              </a:rPr>
              <a:t>- на создание </a:t>
            </a:r>
            <a:r>
              <a:rPr lang="ru-RU" sz="1400" b="1" dirty="0">
                <a:solidFill>
                  <a:srgbClr val="C00000"/>
                </a:solidFill>
                <a:ea typeface="Calibri" pitchFamily="34" charset="0"/>
                <a:cs typeface="Calibri" pitchFamily="34" charset="0"/>
              </a:rPr>
              <a:t>условий для развития </a:t>
            </a:r>
            <a:r>
              <a:rPr lang="ru-RU" sz="1400" b="1" dirty="0" smtClean="0">
                <a:solidFill>
                  <a:srgbClr val="C00000"/>
                </a:solidFill>
                <a:ea typeface="Calibri" pitchFamily="34" charset="0"/>
                <a:cs typeface="Calibri" pitchFamily="34" charset="0"/>
              </a:rPr>
              <a:t>местного </a:t>
            </a:r>
            <a:r>
              <a:rPr lang="ru-RU" sz="1400" b="1" dirty="0">
                <a:solidFill>
                  <a:srgbClr val="C00000"/>
                </a:solidFill>
                <a:ea typeface="Calibri" pitchFamily="34" charset="0"/>
                <a:cs typeface="Calibri" pitchFamily="34" charset="0"/>
              </a:rPr>
              <a:t>традиционного народного художественного </a:t>
            </a:r>
            <a:r>
              <a:rPr lang="ru-RU" sz="1400" b="1" dirty="0" smtClean="0">
                <a:solidFill>
                  <a:srgbClr val="C00000"/>
                </a:solidFill>
                <a:ea typeface="Calibri" pitchFamily="34" charset="0"/>
                <a:cs typeface="Calibri" pitchFamily="34" charset="0"/>
              </a:rPr>
              <a:t>творчества;</a:t>
            </a:r>
          </a:p>
          <a:p>
            <a:pPr algn="just" fontAlgn="base">
              <a:spcBef>
                <a:spcPct val="0"/>
              </a:spcBef>
              <a:spcAft>
                <a:spcPct val="0"/>
              </a:spcAft>
            </a:pPr>
            <a:r>
              <a:rPr lang="ru-RU" sz="1400" b="1" dirty="0" smtClean="0">
                <a:solidFill>
                  <a:srgbClr val="C00000"/>
                </a:solidFill>
                <a:ea typeface="Calibri" pitchFamily="34" charset="0"/>
                <a:cs typeface="Calibri" pitchFamily="34" charset="0"/>
              </a:rPr>
              <a:t>- на сохранение</a:t>
            </a:r>
            <a:r>
              <a:rPr lang="ru-RU" sz="1400" b="1" dirty="0">
                <a:solidFill>
                  <a:srgbClr val="C00000"/>
                </a:solidFill>
                <a:ea typeface="Calibri" pitchFamily="34" charset="0"/>
                <a:cs typeface="Calibri" pitchFamily="34" charset="0"/>
              </a:rPr>
              <a:t>, использование </a:t>
            </a:r>
            <a:r>
              <a:rPr lang="ru-RU" sz="1400" b="1" dirty="0" smtClean="0">
                <a:solidFill>
                  <a:srgbClr val="C00000"/>
                </a:solidFill>
                <a:ea typeface="Calibri" pitchFamily="34" charset="0"/>
                <a:cs typeface="Calibri" pitchFamily="34" charset="0"/>
              </a:rPr>
              <a:t>                                    и </a:t>
            </a:r>
            <a:r>
              <a:rPr lang="ru-RU" sz="1400" b="1" dirty="0">
                <a:solidFill>
                  <a:srgbClr val="C00000"/>
                </a:solidFill>
                <a:ea typeface="Calibri" pitchFamily="34" charset="0"/>
                <a:cs typeface="Calibri" pitchFamily="34" charset="0"/>
              </a:rPr>
              <a:t>популяризация объектов культурного наследия</a:t>
            </a:r>
            <a:r>
              <a:rPr lang="ru-RU" sz="1400" b="1" dirty="0" smtClean="0">
                <a:solidFill>
                  <a:srgbClr val="C00000"/>
                </a:solidFill>
                <a:ea typeface="Calibri" pitchFamily="34" charset="0"/>
                <a:cs typeface="Calibri" pitchFamily="34" charset="0"/>
              </a:rPr>
              <a:t>.</a:t>
            </a:r>
            <a:endParaRPr lang="ru-RU" sz="1400" b="1" dirty="0">
              <a:solidFill>
                <a:srgbClr val="C00000"/>
              </a:solidFill>
              <a:ea typeface="Calibri" pitchFamily="34" charset="0"/>
              <a:cs typeface="Calibri" pitchFamily="34" charset="0"/>
            </a:endParaRPr>
          </a:p>
        </p:txBody>
      </p:sp>
      <p:sp>
        <p:nvSpPr>
          <p:cNvPr id="7" name="TextBox 6"/>
          <p:cNvSpPr txBox="1"/>
          <p:nvPr/>
        </p:nvSpPr>
        <p:spPr>
          <a:xfrm>
            <a:off x="1369081" y="1374065"/>
            <a:ext cx="1589903" cy="369332"/>
          </a:xfrm>
          <a:prstGeom prst="rect">
            <a:avLst/>
          </a:prstGeom>
          <a:noFill/>
        </p:spPr>
        <p:txBody>
          <a:bodyPr wrap="square" rtlCol="0">
            <a:spAutoFit/>
          </a:bodyPr>
          <a:lstStyle/>
          <a:p>
            <a:r>
              <a:rPr lang="ru-RU" b="1" dirty="0">
                <a:solidFill>
                  <a:schemeClr val="accent5">
                    <a:lumMod val="50000"/>
                  </a:schemeClr>
                </a:solidFill>
              </a:rPr>
              <a:t>млн. рублей</a:t>
            </a:r>
          </a:p>
        </p:txBody>
      </p:sp>
      <p:pic>
        <p:nvPicPr>
          <p:cNvPr id="8" name="Рисунок 7"/>
          <p:cNvPicPr>
            <a:picLocks noChangeAspect="1"/>
          </p:cNvPicPr>
          <p:nvPr/>
        </p:nvPicPr>
        <p:blipFill>
          <a:blip r:embed="rId4"/>
          <a:stretch>
            <a:fillRect/>
          </a:stretch>
        </p:blipFill>
        <p:spPr>
          <a:xfrm>
            <a:off x="225466" y="133216"/>
            <a:ext cx="993734" cy="1048603"/>
          </a:xfrm>
          <a:prstGeom prst="rect">
            <a:avLst/>
          </a:prstGeom>
        </p:spPr>
      </p:pic>
    </p:spTree>
    <p:extLst>
      <p:ext uri="{BB962C8B-B14F-4D97-AF65-F5344CB8AC3E}">
        <p14:creationId xmlns:p14="http://schemas.microsoft.com/office/powerpoint/2010/main" val="1909992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14045" y="234528"/>
            <a:ext cx="10978597" cy="461665"/>
          </a:xfrm>
          <a:prstGeom prst="rect">
            <a:avLst/>
          </a:prstGeom>
        </p:spPr>
        <p:txBody>
          <a:bodyPr wrap="square">
            <a:spAutoFit/>
          </a:bodyPr>
          <a:lstStyle/>
          <a:p>
            <a:pPr algn="ctr"/>
            <a:r>
              <a:rPr lang="ru-RU" sz="2400" b="1" dirty="0">
                <a:solidFill>
                  <a:srgbClr val="0070C0"/>
                </a:solidFill>
                <a:latin typeface="Times New Roman" panose="02020603050405020304" pitchFamily="18" charset="0"/>
                <a:cs typeface="Times New Roman" panose="02020603050405020304" pitchFamily="18" charset="0"/>
              </a:rPr>
              <a:t>Расходы </a:t>
            </a:r>
            <a:r>
              <a:rPr lang="ru-RU" sz="2400" b="1" dirty="0" smtClean="0">
                <a:solidFill>
                  <a:srgbClr val="0070C0"/>
                </a:solidFill>
                <a:latin typeface="Times New Roman" panose="02020603050405020304" pitchFamily="18" charset="0"/>
                <a:cs typeface="Times New Roman" panose="02020603050405020304" pitchFamily="18" charset="0"/>
              </a:rPr>
              <a:t>городского бюджета в 2020 </a:t>
            </a:r>
            <a:r>
              <a:rPr lang="ru-RU" sz="2400" b="1" dirty="0">
                <a:solidFill>
                  <a:srgbClr val="0070C0"/>
                </a:solidFill>
                <a:latin typeface="Times New Roman" panose="02020603050405020304" pitchFamily="18" charset="0"/>
                <a:cs typeface="Times New Roman" panose="02020603050405020304" pitchFamily="18" charset="0"/>
              </a:rPr>
              <a:t>году </a:t>
            </a:r>
            <a:r>
              <a:rPr lang="ru-RU" sz="2400" b="1" dirty="0" smtClean="0">
                <a:solidFill>
                  <a:srgbClr val="0070C0"/>
                </a:solidFill>
                <a:latin typeface="Times New Roman" panose="02020603050405020304" pitchFamily="18" charset="0"/>
                <a:cs typeface="Times New Roman" panose="02020603050405020304" pitchFamily="18" charset="0"/>
              </a:rPr>
              <a:t>по </a:t>
            </a:r>
            <a:r>
              <a:rPr lang="ru-RU" sz="2400" b="1" dirty="0">
                <a:solidFill>
                  <a:srgbClr val="0070C0"/>
                </a:solidFill>
                <a:latin typeface="Times New Roman" panose="02020603050405020304" pitchFamily="18" charset="0"/>
                <a:cs typeface="Times New Roman" panose="02020603050405020304" pitchFamily="18" charset="0"/>
              </a:rPr>
              <a:t>разделу «Социальная политика»</a:t>
            </a:r>
          </a:p>
        </p:txBody>
      </p:sp>
      <p:graphicFrame>
        <p:nvGraphicFramePr>
          <p:cNvPr id="4" name="Диаграмма 3"/>
          <p:cNvGraphicFramePr/>
          <p:nvPr>
            <p:extLst>
              <p:ext uri="{D42A27DB-BD31-4B8C-83A1-F6EECF244321}">
                <p14:modId xmlns:p14="http://schemas.microsoft.com/office/powerpoint/2010/main" val="1657427927"/>
              </p:ext>
            </p:extLst>
          </p:nvPr>
        </p:nvGraphicFramePr>
        <p:xfrm>
          <a:off x="1061049" y="1724550"/>
          <a:ext cx="6189761" cy="4516873"/>
        </p:xfrm>
        <a:graphic>
          <a:graphicData uri="http://schemas.openxmlformats.org/drawingml/2006/chart">
            <c:chart xmlns:c="http://schemas.openxmlformats.org/drawingml/2006/chart" xmlns:r="http://schemas.openxmlformats.org/officeDocument/2006/relationships" r:id="rId2"/>
          </a:graphicData>
        </a:graphic>
      </p:graphicFrame>
      <p:sp>
        <p:nvSpPr>
          <p:cNvPr id="5" name="Скругленный прямоугольник 4"/>
          <p:cNvSpPr/>
          <p:nvPr/>
        </p:nvSpPr>
        <p:spPr>
          <a:xfrm>
            <a:off x="7384211" y="785004"/>
            <a:ext cx="4623759" cy="5891841"/>
          </a:xfrm>
          <a:prstGeom prst="roundRect">
            <a:avLst/>
          </a:prstGeom>
          <a:gradFill>
            <a:gsLst>
              <a:gs pos="46000">
                <a:srgbClr val="DCEFF0"/>
              </a:gs>
              <a:gs pos="88000">
                <a:schemeClr val="bg2">
                  <a:lumMod val="20000"/>
                  <a:lumOff val="80000"/>
                </a:schemeClr>
              </a:gs>
            </a:gsLst>
            <a:lin ang="5400000" scaled="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0800" h="38100" prst="riblet"/>
            </a:sp3d>
          </a:bodyPr>
          <a:lstStyle/>
          <a:p>
            <a:pPr indent="450850" algn="just" fontAlgn="base">
              <a:spcBef>
                <a:spcPct val="0"/>
              </a:spcBef>
              <a:spcAft>
                <a:spcPct val="0"/>
              </a:spcAft>
              <a:tabLst>
                <a:tab pos="630238" algn="l"/>
              </a:tabLst>
            </a:pPr>
            <a:r>
              <a:rPr lang="ru-RU" sz="1400" b="1" dirty="0">
                <a:solidFill>
                  <a:srgbClr val="002060"/>
                </a:solidFill>
                <a:latin typeface="Times New Roman"/>
                <a:ea typeface="Times New Roman"/>
              </a:rPr>
              <a:t>Выделенные средства освоены по разделу на </a:t>
            </a:r>
            <a:r>
              <a:rPr lang="ru-RU" sz="1400" b="1" dirty="0" smtClean="0">
                <a:solidFill>
                  <a:srgbClr val="002060"/>
                </a:solidFill>
                <a:latin typeface="Times New Roman"/>
                <a:ea typeface="Times New Roman"/>
              </a:rPr>
              <a:t>236,8 </a:t>
            </a:r>
            <a:r>
              <a:rPr lang="ru-RU" sz="1400" b="1" dirty="0">
                <a:solidFill>
                  <a:srgbClr val="002060"/>
                </a:solidFill>
                <a:latin typeface="Times New Roman"/>
                <a:ea typeface="Times New Roman"/>
              </a:rPr>
              <a:t>млн. рублей или на  </a:t>
            </a:r>
            <a:r>
              <a:rPr lang="ru-RU" sz="1400" b="1" dirty="0" smtClean="0">
                <a:solidFill>
                  <a:srgbClr val="002060"/>
                </a:solidFill>
                <a:latin typeface="Times New Roman"/>
                <a:ea typeface="Times New Roman"/>
              </a:rPr>
              <a:t>99,5 </a:t>
            </a:r>
            <a:r>
              <a:rPr lang="ru-RU" sz="1400" b="1" dirty="0">
                <a:solidFill>
                  <a:srgbClr val="002060"/>
                </a:solidFill>
                <a:latin typeface="Times New Roman"/>
                <a:ea typeface="Times New Roman"/>
              </a:rPr>
              <a:t>процента.</a:t>
            </a:r>
          </a:p>
          <a:p>
            <a:pPr indent="450850" algn="just" fontAlgn="base">
              <a:spcBef>
                <a:spcPct val="0"/>
              </a:spcBef>
              <a:spcAft>
                <a:spcPct val="0"/>
              </a:spcAft>
              <a:tabLst>
                <a:tab pos="630238" algn="l"/>
              </a:tabLst>
            </a:pPr>
            <a:r>
              <a:rPr lang="ru-RU" sz="1400" b="1" dirty="0">
                <a:solidFill>
                  <a:srgbClr val="002060"/>
                </a:solidFill>
                <a:latin typeface="Times New Roman"/>
                <a:ea typeface="Times New Roman"/>
              </a:rPr>
              <a:t>В том числе направлены: </a:t>
            </a:r>
          </a:p>
          <a:p>
            <a:pPr indent="450850" algn="just" fontAlgn="base">
              <a:spcBef>
                <a:spcPct val="0"/>
              </a:spcBef>
              <a:spcAft>
                <a:spcPct val="0"/>
              </a:spcAft>
              <a:buFontTx/>
              <a:buChar char="•"/>
              <a:tabLst>
                <a:tab pos="630238" algn="l"/>
              </a:tabLst>
            </a:pPr>
            <a:r>
              <a:rPr lang="ru-RU" sz="1400" b="1" dirty="0">
                <a:solidFill>
                  <a:srgbClr val="002060"/>
                </a:solidFill>
                <a:latin typeface="Times New Roman"/>
                <a:ea typeface="Times New Roman"/>
              </a:rPr>
              <a:t>на выплату компенсации части платы, взимаемой с родителей (законных представителей) за присмотр и уход за детьми, осваивающими образовательные программы дошкольного образования – </a:t>
            </a:r>
            <a:r>
              <a:rPr lang="ru-RU" sz="1400" b="1" dirty="0" smtClean="0">
                <a:solidFill>
                  <a:srgbClr val="002060"/>
                </a:solidFill>
                <a:latin typeface="Times New Roman"/>
                <a:ea typeface="Times New Roman"/>
              </a:rPr>
              <a:t>92,7 млн. рублей </a:t>
            </a:r>
            <a:r>
              <a:rPr lang="ru-RU" sz="1400" b="1" dirty="0">
                <a:solidFill>
                  <a:srgbClr val="002060"/>
                </a:solidFill>
                <a:latin typeface="Times New Roman"/>
                <a:ea typeface="Times New Roman"/>
              </a:rPr>
              <a:t>или </a:t>
            </a:r>
            <a:r>
              <a:rPr lang="ru-RU" sz="1400" b="1" dirty="0" smtClean="0">
                <a:solidFill>
                  <a:srgbClr val="002060"/>
                </a:solidFill>
                <a:latin typeface="Times New Roman"/>
                <a:ea typeface="Times New Roman"/>
              </a:rPr>
              <a:t>99,9 процента </a:t>
            </a:r>
            <a:r>
              <a:rPr lang="ru-RU" sz="1400" b="1" dirty="0">
                <a:solidFill>
                  <a:srgbClr val="002060"/>
                </a:solidFill>
                <a:latin typeface="Times New Roman"/>
                <a:ea typeface="Times New Roman"/>
              </a:rPr>
              <a:t>к плану;</a:t>
            </a:r>
          </a:p>
          <a:p>
            <a:pPr indent="450850" algn="just" eaLnBrk="0" fontAlgn="base" hangingPunct="0">
              <a:spcBef>
                <a:spcPct val="0"/>
              </a:spcBef>
              <a:spcAft>
                <a:spcPct val="0"/>
              </a:spcAft>
              <a:buFontTx/>
              <a:buChar char="•"/>
              <a:tabLst>
                <a:tab pos="630238" algn="l"/>
              </a:tabLst>
            </a:pPr>
            <a:r>
              <a:rPr lang="ru-RU" sz="1400" b="1" dirty="0">
                <a:solidFill>
                  <a:srgbClr val="002060"/>
                </a:solidFill>
                <a:latin typeface="Times New Roman"/>
                <a:ea typeface="Times New Roman"/>
              </a:rPr>
              <a:t>на выплату денежных средств на содержание детей, находящихся в семьях опекунов (попечителей) и в приемных семьях, а также вознаграждение приемным родителям (родителю) – </a:t>
            </a:r>
            <a:r>
              <a:rPr lang="ru-RU" sz="1400" b="1" dirty="0" smtClean="0">
                <a:solidFill>
                  <a:srgbClr val="002060"/>
                </a:solidFill>
                <a:latin typeface="Times New Roman"/>
                <a:ea typeface="Times New Roman"/>
              </a:rPr>
              <a:t>52,6 млн. рублей </a:t>
            </a:r>
            <a:r>
              <a:rPr lang="ru-RU" sz="1400" b="1" dirty="0">
                <a:solidFill>
                  <a:srgbClr val="002060"/>
                </a:solidFill>
                <a:latin typeface="Times New Roman"/>
                <a:ea typeface="Times New Roman"/>
              </a:rPr>
              <a:t>или </a:t>
            </a:r>
            <a:r>
              <a:rPr lang="ru-RU" sz="1400" b="1" dirty="0" smtClean="0">
                <a:solidFill>
                  <a:srgbClr val="002060"/>
                </a:solidFill>
                <a:latin typeface="Times New Roman"/>
                <a:ea typeface="Times New Roman"/>
              </a:rPr>
              <a:t>99,5 процента от плана; </a:t>
            </a:r>
          </a:p>
          <a:p>
            <a:pPr indent="450850" algn="just" fontAlgn="base">
              <a:spcBef>
                <a:spcPct val="0"/>
              </a:spcBef>
              <a:spcAft>
                <a:spcPct val="0"/>
              </a:spcAft>
              <a:buFontTx/>
              <a:buChar char="•"/>
              <a:tabLst>
                <a:tab pos="630238" algn="l"/>
              </a:tabLst>
            </a:pPr>
            <a:r>
              <a:rPr lang="ru-RU" sz="1400" b="1" dirty="0">
                <a:solidFill>
                  <a:srgbClr val="002060"/>
                </a:solidFill>
                <a:latin typeface="Times New Roman"/>
                <a:ea typeface="Times New Roman"/>
              </a:rPr>
              <a:t>на обеспечение жильем молодых семей </a:t>
            </a:r>
            <a:r>
              <a:rPr lang="ru-RU" sz="1400" b="1" dirty="0" smtClean="0">
                <a:solidFill>
                  <a:srgbClr val="002060"/>
                </a:solidFill>
                <a:latin typeface="Times New Roman"/>
                <a:ea typeface="Times New Roman"/>
              </a:rPr>
              <a:t>направлено 33,9 млн. </a:t>
            </a:r>
            <a:r>
              <a:rPr lang="ru-RU" sz="1400" b="1" dirty="0">
                <a:solidFill>
                  <a:srgbClr val="002060"/>
                </a:solidFill>
                <a:latin typeface="Times New Roman"/>
                <a:ea typeface="Times New Roman"/>
              </a:rPr>
              <a:t>рублей </a:t>
            </a:r>
            <a:r>
              <a:rPr lang="ru-RU" sz="1400" b="1" dirty="0" smtClean="0">
                <a:solidFill>
                  <a:srgbClr val="002060"/>
                </a:solidFill>
                <a:latin typeface="Times New Roman"/>
                <a:ea typeface="Times New Roman"/>
              </a:rPr>
              <a:t>или 99,9 процента плана;</a:t>
            </a:r>
          </a:p>
          <a:p>
            <a:pPr indent="450850" algn="just" eaLnBrk="0" fontAlgn="base" hangingPunct="0">
              <a:spcBef>
                <a:spcPct val="0"/>
              </a:spcBef>
              <a:spcAft>
                <a:spcPct val="0"/>
              </a:spcAft>
              <a:buFontTx/>
              <a:buChar char="•"/>
              <a:tabLst>
                <a:tab pos="630238" algn="l"/>
              </a:tabLst>
            </a:pPr>
            <a:r>
              <a:rPr lang="ru-RU" sz="1400" b="1" dirty="0">
                <a:solidFill>
                  <a:srgbClr val="002060"/>
                </a:solidFill>
                <a:latin typeface="Times New Roman"/>
                <a:ea typeface="Times New Roman"/>
              </a:rPr>
              <a:t>на обеспечение жилыми помещениями детей сирот, детей, оставшихся без попечения родителей, а также детей, находящихся под опекой (попечительством), не имеющих закрепленного жилого помещения за счет средств областного бюджета направлено </a:t>
            </a:r>
            <a:r>
              <a:rPr lang="ru-RU" sz="1400" b="1" dirty="0" smtClean="0">
                <a:solidFill>
                  <a:srgbClr val="002060"/>
                </a:solidFill>
                <a:latin typeface="Times New Roman"/>
                <a:ea typeface="Times New Roman"/>
              </a:rPr>
              <a:t>17 </a:t>
            </a:r>
            <a:r>
              <a:rPr lang="ru-RU" sz="1400" b="1" dirty="0">
                <a:solidFill>
                  <a:srgbClr val="002060"/>
                </a:solidFill>
                <a:latin typeface="Times New Roman"/>
                <a:ea typeface="Times New Roman"/>
              </a:rPr>
              <a:t>млн. рублей, что составляет 100 процентов к плановым </a:t>
            </a:r>
            <a:r>
              <a:rPr lang="ru-RU" sz="1400" b="1" dirty="0" smtClean="0">
                <a:solidFill>
                  <a:srgbClr val="002060"/>
                </a:solidFill>
                <a:latin typeface="Times New Roman"/>
                <a:ea typeface="Times New Roman"/>
              </a:rPr>
              <a:t>назначениям. </a:t>
            </a:r>
            <a:endParaRPr lang="ru-RU" sz="1400" b="1" dirty="0">
              <a:solidFill>
                <a:srgbClr val="002060"/>
              </a:solidFill>
              <a:latin typeface="Times New Roman"/>
              <a:ea typeface="Times New Roman"/>
            </a:endParaRPr>
          </a:p>
        </p:txBody>
      </p:sp>
      <p:sp>
        <p:nvSpPr>
          <p:cNvPr id="6" name="TextBox 5"/>
          <p:cNvSpPr txBox="1"/>
          <p:nvPr/>
        </p:nvSpPr>
        <p:spPr>
          <a:xfrm>
            <a:off x="1314045" y="1260327"/>
            <a:ext cx="1589903" cy="369332"/>
          </a:xfrm>
          <a:prstGeom prst="rect">
            <a:avLst/>
          </a:prstGeom>
          <a:noFill/>
        </p:spPr>
        <p:txBody>
          <a:bodyPr wrap="square" rtlCol="0">
            <a:spAutoFit/>
          </a:bodyPr>
          <a:lstStyle/>
          <a:p>
            <a:r>
              <a:rPr lang="ru-RU" b="1" dirty="0">
                <a:solidFill>
                  <a:schemeClr val="accent5">
                    <a:lumMod val="50000"/>
                  </a:schemeClr>
                </a:solidFill>
              </a:rPr>
              <a:t>млн. рублей</a:t>
            </a:r>
          </a:p>
        </p:txBody>
      </p:sp>
      <p:pic>
        <p:nvPicPr>
          <p:cNvPr id="7"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ая со стрелкой 7"/>
          <p:cNvSpPr/>
          <p:nvPr/>
        </p:nvSpPr>
        <p:spPr>
          <a:xfrm flipV="1">
            <a:off x="2514587" y="1913640"/>
            <a:ext cx="3659969" cy="590037"/>
          </a:xfrm>
          <a:prstGeom prst="straightConnector1">
            <a:avLst/>
          </a:prstGeom>
          <a:ln w="38100">
            <a:solidFill>
              <a:srgbClr val="C00000"/>
            </a:solidFill>
            <a:tailEnd type="arrow"/>
          </a:ln>
        </p:spPr>
        <p:style>
          <a:lnRef idx="2">
            <a:schemeClr val="accent5"/>
          </a:lnRef>
          <a:fillRef idx="0">
            <a:schemeClr val="accent5"/>
          </a:fillRef>
          <a:effectRef idx="1">
            <a:schemeClr val="accent5"/>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a:p>
        </p:txBody>
      </p:sp>
    </p:spTree>
    <p:extLst>
      <p:ext uri="{BB962C8B-B14F-4D97-AF65-F5344CB8AC3E}">
        <p14:creationId xmlns:p14="http://schemas.microsoft.com/office/powerpoint/2010/main" val="904553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417" y="4791184"/>
            <a:ext cx="3360000" cy="1274400"/>
          </a:xfrm>
          <a:prstGeom prst="rect">
            <a:avLst/>
          </a:prstGeom>
          <a:effectLst>
            <a:glow rad="127000">
              <a:schemeClr val="bg1"/>
            </a:glow>
          </a:effectLst>
        </p:spPr>
      </p:pic>
      <p:sp>
        <p:nvSpPr>
          <p:cNvPr id="2" name="Прямоугольник 1"/>
          <p:cNvSpPr/>
          <p:nvPr/>
        </p:nvSpPr>
        <p:spPr>
          <a:xfrm>
            <a:off x="4536430" y="180713"/>
            <a:ext cx="4090282" cy="461665"/>
          </a:xfrm>
          <a:prstGeom prst="rect">
            <a:avLst/>
          </a:prstGeom>
        </p:spPr>
        <p:txBody>
          <a:bodyPr wrap="square">
            <a:spAutoFit/>
          </a:bodyPr>
          <a:lstStyle/>
          <a:p>
            <a:r>
              <a:rPr lang="ru-RU" sz="2400" b="1" dirty="0" smtClean="0">
                <a:solidFill>
                  <a:srgbClr val="C00000"/>
                </a:solidFill>
                <a:latin typeface="Century Gothic" panose="020B0502020202020204" pitchFamily="34" charset="0"/>
              </a:rPr>
              <a:t>Национальные </a:t>
            </a:r>
            <a:r>
              <a:rPr lang="ru-RU" sz="2400" b="1" dirty="0">
                <a:solidFill>
                  <a:srgbClr val="C00000"/>
                </a:solidFill>
                <a:latin typeface="Century Gothic" panose="020B0502020202020204" pitchFamily="34" charset="0"/>
              </a:rPr>
              <a:t>проекты </a:t>
            </a:r>
            <a:endParaRPr lang="ru-RU" sz="2400" dirty="0">
              <a:solidFill>
                <a:srgbClr val="C00000"/>
              </a:solidFill>
            </a:endParaRPr>
          </a:p>
        </p:txBody>
      </p:sp>
      <p:pic>
        <p:nvPicPr>
          <p:cNvPr id="5" name="Рисунок 4"/>
          <p:cNvPicPr>
            <a:picLocks noChangeAspect="1"/>
          </p:cNvPicPr>
          <p:nvPr/>
        </p:nvPicPr>
        <p:blipFill>
          <a:blip r:embed="rId3" cstate="print"/>
          <a:stretch>
            <a:fillRect/>
          </a:stretch>
        </p:blipFill>
        <p:spPr>
          <a:xfrm>
            <a:off x="6915138" y="1839540"/>
            <a:ext cx="3655027" cy="1952663"/>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5138" y="4724261"/>
            <a:ext cx="2856919" cy="1408246"/>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317" y="1387479"/>
            <a:ext cx="5191423" cy="1967063"/>
          </a:xfrm>
          <a:prstGeom prst="rect">
            <a:avLst/>
          </a:prstGeom>
        </p:spPr>
      </p:pic>
      <p:sp>
        <p:nvSpPr>
          <p:cNvPr id="6" name="Прямоугольник 5"/>
          <p:cNvSpPr/>
          <p:nvPr/>
        </p:nvSpPr>
        <p:spPr>
          <a:xfrm>
            <a:off x="9689592" y="4913869"/>
            <a:ext cx="2502408" cy="830997"/>
          </a:xfrm>
          <a:prstGeom prst="rect">
            <a:avLst/>
          </a:prstGeom>
        </p:spPr>
        <p:txBody>
          <a:bodyPr wrap="square">
            <a:spAutoFit/>
          </a:bodyPr>
          <a:lstStyle/>
          <a:p>
            <a:pPr algn="ctr"/>
            <a:r>
              <a:rPr lang="ru-RU" sz="1200" b="1" dirty="0">
                <a:solidFill>
                  <a:srgbClr val="C00000"/>
                </a:solidFill>
              </a:rPr>
              <a:t>Создана модельная муниципальная библиотека – объем средств составил </a:t>
            </a:r>
            <a:endParaRPr lang="en-US" sz="1200" b="1" dirty="0">
              <a:solidFill>
                <a:srgbClr val="C00000"/>
              </a:solidFill>
            </a:endParaRPr>
          </a:p>
          <a:p>
            <a:pPr algn="ctr"/>
            <a:r>
              <a:rPr lang="ru-RU" sz="1200" b="1" dirty="0" smtClean="0">
                <a:solidFill>
                  <a:srgbClr val="C00000"/>
                </a:solidFill>
              </a:rPr>
              <a:t>5 000 </a:t>
            </a:r>
            <a:r>
              <a:rPr lang="ru-RU" sz="1200" b="1" dirty="0">
                <a:solidFill>
                  <a:srgbClr val="C00000"/>
                </a:solidFill>
              </a:rPr>
              <a:t>тыс. рублей.</a:t>
            </a:r>
          </a:p>
        </p:txBody>
      </p:sp>
      <p:sp>
        <p:nvSpPr>
          <p:cNvPr id="7" name="Прямоугольник 6"/>
          <p:cNvSpPr/>
          <p:nvPr/>
        </p:nvSpPr>
        <p:spPr>
          <a:xfrm>
            <a:off x="7125738" y="3792203"/>
            <a:ext cx="3233825" cy="830997"/>
          </a:xfrm>
          <a:prstGeom prst="rect">
            <a:avLst/>
          </a:prstGeom>
        </p:spPr>
        <p:txBody>
          <a:bodyPr wrap="square">
            <a:spAutoFit/>
          </a:bodyPr>
          <a:lstStyle/>
          <a:p>
            <a:pPr algn="ctr"/>
            <a:r>
              <a:rPr lang="ru-RU" sz="1200" b="1" dirty="0" smtClean="0">
                <a:solidFill>
                  <a:srgbClr val="C00000"/>
                </a:solidFill>
                <a:latin typeface="Arial Cyr" panose="020B0604020202020204" pitchFamily="34" charset="0"/>
              </a:rPr>
              <a:t>Проведены </a:t>
            </a:r>
            <a:r>
              <a:rPr lang="ru-RU" sz="1200" b="1" dirty="0">
                <a:solidFill>
                  <a:srgbClr val="C00000"/>
                </a:solidFill>
                <a:latin typeface="Arial Cyr" panose="020B0604020202020204" pitchFamily="34" charset="0"/>
              </a:rPr>
              <a:t>дорожные работы в целях приведения в нормативное состояние дорожной сети городских </a:t>
            </a:r>
            <a:r>
              <a:rPr lang="ru-RU" sz="1200" b="1" dirty="0" smtClean="0">
                <a:solidFill>
                  <a:srgbClr val="C00000"/>
                </a:solidFill>
                <a:latin typeface="Arial Cyr" panose="020B0604020202020204" pitchFamily="34" charset="0"/>
              </a:rPr>
              <a:t>агломераций – 833 663,7 тыс. рублей.</a:t>
            </a:r>
            <a:endParaRPr lang="ru-RU" sz="1200" b="1" dirty="0">
              <a:solidFill>
                <a:srgbClr val="C00000"/>
              </a:solidFill>
            </a:endParaRPr>
          </a:p>
        </p:txBody>
      </p:sp>
      <p:sp>
        <p:nvSpPr>
          <p:cNvPr id="13" name="Прямоугольник 12"/>
          <p:cNvSpPr/>
          <p:nvPr/>
        </p:nvSpPr>
        <p:spPr>
          <a:xfrm>
            <a:off x="1349417" y="3119153"/>
            <a:ext cx="4033262" cy="1569660"/>
          </a:xfrm>
          <a:prstGeom prst="rect">
            <a:avLst/>
          </a:prstGeom>
        </p:spPr>
        <p:txBody>
          <a:bodyPr wrap="square">
            <a:spAutoFit/>
          </a:bodyPr>
          <a:lstStyle/>
          <a:p>
            <a:pPr algn="ctr"/>
            <a:r>
              <a:rPr lang="ru-RU" sz="1200" b="1" dirty="0" smtClean="0">
                <a:solidFill>
                  <a:srgbClr val="C00000"/>
                </a:solidFill>
              </a:rPr>
              <a:t>Водовод от насосной станции второго подъема водозабора «Северный» до распределительной сети города – 208 236,7 тыс. рублей. Переселение граждан из аварийного </a:t>
            </a:r>
            <a:r>
              <a:rPr lang="ru-RU" sz="1200" b="1" dirty="0">
                <a:solidFill>
                  <a:srgbClr val="C00000"/>
                </a:solidFill>
              </a:rPr>
              <a:t>жилищного фонда </a:t>
            </a:r>
            <a:r>
              <a:rPr lang="ru-RU" sz="1200" b="1" dirty="0" smtClean="0">
                <a:solidFill>
                  <a:srgbClr val="C00000"/>
                </a:solidFill>
              </a:rPr>
              <a:t>– </a:t>
            </a:r>
            <a:r>
              <a:rPr lang="ru-RU" sz="1200" b="1" dirty="0">
                <a:solidFill>
                  <a:srgbClr val="C00000"/>
                </a:solidFill>
              </a:rPr>
              <a:t>67 494,8 тыс. рублей. Ремонт 24 дворовых территорий и 1 общественной территории в 408 квартале – 118 497,2 тыс. </a:t>
            </a:r>
            <a:r>
              <a:rPr lang="ru-RU" sz="1200" b="1" dirty="0" smtClean="0">
                <a:solidFill>
                  <a:srgbClr val="C00000"/>
                </a:solidFill>
              </a:rPr>
              <a:t>рублей.</a:t>
            </a:r>
            <a:endParaRPr lang="ru-RU" sz="1200" b="1" dirty="0">
              <a:solidFill>
                <a:srgbClr val="C00000"/>
              </a:solidFill>
            </a:endParaRPr>
          </a:p>
        </p:txBody>
      </p:sp>
      <p:sp>
        <p:nvSpPr>
          <p:cNvPr id="14" name="Прямоугольник 13"/>
          <p:cNvSpPr/>
          <p:nvPr/>
        </p:nvSpPr>
        <p:spPr>
          <a:xfrm>
            <a:off x="4800620" y="4862669"/>
            <a:ext cx="2114518" cy="830997"/>
          </a:xfrm>
          <a:prstGeom prst="rect">
            <a:avLst/>
          </a:prstGeom>
        </p:spPr>
        <p:txBody>
          <a:bodyPr wrap="square">
            <a:spAutoFit/>
          </a:bodyPr>
          <a:lstStyle/>
          <a:p>
            <a:pPr algn="ctr"/>
            <a:r>
              <a:rPr lang="ru-RU" sz="1200" b="1" dirty="0" smtClean="0">
                <a:solidFill>
                  <a:srgbClr val="C00000"/>
                </a:solidFill>
              </a:rPr>
              <a:t>Создание новых мест в </a:t>
            </a:r>
            <a:r>
              <a:rPr lang="ru-RU" sz="1200" b="1" dirty="0">
                <a:solidFill>
                  <a:srgbClr val="C00000"/>
                </a:solidFill>
              </a:rPr>
              <a:t>общеобразовательных </a:t>
            </a:r>
            <a:r>
              <a:rPr lang="ru-RU" sz="1200" b="1" dirty="0" smtClean="0">
                <a:solidFill>
                  <a:srgbClr val="C00000"/>
                </a:solidFill>
              </a:rPr>
              <a:t>организациях </a:t>
            </a:r>
            <a:r>
              <a:rPr lang="ru-RU" sz="1200" b="1" dirty="0">
                <a:solidFill>
                  <a:srgbClr val="C00000"/>
                </a:solidFill>
              </a:rPr>
              <a:t>– </a:t>
            </a:r>
            <a:r>
              <a:rPr lang="ru-RU" sz="1200" b="1" dirty="0" smtClean="0">
                <a:solidFill>
                  <a:srgbClr val="C00000"/>
                </a:solidFill>
              </a:rPr>
              <a:t>205 289,5 </a:t>
            </a:r>
            <a:r>
              <a:rPr lang="ru-RU" sz="1200" b="1" dirty="0">
                <a:solidFill>
                  <a:srgbClr val="C00000"/>
                </a:solidFill>
              </a:rPr>
              <a:t>тыс. рублей.</a:t>
            </a:r>
            <a:endParaRPr lang="ru-RU" sz="1200" dirty="0">
              <a:solidFill>
                <a:srgbClr val="C00000"/>
              </a:solidFill>
            </a:endParaRPr>
          </a:p>
        </p:txBody>
      </p:sp>
      <p:sp>
        <p:nvSpPr>
          <p:cNvPr id="8" name="Прямоугольник 7"/>
          <p:cNvSpPr/>
          <p:nvPr/>
        </p:nvSpPr>
        <p:spPr>
          <a:xfrm>
            <a:off x="1565767" y="638083"/>
            <a:ext cx="10504774" cy="1077218"/>
          </a:xfrm>
          <a:prstGeom prst="rect">
            <a:avLst/>
          </a:prstGeom>
        </p:spPr>
        <p:txBody>
          <a:bodyPr wrap="square">
            <a:spAutoFit/>
          </a:bodyPr>
          <a:lstStyle/>
          <a:p>
            <a:pPr indent="457200" algn="ctr">
              <a:spcAft>
                <a:spcPts val="600"/>
              </a:spcAft>
            </a:pPr>
            <a:r>
              <a:rPr lang="ru-RU" sz="1600" b="1" dirty="0">
                <a:solidFill>
                  <a:schemeClr val="accent5">
                    <a:lumMod val="25000"/>
                  </a:schemeClr>
                </a:solidFill>
                <a:latin typeface="Times New Roman" panose="02020603050405020304" pitchFamily="18" charset="0"/>
                <a:ea typeface="Times New Roman" panose="02020603050405020304" pitchFamily="18" charset="0"/>
              </a:rPr>
              <a:t>Для достижения целей и решения задач, определенных Указом Президента Российской Федерации от 07.05.2018 № 204 «О национальных целях и стратегических задачах развития Российской Федерации на период до 2024 года» (национальные проекты) в </a:t>
            </a:r>
            <a:r>
              <a:rPr lang="ru-RU" sz="1600" b="1" dirty="0" smtClean="0">
                <a:solidFill>
                  <a:schemeClr val="accent5">
                    <a:lumMod val="25000"/>
                  </a:schemeClr>
                </a:solidFill>
                <a:latin typeface="Times New Roman" panose="02020603050405020304" pitchFamily="18" charset="0"/>
                <a:ea typeface="Times New Roman" panose="02020603050405020304" pitchFamily="18" charset="0"/>
              </a:rPr>
              <a:t>2020 </a:t>
            </a:r>
            <a:r>
              <a:rPr lang="ru-RU" sz="1600" b="1" dirty="0">
                <a:solidFill>
                  <a:schemeClr val="accent5">
                    <a:lumMod val="25000"/>
                  </a:schemeClr>
                </a:solidFill>
                <a:latin typeface="Times New Roman" panose="02020603050405020304" pitchFamily="18" charset="0"/>
                <a:ea typeface="Times New Roman" panose="02020603050405020304" pitchFamily="18" charset="0"/>
              </a:rPr>
              <a:t>году направили </a:t>
            </a:r>
            <a:r>
              <a:rPr lang="ru-RU" sz="1600" b="1" dirty="0" smtClean="0">
                <a:solidFill>
                  <a:schemeClr val="accent5">
                    <a:lumMod val="25000"/>
                  </a:schemeClr>
                </a:solidFill>
                <a:latin typeface="Times New Roman" panose="02020603050405020304" pitchFamily="18" charset="0"/>
                <a:ea typeface="Times New Roman" panose="02020603050405020304" pitchFamily="18" charset="0"/>
              </a:rPr>
              <a:t>1 438 181,9 </a:t>
            </a:r>
            <a:r>
              <a:rPr lang="ru-RU" sz="1600" b="1" dirty="0">
                <a:solidFill>
                  <a:schemeClr val="accent5">
                    <a:lumMod val="25000"/>
                  </a:schemeClr>
                </a:solidFill>
                <a:latin typeface="Times New Roman" panose="02020603050405020304" pitchFamily="18" charset="0"/>
                <a:ea typeface="Times New Roman" panose="02020603050405020304" pitchFamily="18" charset="0"/>
              </a:rPr>
              <a:t>тыс. рублей, или </a:t>
            </a:r>
            <a:r>
              <a:rPr lang="ru-RU" sz="1600" b="1" dirty="0" smtClean="0">
                <a:solidFill>
                  <a:schemeClr val="accent5">
                    <a:lumMod val="25000"/>
                  </a:schemeClr>
                </a:solidFill>
                <a:latin typeface="Times New Roman" panose="02020603050405020304" pitchFamily="18" charset="0"/>
                <a:ea typeface="Times New Roman" panose="02020603050405020304" pitchFamily="18" charset="0"/>
              </a:rPr>
              <a:t>79,8 </a:t>
            </a:r>
            <a:r>
              <a:rPr lang="ru-RU" sz="1600" b="1" dirty="0">
                <a:solidFill>
                  <a:schemeClr val="accent5">
                    <a:lumMod val="25000"/>
                  </a:schemeClr>
                </a:solidFill>
                <a:latin typeface="Times New Roman" panose="02020603050405020304" pitchFamily="18" charset="0"/>
                <a:ea typeface="Times New Roman" panose="02020603050405020304" pitchFamily="18" charset="0"/>
              </a:rPr>
              <a:t>процента к плану </a:t>
            </a:r>
            <a:r>
              <a:rPr lang="ru-RU" sz="1600" b="1" dirty="0" smtClean="0">
                <a:solidFill>
                  <a:schemeClr val="accent5">
                    <a:lumMod val="25000"/>
                  </a:schemeClr>
                </a:solidFill>
                <a:latin typeface="Times New Roman" panose="02020603050405020304" pitchFamily="18" charset="0"/>
                <a:ea typeface="Times New Roman" panose="02020603050405020304" pitchFamily="18" charset="0"/>
              </a:rPr>
              <a:t>1 802 160,1 тыс. рублей.</a:t>
            </a:r>
            <a:endParaRPr lang="ru-RU" sz="1400" b="1" dirty="0">
              <a:solidFill>
                <a:schemeClr val="accent5">
                  <a:lumMod val="25000"/>
                </a:schemeClr>
              </a:solidFill>
              <a:latin typeface="Times New Roman" panose="02020603050405020304" pitchFamily="18" charset="0"/>
              <a:ea typeface="Times New Roman" panose="02020603050405020304" pitchFamily="18" charset="0"/>
            </a:endParaRPr>
          </a:p>
        </p:txBody>
      </p:sp>
      <p:pic>
        <p:nvPicPr>
          <p:cNvPr id="15" name="Picture 2" descr="Картинки по запросу герб Благовещенска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208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91543" y="60457"/>
            <a:ext cx="7786437" cy="575806"/>
          </a:xfrm>
        </p:spPr>
        <p:txBody>
          <a:bodyPr>
            <a:normAutofit fontScale="90000"/>
          </a:bodyPr>
          <a:lstStyle/>
          <a:p>
            <a:r>
              <a:rPr lang="ru-RU" sz="2800" b="1" dirty="0" smtClean="0">
                <a:solidFill>
                  <a:srgbClr val="C00000"/>
                </a:solidFill>
              </a:rPr>
              <a:t>Средства дорожного фонда в 2020 </a:t>
            </a:r>
            <a:r>
              <a:rPr lang="ru-RU" sz="3200" b="1" dirty="0" smtClean="0">
                <a:solidFill>
                  <a:srgbClr val="C00000"/>
                </a:solidFill>
              </a:rPr>
              <a:t>году</a:t>
            </a:r>
            <a:endParaRPr lang="ru-RU" sz="2800" b="1" dirty="0">
              <a:solidFill>
                <a:srgbClr val="C00000"/>
              </a:solidFill>
            </a:endParaRPr>
          </a:p>
        </p:txBody>
      </p:sp>
      <p:sp>
        <p:nvSpPr>
          <p:cNvPr id="4" name="TextBox 3"/>
          <p:cNvSpPr txBox="1"/>
          <p:nvPr/>
        </p:nvSpPr>
        <p:spPr>
          <a:xfrm>
            <a:off x="3771900" y="4728455"/>
            <a:ext cx="2168657" cy="1477328"/>
          </a:xfrm>
          <a:prstGeom prst="rect">
            <a:avLst/>
          </a:prstGeom>
          <a:noFill/>
        </p:spPr>
        <p:txBody>
          <a:bodyPr wrap="square" rtlCol="0">
            <a:spAutoFit/>
          </a:bodyPr>
          <a:lstStyle/>
          <a:p>
            <a:pPr algn="ctr"/>
            <a:r>
              <a:rPr lang="ru-RU" b="1" smtClean="0">
                <a:solidFill>
                  <a:srgbClr val="FF0000"/>
                </a:solidFill>
                <a:latin typeface="Times New Roman" pitchFamily="18" charset="0"/>
                <a:cs typeface="Times New Roman" pitchFamily="18" charset="0"/>
              </a:rPr>
              <a:t>1 488,4 </a:t>
            </a:r>
            <a:r>
              <a:rPr lang="ru-RU" b="1" dirty="0" smtClean="0">
                <a:solidFill>
                  <a:srgbClr val="FF0000"/>
                </a:solidFill>
                <a:latin typeface="Times New Roman" pitchFamily="18" charset="0"/>
                <a:cs typeface="Times New Roman" pitchFamily="18" charset="0"/>
              </a:rPr>
              <a:t>млн. рублей</a:t>
            </a:r>
          </a:p>
          <a:p>
            <a:pPr algn="ctr"/>
            <a:r>
              <a:rPr lang="ru-RU" sz="1200" b="1" dirty="0" smtClean="0">
                <a:latin typeface="Times New Roman" pitchFamily="18" charset="0"/>
                <a:cs typeface="Times New Roman" pitchFamily="18" charset="0"/>
              </a:rPr>
              <a:t>Капитальный ремонт и ремонт </a:t>
            </a:r>
            <a:r>
              <a:rPr lang="ru-RU" sz="1200" b="1" dirty="0">
                <a:latin typeface="Times New Roman" pitchFamily="18" charset="0"/>
                <a:cs typeface="Times New Roman" pitchFamily="18" charset="0"/>
              </a:rPr>
              <a:t>автомобильных дорог общего пользования местного значения и </a:t>
            </a:r>
            <a:r>
              <a:rPr lang="ru-RU" sz="1200" b="1" dirty="0" smtClean="0">
                <a:latin typeface="Times New Roman" pitchFamily="18" charset="0"/>
                <a:cs typeface="Times New Roman" pitchFamily="18" charset="0"/>
              </a:rPr>
              <a:t>искусственных сооружений на них</a:t>
            </a:r>
            <a:endParaRPr lang="ru-RU" sz="1200" b="1" dirty="0">
              <a:latin typeface="Times New Roman" pitchFamily="18" charset="0"/>
              <a:cs typeface="Times New Roman" pitchFamily="18" charset="0"/>
            </a:endParaRPr>
          </a:p>
        </p:txBody>
      </p:sp>
      <p:sp>
        <p:nvSpPr>
          <p:cNvPr id="5" name="TextBox 4"/>
          <p:cNvSpPr txBox="1"/>
          <p:nvPr/>
        </p:nvSpPr>
        <p:spPr>
          <a:xfrm>
            <a:off x="9620937" y="4678957"/>
            <a:ext cx="2372498" cy="1107996"/>
          </a:xfrm>
          <a:prstGeom prst="rect">
            <a:avLst/>
          </a:prstGeom>
          <a:noFill/>
        </p:spPr>
        <p:txBody>
          <a:bodyPr wrap="square" rtlCol="0">
            <a:spAutoFit/>
          </a:bodyPr>
          <a:lstStyle/>
          <a:p>
            <a:pPr algn="ctr"/>
            <a:r>
              <a:rPr lang="ru-RU" b="1" dirty="0" smtClean="0">
                <a:solidFill>
                  <a:srgbClr val="FF0000"/>
                </a:solidFill>
                <a:latin typeface="Times New Roman" pitchFamily="18" charset="0"/>
                <a:cs typeface="Times New Roman" pitchFamily="18" charset="0"/>
              </a:rPr>
              <a:t>3,4 млн. рублей</a:t>
            </a:r>
          </a:p>
          <a:p>
            <a:pPr algn="ctr"/>
            <a:r>
              <a:rPr lang="ru-RU" sz="1200" b="1" dirty="0" smtClean="0">
                <a:latin typeface="Times New Roman" pitchFamily="18" charset="0"/>
                <a:cs typeface="Times New Roman" pitchFamily="18" charset="0"/>
              </a:rPr>
              <a:t>Финансовое обеспечение расходов, связанных с созданием и содержанием дорожного патруля</a:t>
            </a:r>
            <a:endParaRPr lang="ru-RU" sz="1200" b="1" dirty="0" smtClean="0">
              <a:solidFill>
                <a:srgbClr val="FF0000"/>
              </a:solidFill>
              <a:latin typeface="Times New Roman" pitchFamily="18" charset="0"/>
              <a:cs typeface="Times New Roman" pitchFamily="18" charset="0"/>
            </a:endParaRPr>
          </a:p>
        </p:txBody>
      </p:sp>
      <p:sp>
        <p:nvSpPr>
          <p:cNvPr id="6" name="TextBox 5"/>
          <p:cNvSpPr txBox="1"/>
          <p:nvPr/>
        </p:nvSpPr>
        <p:spPr>
          <a:xfrm>
            <a:off x="3705225" y="1602983"/>
            <a:ext cx="2515251" cy="2031325"/>
          </a:xfrm>
          <a:prstGeom prst="rect">
            <a:avLst/>
          </a:prstGeom>
          <a:noFill/>
        </p:spPr>
        <p:txBody>
          <a:bodyPr wrap="square" rtlCol="0">
            <a:spAutoFit/>
          </a:bodyPr>
          <a:lstStyle/>
          <a:p>
            <a:pPr algn="ctr"/>
            <a:r>
              <a:rPr lang="ru-RU" b="1" dirty="0" smtClean="0">
                <a:solidFill>
                  <a:srgbClr val="FF0000"/>
                </a:solidFill>
                <a:latin typeface="Times New Roman" pitchFamily="18" charset="0"/>
                <a:cs typeface="Times New Roman" pitchFamily="18" charset="0"/>
              </a:rPr>
              <a:t>0,5 млн. рублей</a:t>
            </a:r>
          </a:p>
          <a:p>
            <a:pPr algn="ctr"/>
            <a:r>
              <a:rPr lang="ru-RU" sz="1200" b="1" dirty="0" smtClean="0">
                <a:latin typeface="Times New Roman" pitchFamily="18" charset="0"/>
                <a:cs typeface="Times New Roman" pitchFamily="18" charset="0"/>
              </a:rPr>
              <a:t>Приобретение, установка, модернизация, содержание и </a:t>
            </a:r>
            <a:r>
              <a:rPr lang="ru-RU" sz="1200" b="1" dirty="0">
                <a:latin typeface="Times New Roman" pitchFamily="18" charset="0"/>
                <a:cs typeface="Times New Roman" pitchFamily="18" charset="0"/>
              </a:rPr>
              <a:t>эксплуатация</a:t>
            </a:r>
            <a:r>
              <a:rPr lang="ru-RU" sz="1200" b="1" dirty="0" smtClean="0">
                <a:latin typeface="Times New Roman" pitchFamily="18" charset="0"/>
                <a:cs typeface="Times New Roman" pitchFamily="18" charset="0"/>
              </a:rPr>
              <a:t> работающих в автоматическом режиме специальных технических средств, имеющих </a:t>
            </a:r>
            <a:r>
              <a:rPr lang="ru-RU" sz="1200" b="1" dirty="0">
                <a:latin typeface="Times New Roman" pitchFamily="18" charset="0"/>
                <a:cs typeface="Times New Roman" pitchFamily="18" charset="0"/>
              </a:rPr>
              <a:t>функции фото- и киносъемки, </a:t>
            </a:r>
            <a:r>
              <a:rPr lang="ru-RU" sz="1200" b="1" dirty="0" smtClean="0">
                <a:latin typeface="Times New Roman" pitchFamily="18" charset="0"/>
                <a:cs typeface="Times New Roman" pitchFamily="18" charset="0"/>
              </a:rPr>
              <a:t>видеозаписи для фиксации нарушений правил дорожного движения</a:t>
            </a:r>
          </a:p>
        </p:txBody>
      </p:sp>
      <p:sp>
        <p:nvSpPr>
          <p:cNvPr id="7" name="Прямоугольник 6"/>
          <p:cNvSpPr/>
          <p:nvPr/>
        </p:nvSpPr>
        <p:spPr>
          <a:xfrm>
            <a:off x="9590345" y="1805536"/>
            <a:ext cx="2433683" cy="1661993"/>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12,4 млн. рублей</a:t>
            </a:r>
          </a:p>
          <a:p>
            <a:pPr algn="ctr"/>
            <a:r>
              <a:rPr lang="ru-RU" sz="1200" b="1" dirty="0" smtClean="0">
                <a:latin typeface="Times New Roman" pitchFamily="18" charset="0"/>
                <a:cs typeface="Times New Roman" pitchFamily="18" charset="0"/>
              </a:rPr>
              <a:t>Осуществление </a:t>
            </a:r>
            <a:r>
              <a:rPr lang="ru-RU" sz="1200" b="1" dirty="0">
                <a:latin typeface="Times New Roman" pitchFamily="18" charset="0"/>
                <a:cs typeface="Times New Roman" pitchFamily="18" charset="0"/>
              </a:rPr>
              <a:t>строительного контроля за проведением капитального ремонта и ремонта автомобильных дорог общего пользования местного значения и элементов их обустройства</a:t>
            </a:r>
          </a:p>
        </p:txBody>
      </p:sp>
      <p:sp>
        <p:nvSpPr>
          <p:cNvPr id="12" name="Скругленный прямоугольник 11"/>
          <p:cNvSpPr/>
          <p:nvPr/>
        </p:nvSpPr>
        <p:spPr>
          <a:xfrm>
            <a:off x="1611969" y="594108"/>
            <a:ext cx="10145584" cy="60913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solidFill>
                  <a:srgbClr val="800000"/>
                </a:solidFill>
                <a:effectLst/>
                <a:uLnTx/>
                <a:uFillTx/>
                <a:latin typeface="Calibri"/>
                <a:ea typeface="+mn-ea"/>
                <a:cs typeface="+mn-cs"/>
              </a:rPr>
              <a:t>Фактически направлено 1 504,7 млн. рублей, в том числе на следующие направления:</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6475590" y="4260903"/>
            <a:ext cx="3114753" cy="20431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594" y="1661935"/>
            <a:ext cx="3114751" cy="2013659"/>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17" y="4345648"/>
            <a:ext cx="2940404" cy="1958355"/>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717" y="1661935"/>
            <a:ext cx="2958512" cy="1971570"/>
          </a:xfrm>
          <a:prstGeom prst="rect">
            <a:avLst/>
          </a:prstGeom>
        </p:spPr>
      </p:pic>
      <p:pic>
        <p:nvPicPr>
          <p:cNvPr id="13" name="Picture 2" descr="Картинки по запросу герб Благовещенска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24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81224" y="98234"/>
            <a:ext cx="8515150" cy="1077218"/>
          </a:xfrm>
          <a:prstGeom prst="rect">
            <a:avLst/>
          </a:prstGeom>
        </p:spPr>
        <p:txBody>
          <a:bodyPr wrap="square">
            <a:spAutoFit/>
          </a:bodyPr>
          <a:lstStyle/>
          <a:p>
            <a:pPr algn="ctr"/>
            <a:r>
              <a:rPr lang="ru-RU" sz="1600" b="1" dirty="0" smtClean="0">
                <a:solidFill>
                  <a:srgbClr val="002060"/>
                </a:solidFill>
              </a:rPr>
              <a:t> В 2020 году от АО «Дальневосточная распределительная сетевая компания» в бюджет города поступило </a:t>
            </a:r>
            <a:r>
              <a:rPr lang="ru-RU" sz="1600" b="1" dirty="0" smtClean="0">
                <a:solidFill>
                  <a:srgbClr val="FF0000"/>
                </a:solidFill>
              </a:rPr>
              <a:t>15 000,0 тыс. рублей добровольных пожертвований</a:t>
            </a:r>
            <a:r>
              <a:rPr lang="ru-RU" sz="1600" b="1" dirty="0" smtClean="0">
                <a:solidFill>
                  <a:srgbClr val="002060"/>
                </a:solidFill>
              </a:rPr>
              <a:t>, которые были направлены на финансирование мероприятий по освещению значимых общественных и социальных объектов города Благовещенска:</a:t>
            </a:r>
            <a:endParaRPr lang="ru-RU" sz="1600" b="1" i="1" dirty="0">
              <a:solidFill>
                <a:srgbClr val="002060"/>
              </a:solidFill>
            </a:endParaRPr>
          </a:p>
        </p:txBody>
      </p:sp>
      <p:sp>
        <p:nvSpPr>
          <p:cNvPr id="3" name="Прямоугольник 2"/>
          <p:cNvSpPr/>
          <p:nvPr/>
        </p:nvSpPr>
        <p:spPr>
          <a:xfrm>
            <a:off x="8081450" y="3584898"/>
            <a:ext cx="3770130" cy="738664"/>
          </a:xfrm>
          <a:prstGeom prst="rect">
            <a:avLst/>
          </a:prstGeom>
        </p:spPr>
        <p:txBody>
          <a:bodyPr wrap="square">
            <a:spAutoFit/>
          </a:bodyPr>
          <a:lstStyle/>
          <a:p>
            <a:pPr algn="ctr"/>
            <a:r>
              <a:rPr lang="ru-RU" sz="1400" b="1" dirty="0" smtClean="0">
                <a:solidFill>
                  <a:srgbClr val="008000"/>
                </a:solidFill>
              </a:rPr>
              <a:t>Молодежная библиотека им. Чехова, </a:t>
            </a:r>
          </a:p>
          <a:p>
            <a:pPr algn="ctr"/>
            <a:r>
              <a:rPr lang="ru-RU" sz="1400" b="1" dirty="0" smtClean="0">
                <a:solidFill>
                  <a:srgbClr val="008000"/>
                </a:solidFill>
              </a:rPr>
              <a:t>ул. Комсомольская, 3 </a:t>
            </a:r>
          </a:p>
          <a:p>
            <a:pPr algn="ctr"/>
            <a:r>
              <a:rPr lang="ru-RU" sz="1400" b="1" dirty="0" smtClean="0">
                <a:solidFill>
                  <a:srgbClr val="008000"/>
                </a:solidFill>
              </a:rPr>
              <a:t>на сумму  281,2 </a:t>
            </a:r>
            <a:r>
              <a:rPr lang="ru-RU" sz="1400" b="1" dirty="0">
                <a:solidFill>
                  <a:srgbClr val="008000"/>
                </a:solidFill>
              </a:rPr>
              <a:t>тыс. рублей</a:t>
            </a:r>
          </a:p>
        </p:txBody>
      </p:sp>
      <p:sp>
        <p:nvSpPr>
          <p:cNvPr id="11" name="Прямоугольник 10"/>
          <p:cNvSpPr/>
          <p:nvPr/>
        </p:nvSpPr>
        <p:spPr>
          <a:xfrm>
            <a:off x="726946" y="3682026"/>
            <a:ext cx="3960885" cy="523220"/>
          </a:xfrm>
          <a:prstGeom prst="rect">
            <a:avLst/>
          </a:prstGeom>
        </p:spPr>
        <p:txBody>
          <a:bodyPr wrap="square">
            <a:spAutoFit/>
          </a:bodyPr>
          <a:lstStyle/>
          <a:p>
            <a:pPr algn="ctr"/>
            <a:r>
              <a:rPr lang="ru-RU" sz="1400" b="1" dirty="0" smtClean="0">
                <a:solidFill>
                  <a:srgbClr val="008000"/>
                </a:solidFill>
              </a:rPr>
              <a:t> Библиотека искусств, ул. Ленина, 72 </a:t>
            </a:r>
            <a:endParaRPr lang="en-US" sz="1400" b="1" dirty="0" smtClean="0">
              <a:solidFill>
                <a:srgbClr val="008000"/>
              </a:solidFill>
            </a:endParaRPr>
          </a:p>
          <a:p>
            <a:pPr algn="ctr"/>
            <a:r>
              <a:rPr lang="ru-RU" sz="1400" b="1" dirty="0" smtClean="0">
                <a:solidFill>
                  <a:srgbClr val="008000"/>
                </a:solidFill>
              </a:rPr>
              <a:t>на сумму 253,8 тыс. рублей</a:t>
            </a:r>
            <a:endParaRPr lang="ru-RU" sz="1400" b="1" dirty="0">
              <a:solidFill>
                <a:srgbClr val="008000"/>
              </a:solidFill>
            </a:endParaRPr>
          </a:p>
        </p:txBody>
      </p:sp>
      <p:sp>
        <p:nvSpPr>
          <p:cNvPr id="12" name="Прямоугольник 11"/>
          <p:cNvSpPr/>
          <p:nvPr/>
        </p:nvSpPr>
        <p:spPr>
          <a:xfrm>
            <a:off x="4557685" y="3574304"/>
            <a:ext cx="3653912" cy="738664"/>
          </a:xfrm>
          <a:prstGeom prst="rect">
            <a:avLst/>
          </a:prstGeom>
        </p:spPr>
        <p:txBody>
          <a:bodyPr wrap="square">
            <a:spAutoFit/>
          </a:bodyPr>
          <a:lstStyle/>
          <a:p>
            <a:pPr algn="ctr"/>
            <a:r>
              <a:rPr lang="ru-RU" sz="1400" b="1" dirty="0">
                <a:solidFill>
                  <a:srgbClr val="008000"/>
                </a:solidFill>
              </a:rPr>
              <a:t> </a:t>
            </a:r>
            <a:r>
              <a:rPr lang="ru-RU" sz="1400" b="1" dirty="0" smtClean="0">
                <a:solidFill>
                  <a:srgbClr val="008000"/>
                </a:solidFill>
              </a:rPr>
              <a:t>Парк «Дружба», расположенный в </a:t>
            </a:r>
          </a:p>
          <a:p>
            <a:pPr algn="ctr"/>
            <a:r>
              <a:rPr lang="ru-RU" sz="1400" b="1" dirty="0" smtClean="0">
                <a:solidFill>
                  <a:srgbClr val="008000"/>
                </a:solidFill>
              </a:rPr>
              <a:t>квартале № 400 на сумму </a:t>
            </a:r>
          </a:p>
          <a:p>
            <a:pPr algn="ctr"/>
            <a:r>
              <a:rPr lang="ru-RU" sz="1400" b="1" dirty="0" smtClean="0">
                <a:solidFill>
                  <a:srgbClr val="008000"/>
                </a:solidFill>
              </a:rPr>
              <a:t>4 447,9 тыс. </a:t>
            </a:r>
            <a:r>
              <a:rPr lang="ru-RU" sz="1400" b="1" dirty="0">
                <a:solidFill>
                  <a:srgbClr val="008000"/>
                </a:solidFill>
              </a:rPr>
              <a:t>рублей</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016" y="1387750"/>
            <a:ext cx="2767567" cy="20749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25" y="1384855"/>
            <a:ext cx="3467928" cy="20807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259" y="1379719"/>
            <a:ext cx="2922513" cy="20791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Заголовок 1"/>
          <p:cNvSpPr txBox="1">
            <a:spLocks/>
          </p:cNvSpPr>
          <p:nvPr/>
        </p:nvSpPr>
        <p:spPr>
          <a:xfrm>
            <a:off x="973425" y="4737460"/>
            <a:ext cx="2150427" cy="1600438"/>
          </a:xfrm>
          <a:prstGeom prst="rect">
            <a:avLst/>
          </a:prstGeom>
          <a:noFill/>
        </p:spPr>
        <p:txBody>
          <a:bodyPr wrap="square" rtlCol="0">
            <a:spAutoFit/>
          </a:bodyPr>
          <a:lstStyle>
            <a:defPPr>
              <a:defRPr lang="en-US"/>
            </a:defPPr>
            <a:lvl1pPr algn="ctr">
              <a:spcBef>
                <a:spcPct val="0"/>
              </a:spcBef>
              <a:defRPr sz="1400" b="1">
                <a:solidFill>
                  <a:srgbClr val="008000"/>
                </a:solidFill>
              </a:defRPr>
            </a:lvl1pPr>
          </a:lstStyle>
          <a:p>
            <a:r>
              <a:rPr lang="ru-RU" dirty="0"/>
              <a:t>Здание ЦДШИ              им. М.Ф. </a:t>
            </a:r>
            <a:r>
              <a:rPr lang="ru-RU" dirty="0" err="1"/>
              <a:t>Кнауф</a:t>
            </a:r>
            <a:r>
              <a:rPr lang="ru-RU" dirty="0"/>
              <a:t>-Каминской                             г. Благовещенска,      ул. Горького, 45 - на сумму 656,9 тыс. рублей</a:t>
            </a:r>
          </a:p>
        </p:txBody>
      </p:sp>
      <p:pic>
        <p:nvPicPr>
          <p:cNvPr id="15" name="Объект 3"/>
          <p:cNvPicPr>
            <a:picLocks noChangeAspect="1"/>
          </p:cNvPicPr>
          <p:nvPr/>
        </p:nvPicPr>
        <p:blipFill rotWithShape="1">
          <a:blip r:embed="rId5" cstate="print">
            <a:extLst>
              <a:ext uri="{28A0092B-C50C-407E-A947-70E740481C1C}">
                <a14:useLocalDpi xmlns:a14="http://schemas.microsoft.com/office/drawing/2010/main" val="0"/>
              </a:ext>
            </a:extLst>
          </a:blip>
          <a:srcRect l="12174" t="9285" r="18989" b="13543"/>
          <a:stretch/>
        </p:blipFill>
        <p:spPr>
          <a:xfrm>
            <a:off x="3035104" y="4474640"/>
            <a:ext cx="2528651" cy="21260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0115" y="4474639"/>
            <a:ext cx="3197657" cy="21317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Box 16"/>
          <p:cNvSpPr txBox="1"/>
          <p:nvPr/>
        </p:nvSpPr>
        <p:spPr>
          <a:xfrm>
            <a:off x="5662106" y="4965735"/>
            <a:ext cx="2469658" cy="954107"/>
          </a:xfrm>
          <a:prstGeom prst="rect">
            <a:avLst/>
          </a:prstGeom>
          <a:noFill/>
        </p:spPr>
        <p:txBody>
          <a:bodyPr wrap="square" rtlCol="0">
            <a:spAutoFit/>
          </a:bodyPr>
          <a:lstStyle/>
          <a:p>
            <a:pPr algn="ctr">
              <a:spcBef>
                <a:spcPct val="0"/>
              </a:spcBef>
            </a:pPr>
            <a:r>
              <a:rPr lang="ru-RU" sz="1400" b="1" dirty="0">
                <a:solidFill>
                  <a:srgbClr val="008000"/>
                </a:solidFill>
              </a:rPr>
              <a:t>Здание художественной школы, </a:t>
            </a:r>
            <a:r>
              <a:rPr lang="ru-RU" sz="1400" b="1" dirty="0" err="1">
                <a:solidFill>
                  <a:srgbClr val="008000"/>
                </a:solidFill>
              </a:rPr>
              <a:t>Игнатьевское</a:t>
            </a:r>
            <a:r>
              <a:rPr lang="ru-RU" sz="1400" b="1" dirty="0">
                <a:solidFill>
                  <a:srgbClr val="008000"/>
                </a:solidFill>
              </a:rPr>
              <a:t> шоссе, 5 на сумму </a:t>
            </a:r>
            <a:endParaRPr lang="en-US" sz="1400" b="1" dirty="0" smtClean="0">
              <a:solidFill>
                <a:srgbClr val="008000"/>
              </a:solidFill>
            </a:endParaRPr>
          </a:p>
          <a:p>
            <a:pPr algn="ctr">
              <a:spcBef>
                <a:spcPct val="0"/>
              </a:spcBef>
            </a:pPr>
            <a:r>
              <a:rPr lang="ru-RU" sz="1400" b="1" dirty="0" smtClean="0">
                <a:solidFill>
                  <a:srgbClr val="008000"/>
                </a:solidFill>
              </a:rPr>
              <a:t>242,0 </a:t>
            </a:r>
            <a:r>
              <a:rPr lang="ru-RU" sz="1400" b="1" dirty="0">
                <a:solidFill>
                  <a:srgbClr val="008000"/>
                </a:solidFill>
              </a:rPr>
              <a:t>тыс. рублей</a:t>
            </a:r>
          </a:p>
        </p:txBody>
      </p:sp>
      <p:pic>
        <p:nvPicPr>
          <p:cNvPr id="13" name="Picture 2" descr="Картинки по запросу герб Благовещенска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520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Подсветку-триколор на пограничной вышке в Благовещенске успешно  протестировали — Амурская прав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602" y="4160441"/>
            <a:ext cx="3325558" cy="22239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6" name="Picture 2" descr="У спорткомплекса «Юность» в Благовещенске появилась подсветка / Здание спорткомплекса «Юность» в Благовещенске осветили художественной подсветкой. «На фасаде установлено около 50 светильников разных видов. Это прожекторы мощностью 52 ватта, 90 ватт, а также метровые светильники, которые установлены на входной зоне и на фасаде со стороны улицы Краснофлотской», — рассказал приехавшему посмотреть на работу мэру Олегу Имамееву руководитель подрядной организации ООО «Бизнес Пул» Евгений Гамерман."/>
          <p:cNvPicPr>
            <a:picLocks noChangeAspect="1" noChangeArrowheads="1"/>
          </p:cNvPicPr>
          <p:nvPr/>
        </p:nvPicPr>
        <p:blipFill rotWithShape="1">
          <a:blip r:embed="rId3">
            <a:extLst>
              <a:ext uri="{28A0092B-C50C-407E-A947-70E740481C1C}">
                <a14:useLocalDpi xmlns:a14="http://schemas.microsoft.com/office/drawing/2010/main" val="0"/>
              </a:ext>
            </a:extLst>
          </a:blip>
          <a:srcRect r="16090" b="17458"/>
          <a:stretch/>
        </p:blipFill>
        <p:spPr bwMode="auto">
          <a:xfrm>
            <a:off x="2064518" y="334675"/>
            <a:ext cx="3384704" cy="22214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03336" y="3267078"/>
            <a:ext cx="3599946" cy="954107"/>
          </a:xfrm>
          <a:prstGeom prst="rect">
            <a:avLst/>
          </a:prstGeom>
        </p:spPr>
        <p:txBody>
          <a:bodyPr wrap="square">
            <a:spAutoFit/>
          </a:bodyPr>
          <a:lstStyle>
            <a:defPPr>
              <a:defRPr lang="en-US"/>
            </a:defPPr>
            <a:lvl1pPr algn="ctr">
              <a:defRPr sz="1400" b="1">
                <a:solidFill>
                  <a:srgbClr val="008000"/>
                </a:solidFill>
              </a:defRPr>
            </a:lvl1pPr>
          </a:lstStyle>
          <a:p>
            <a:r>
              <a:rPr lang="ru-RU" dirty="0"/>
              <a:t>Фасад здания </a:t>
            </a:r>
            <a:r>
              <a:rPr lang="ru-RU" dirty="0" smtClean="0"/>
              <a:t>МАОУ «Школа № 22 города Благовещенска», </a:t>
            </a:r>
          </a:p>
          <a:p>
            <a:r>
              <a:rPr lang="ru-RU" dirty="0" smtClean="0"/>
              <a:t>ул</a:t>
            </a:r>
            <a:r>
              <a:rPr lang="ru-RU" dirty="0"/>
              <a:t>. </a:t>
            </a:r>
            <a:r>
              <a:rPr lang="ru-RU" dirty="0" smtClean="0"/>
              <a:t>Ленина, 196</a:t>
            </a:r>
          </a:p>
          <a:p>
            <a:r>
              <a:rPr lang="ru-RU" dirty="0" smtClean="0"/>
              <a:t>сумма – 2 279,6 тыс. рублей</a:t>
            </a:r>
            <a:endParaRPr lang="ru-RU" dirty="0"/>
          </a:p>
        </p:txBody>
      </p:sp>
      <p:sp>
        <p:nvSpPr>
          <p:cNvPr id="11" name="TextBox 10"/>
          <p:cNvSpPr txBox="1"/>
          <p:nvPr/>
        </p:nvSpPr>
        <p:spPr>
          <a:xfrm>
            <a:off x="6165623" y="1135359"/>
            <a:ext cx="2236943" cy="1169551"/>
          </a:xfrm>
          <a:prstGeom prst="rect">
            <a:avLst/>
          </a:prstGeom>
        </p:spPr>
        <p:txBody>
          <a:bodyPr wrap="square">
            <a:spAutoFit/>
          </a:bodyPr>
          <a:lstStyle>
            <a:defPPr>
              <a:defRPr lang="en-US"/>
            </a:defPPr>
            <a:lvl1pPr algn="ctr">
              <a:defRPr sz="1400" b="1">
                <a:solidFill>
                  <a:srgbClr val="008000"/>
                </a:solidFill>
              </a:defRPr>
            </a:lvl1pPr>
          </a:lstStyle>
          <a:p>
            <a:r>
              <a:rPr lang="ru-RU" dirty="0" smtClean="0"/>
              <a:t>Сквер ЦЭВД,</a:t>
            </a:r>
          </a:p>
          <a:p>
            <a:r>
              <a:rPr lang="ru-RU" dirty="0" smtClean="0"/>
              <a:t>ул</a:t>
            </a:r>
            <a:r>
              <a:rPr lang="ru-RU" dirty="0"/>
              <a:t>. </a:t>
            </a:r>
            <a:r>
              <a:rPr lang="ru-RU" dirty="0" smtClean="0"/>
              <a:t>Богдана Хмельницкого,1</a:t>
            </a:r>
          </a:p>
          <a:p>
            <a:r>
              <a:rPr lang="ru-RU" dirty="0" smtClean="0"/>
              <a:t>сумма – 2 239,9 тыс. рублей</a:t>
            </a:r>
            <a:endParaRPr lang="ru-RU" dirty="0"/>
          </a:p>
        </p:txBody>
      </p:sp>
      <p:sp>
        <p:nvSpPr>
          <p:cNvPr id="12" name="TextBox 11"/>
          <p:cNvSpPr txBox="1"/>
          <p:nvPr/>
        </p:nvSpPr>
        <p:spPr>
          <a:xfrm>
            <a:off x="5038160" y="4687648"/>
            <a:ext cx="2665562" cy="1169551"/>
          </a:xfrm>
          <a:prstGeom prst="rect">
            <a:avLst/>
          </a:prstGeom>
        </p:spPr>
        <p:txBody>
          <a:bodyPr wrap="square">
            <a:spAutoFit/>
          </a:bodyPr>
          <a:lstStyle>
            <a:defPPr>
              <a:defRPr lang="en-US"/>
            </a:defPPr>
            <a:lvl1pPr algn="ctr">
              <a:defRPr sz="1400" b="1">
                <a:solidFill>
                  <a:srgbClr val="008000"/>
                </a:solidFill>
              </a:defRPr>
            </a:lvl1pPr>
          </a:lstStyle>
          <a:p>
            <a:r>
              <a:rPr lang="ru-RU" dirty="0" smtClean="0"/>
              <a:t>Пограничная вышка на набережной </a:t>
            </a:r>
            <a:r>
              <a:rPr lang="ru-RU" dirty="0" err="1" smtClean="0"/>
              <a:t>р.Амур</a:t>
            </a:r>
            <a:r>
              <a:rPr lang="ru-RU" dirty="0" smtClean="0"/>
              <a:t> </a:t>
            </a:r>
          </a:p>
          <a:p>
            <a:r>
              <a:rPr lang="ru-RU" dirty="0" smtClean="0"/>
              <a:t>(ул</a:t>
            </a:r>
            <a:r>
              <a:rPr lang="ru-RU" dirty="0"/>
              <a:t>. </a:t>
            </a:r>
            <a:r>
              <a:rPr lang="ru-RU" dirty="0" smtClean="0"/>
              <a:t>Мухина-Краснофлотская)</a:t>
            </a:r>
          </a:p>
          <a:p>
            <a:r>
              <a:rPr lang="ru-RU" dirty="0" smtClean="0"/>
              <a:t>сумма – 232,7 тыс. рублей</a:t>
            </a:r>
            <a:endParaRPr lang="ru-RU" dirty="0"/>
          </a:p>
        </p:txBody>
      </p:sp>
      <p:pic>
        <p:nvPicPr>
          <p:cNvPr id="9" name="Рисунок 8"/>
          <p:cNvPicPr>
            <a:picLocks noChangeAspect="1"/>
          </p:cNvPicPr>
          <p:nvPr/>
        </p:nvPicPr>
        <p:blipFill rotWithShape="1">
          <a:blip r:embed="rId4"/>
          <a:srcRect l="7316" t="10952" r="8533" b="14382"/>
          <a:stretch/>
        </p:blipFill>
        <p:spPr>
          <a:xfrm>
            <a:off x="7903336" y="4378649"/>
            <a:ext cx="3428215" cy="22214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2" descr="Картинки по запросу герб Благовещенска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7979" r="10808"/>
          <a:stretch/>
        </p:blipFill>
        <p:spPr>
          <a:xfrm rot="5400000">
            <a:off x="8400086" y="440673"/>
            <a:ext cx="2770920" cy="25589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2050748" y="2757615"/>
            <a:ext cx="3412243" cy="738664"/>
          </a:xfrm>
          <a:prstGeom prst="rect">
            <a:avLst/>
          </a:prstGeom>
        </p:spPr>
        <p:txBody>
          <a:bodyPr>
            <a:normAutofit/>
          </a:bodyPr>
          <a:lstStyle>
            <a:defPPr>
              <a:defRPr lang="en-US"/>
            </a:defPPr>
            <a:lvl1pPr algn="ctr">
              <a:spcBef>
                <a:spcPct val="0"/>
              </a:spcBef>
              <a:buNone/>
              <a:defRPr sz="1400" b="1">
                <a:solidFill>
                  <a:srgbClr val="008000"/>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dirty="0" smtClean="0"/>
              <a:t>Фасад здания МУ СОК «Юность», </a:t>
            </a:r>
            <a:endParaRPr lang="ru-RU" dirty="0"/>
          </a:p>
          <a:p>
            <a:r>
              <a:rPr lang="ru-RU" dirty="0"/>
              <a:t>ул. </a:t>
            </a:r>
            <a:r>
              <a:rPr lang="ru-RU" dirty="0" smtClean="0"/>
              <a:t>Краснофлотская, 6 – </a:t>
            </a:r>
          </a:p>
          <a:p>
            <a:r>
              <a:rPr lang="ru-RU" dirty="0" smtClean="0"/>
              <a:t>1 000 тыс. рублей</a:t>
            </a:r>
            <a:endParaRPr lang="ru-RU" dirty="0"/>
          </a:p>
        </p:txBody>
      </p:sp>
    </p:spTree>
    <p:extLst>
      <p:ext uri="{BB962C8B-B14F-4D97-AF65-F5344CB8AC3E}">
        <p14:creationId xmlns:p14="http://schemas.microsoft.com/office/powerpoint/2010/main" val="182873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Художественная подсветка украсила школу № 12 в Благовещенске"/>
          <p:cNvPicPr>
            <a:picLocks noChangeAspect="1" noChangeArrowheads="1"/>
          </p:cNvPicPr>
          <p:nvPr/>
        </p:nvPicPr>
        <p:blipFill rotWithShape="1">
          <a:blip r:embed="rId2">
            <a:extLst>
              <a:ext uri="{28A0092B-C50C-407E-A947-70E740481C1C}">
                <a14:useLocalDpi xmlns:a14="http://schemas.microsoft.com/office/drawing/2010/main" val="0"/>
              </a:ext>
            </a:extLst>
          </a:blip>
          <a:srcRect l="15751" t="4830" r="8354" b="5208"/>
          <a:stretch/>
        </p:blipFill>
        <p:spPr bwMode="auto">
          <a:xfrm>
            <a:off x="1755717" y="550955"/>
            <a:ext cx="3478881" cy="2474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3"/>
          <a:srcRect l="11278" t="4877" r="740" b="18302"/>
          <a:stretch/>
        </p:blipFill>
        <p:spPr>
          <a:xfrm>
            <a:off x="7691708" y="4209556"/>
            <a:ext cx="3929223" cy="2287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4"/>
          <a:srcRect l="8658" t="13220" r="2285" b="13171"/>
          <a:stretch/>
        </p:blipFill>
        <p:spPr>
          <a:xfrm>
            <a:off x="7829023" y="550955"/>
            <a:ext cx="3879869" cy="2474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6137" y="4209556"/>
            <a:ext cx="3811892" cy="2287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5290588" y="1049411"/>
            <a:ext cx="2482444" cy="738664"/>
          </a:xfrm>
          <a:prstGeom prst="rect">
            <a:avLst/>
          </a:prstGeom>
        </p:spPr>
        <p:txBody>
          <a:bodyPr>
            <a:normAutofit fontScale="92500" lnSpcReduction="20000"/>
          </a:bodyPr>
          <a:lstStyle>
            <a:defPPr>
              <a:defRPr lang="en-US"/>
            </a:defPPr>
            <a:lvl1pPr algn="ctr">
              <a:spcBef>
                <a:spcPct val="0"/>
              </a:spcBef>
              <a:buNone/>
              <a:defRPr sz="1400" b="1">
                <a:solidFill>
                  <a:srgbClr val="008000"/>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dirty="0"/>
              <a:t>Здание МАОУ «Школа </a:t>
            </a:r>
          </a:p>
          <a:p>
            <a:r>
              <a:rPr lang="ru-RU" dirty="0"/>
              <a:t>№ 26» </a:t>
            </a:r>
            <a:r>
              <a:rPr lang="ru-RU" dirty="0" err="1"/>
              <a:t>г.Благовещенск</a:t>
            </a:r>
            <a:r>
              <a:rPr lang="ru-RU" dirty="0"/>
              <a:t>, </a:t>
            </a:r>
          </a:p>
          <a:p>
            <a:r>
              <a:rPr lang="ru-RU" dirty="0"/>
              <a:t>ул. Комсомольская, </a:t>
            </a:r>
            <a:r>
              <a:rPr lang="ru-RU" dirty="0" smtClean="0"/>
              <a:t>21 –</a:t>
            </a:r>
          </a:p>
          <a:p>
            <a:r>
              <a:rPr lang="ru-RU" dirty="0" smtClean="0"/>
              <a:t>1 028,7 тыс. рублей</a:t>
            </a:r>
            <a:endParaRPr lang="ru-RU" dirty="0"/>
          </a:p>
        </p:txBody>
      </p:sp>
      <p:sp>
        <p:nvSpPr>
          <p:cNvPr id="3" name="TextBox 2"/>
          <p:cNvSpPr txBox="1"/>
          <p:nvPr/>
        </p:nvSpPr>
        <p:spPr>
          <a:xfrm>
            <a:off x="7717664" y="3334273"/>
            <a:ext cx="3877309" cy="738664"/>
          </a:xfrm>
          <a:prstGeom prst="rect">
            <a:avLst/>
          </a:prstGeom>
        </p:spPr>
        <p:txBody>
          <a:bodyPr>
            <a:normAutofit/>
          </a:bodyPr>
          <a:lstStyle>
            <a:defPPr>
              <a:defRPr lang="en-US"/>
            </a:defPPr>
            <a:lvl1pPr algn="ctr">
              <a:spcBef>
                <a:spcPct val="0"/>
              </a:spcBef>
              <a:buNone/>
              <a:defRPr sz="1400" b="1">
                <a:solidFill>
                  <a:srgbClr val="008000"/>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1300" dirty="0"/>
              <a:t>Здание МАОУ «Лицей № 11 г. </a:t>
            </a:r>
            <a:r>
              <a:rPr lang="ru-RU" sz="1300" dirty="0" smtClean="0"/>
              <a:t>Благовещенск», </a:t>
            </a:r>
            <a:r>
              <a:rPr lang="ru-RU" sz="1300" dirty="0"/>
              <a:t>ул. </a:t>
            </a:r>
            <a:r>
              <a:rPr lang="ru-RU" sz="1300" dirty="0" smtClean="0"/>
              <a:t>Амурская, 151 –</a:t>
            </a:r>
          </a:p>
          <a:p>
            <a:r>
              <a:rPr lang="ru-RU" sz="1300" dirty="0" smtClean="0"/>
              <a:t>1 067,8 тыс. рублей</a:t>
            </a:r>
            <a:endParaRPr lang="ru-RU" sz="1300" dirty="0"/>
          </a:p>
        </p:txBody>
      </p:sp>
      <p:sp>
        <p:nvSpPr>
          <p:cNvPr id="9" name="TextBox 8"/>
          <p:cNvSpPr txBox="1"/>
          <p:nvPr/>
        </p:nvSpPr>
        <p:spPr>
          <a:xfrm>
            <a:off x="1563156" y="3127939"/>
            <a:ext cx="3836925" cy="738664"/>
          </a:xfrm>
          <a:prstGeom prst="rect">
            <a:avLst/>
          </a:prstGeom>
        </p:spPr>
        <p:txBody>
          <a:bodyPr>
            <a:noAutofit/>
          </a:bodyPr>
          <a:lstStyle>
            <a:defPPr>
              <a:defRPr lang="en-US"/>
            </a:defPPr>
            <a:lvl1pPr algn="ctr">
              <a:spcBef>
                <a:spcPct val="0"/>
              </a:spcBef>
              <a:buNone/>
              <a:defRPr sz="1400" b="1">
                <a:solidFill>
                  <a:srgbClr val="008000"/>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1300" dirty="0"/>
              <a:t>Здание МАОУ «Школа № 12 </a:t>
            </a:r>
            <a:r>
              <a:rPr lang="ru-RU" sz="1300" dirty="0" err="1" smtClean="0"/>
              <a:t>г.Благовещенск</a:t>
            </a:r>
            <a:r>
              <a:rPr lang="ru-RU" sz="1300" dirty="0" smtClean="0"/>
              <a:t>», </a:t>
            </a:r>
            <a:endParaRPr lang="ru-RU" sz="1300" dirty="0"/>
          </a:p>
          <a:p>
            <a:r>
              <a:rPr lang="ru-RU" sz="1300" dirty="0"/>
              <a:t>ул. </a:t>
            </a:r>
            <a:r>
              <a:rPr lang="ru-RU" sz="1300" dirty="0" err="1"/>
              <a:t>Зейская</a:t>
            </a:r>
            <a:r>
              <a:rPr lang="ru-RU" sz="1300" dirty="0"/>
              <a:t>, </a:t>
            </a:r>
            <a:r>
              <a:rPr lang="ru-RU" sz="1300" dirty="0" smtClean="0"/>
              <a:t>89 -</a:t>
            </a:r>
          </a:p>
          <a:p>
            <a:r>
              <a:rPr lang="ru-RU" sz="1300" dirty="0" smtClean="0"/>
              <a:t>496,7 тыс. рублей</a:t>
            </a:r>
            <a:endParaRPr lang="ru-RU" sz="1300" dirty="0"/>
          </a:p>
        </p:txBody>
      </p:sp>
      <p:sp>
        <p:nvSpPr>
          <p:cNvPr id="10" name="TextBox 9"/>
          <p:cNvSpPr txBox="1"/>
          <p:nvPr/>
        </p:nvSpPr>
        <p:spPr>
          <a:xfrm>
            <a:off x="5498029" y="4683948"/>
            <a:ext cx="1991981" cy="1104377"/>
          </a:xfrm>
          <a:prstGeom prst="rect">
            <a:avLst/>
          </a:prstGeom>
        </p:spPr>
        <p:txBody>
          <a:bodyPr>
            <a:noAutofit/>
          </a:bodyPr>
          <a:lstStyle>
            <a:defPPr>
              <a:defRPr lang="en-US"/>
            </a:defPPr>
            <a:lvl1pPr algn="ctr">
              <a:spcBef>
                <a:spcPct val="0"/>
              </a:spcBef>
              <a:buNone/>
              <a:defRPr sz="1400" b="1">
                <a:solidFill>
                  <a:srgbClr val="008000"/>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1300" dirty="0"/>
              <a:t>Здание МАОУ</a:t>
            </a:r>
          </a:p>
          <a:p>
            <a:r>
              <a:rPr lang="ru-RU" sz="1300" dirty="0"/>
              <a:t>«Лицей № 6</a:t>
            </a:r>
          </a:p>
          <a:p>
            <a:r>
              <a:rPr lang="ru-RU" sz="1300" dirty="0"/>
              <a:t> г. </a:t>
            </a:r>
            <a:r>
              <a:rPr lang="ru-RU" sz="1300" dirty="0" smtClean="0"/>
              <a:t>Благовещенск»,</a:t>
            </a:r>
            <a:endParaRPr lang="ru-RU" sz="1300" dirty="0"/>
          </a:p>
          <a:p>
            <a:r>
              <a:rPr lang="ru-RU" sz="1300" dirty="0"/>
              <a:t>ул. Горького, </a:t>
            </a:r>
            <a:r>
              <a:rPr lang="ru-RU" sz="1300" dirty="0" smtClean="0"/>
              <a:t>233 –</a:t>
            </a:r>
          </a:p>
          <a:p>
            <a:r>
              <a:rPr lang="ru-RU" sz="1300" dirty="0" smtClean="0"/>
              <a:t>922,3 тыс. рублей</a:t>
            </a:r>
            <a:endParaRPr lang="ru-RU" sz="1300" dirty="0"/>
          </a:p>
        </p:txBody>
      </p:sp>
      <p:pic>
        <p:nvPicPr>
          <p:cNvPr id="11" name="Picture 2" descr="Картинки по запросу герб Благовещенска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
        <p:nvSpPr>
          <p:cNvPr id="7" name="Стрелка вниз 6"/>
          <p:cNvSpPr/>
          <p:nvPr/>
        </p:nvSpPr>
        <p:spPr>
          <a:xfrm rot="5400000">
            <a:off x="5697944" y="4887061"/>
            <a:ext cx="145806" cy="328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8515906" y="3761394"/>
            <a:ext cx="145806" cy="328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rot="16200000">
            <a:off x="7480634" y="1486497"/>
            <a:ext cx="145806" cy="328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rot="10800000">
            <a:off x="4698887" y="3210959"/>
            <a:ext cx="145806" cy="328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3311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0" descr="19581001.jpg"/>
          <p:cNvPicPr>
            <a:picLocks noChangeAspect="1"/>
          </p:cNvPicPr>
          <p:nvPr/>
        </p:nvPicPr>
        <p:blipFill>
          <a:blip r:embed="rId2" cstate="print"/>
          <a:srcRect/>
          <a:stretch>
            <a:fillRect/>
          </a:stretch>
        </p:blipFill>
        <p:spPr bwMode="auto">
          <a:xfrm>
            <a:off x="8573775" y="966570"/>
            <a:ext cx="3444075" cy="2561968"/>
          </a:xfrm>
          <a:prstGeom prst="rect">
            <a:avLst/>
          </a:prstGeom>
          <a:noFill/>
          <a:ln w="9525">
            <a:noFill/>
            <a:miter lim="800000"/>
            <a:headEnd/>
            <a:tailEnd/>
          </a:ln>
          <a:effectLst>
            <a:softEdge rad="127000"/>
          </a:effectLst>
          <a:scene3d>
            <a:camera prst="orthographicFront"/>
            <a:lightRig rig="threePt" dir="t"/>
          </a:scene3d>
          <a:sp3d/>
        </p:spPr>
      </p:pic>
      <p:sp>
        <p:nvSpPr>
          <p:cNvPr id="2" name="Прямоугольник 1"/>
          <p:cNvSpPr/>
          <p:nvPr/>
        </p:nvSpPr>
        <p:spPr>
          <a:xfrm>
            <a:off x="1878227" y="724060"/>
            <a:ext cx="6549081" cy="3046988"/>
          </a:xfrm>
          <a:prstGeom prst="rect">
            <a:avLst/>
          </a:prstGeom>
        </p:spPr>
        <p:txBody>
          <a:bodyPr wrap="square">
            <a:spAutoFit/>
          </a:bodyPr>
          <a:lstStyle/>
          <a:p>
            <a:pPr algn="just"/>
            <a:r>
              <a:rPr lang="ru-RU" sz="1600" b="1" dirty="0" smtClean="0">
                <a:solidFill>
                  <a:schemeClr val="accent1">
                    <a:lumMod val="50000"/>
                  </a:schemeClr>
                </a:solidFill>
              </a:rPr>
              <a:t>	Каждый житель города является участником формирования этого плана с одной стороны как налогоплательщик, наполняя доходы бюджета, с другой – он получает часть расходов как потребитель общественных услуг. </a:t>
            </a:r>
          </a:p>
          <a:p>
            <a:pPr algn="just"/>
            <a:r>
              <a:rPr lang="ru-RU" sz="1600" b="1" dirty="0" smtClean="0">
                <a:solidFill>
                  <a:schemeClr val="accent1">
                    <a:lumMod val="50000"/>
                  </a:schemeClr>
                </a:solidFill>
              </a:rPr>
              <a:t>	Поступившие доходы расходуются муниципалитетом для выполнения своих функций и предоставления общественных (муниципальных) услуг: образование, культура, спорт, социальное обеспечение, поддержка экономики, гарантии безопасности и правопорядка, защита общественных интересов, гражданских прав и свобод и др.</a:t>
            </a:r>
            <a:endParaRPr lang="ru-RU" sz="1600" b="1" dirty="0">
              <a:solidFill>
                <a:schemeClr val="accent1">
                  <a:lumMod val="50000"/>
                </a:schemeClr>
              </a:solidFill>
            </a:endParaRPr>
          </a:p>
        </p:txBody>
      </p:sp>
      <p:sp>
        <p:nvSpPr>
          <p:cNvPr id="3" name="Прямоугольник 2"/>
          <p:cNvSpPr/>
          <p:nvPr/>
        </p:nvSpPr>
        <p:spPr>
          <a:xfrm>
            <a:off x="7063402" y="4139240"/>
            <a:ext cx="4506097" cy="2308324"/>
          </a:xfrm>
          <a:prstGeom prst="rect">
            <a:avLst/>
          </a:prstGeom>
        </p:spPr>
        <p:txBody>
          <a:bodyPr wrap="square">
            <a:spAutoFit/>
          </a:bodyPr>
          <a:lstStyle/>
          <a:p>
            <a:pPr algn="just"/>
            <a:r>
              <a:rPr lang="ru-RU" sz="1600" b="1" dirty="0" smtClean="0">
                <a:solidFill>
                  <a:schemeClr val="accent1">
                    <a:lumMod val="50000"/>
                  </a:schemeClr>
                </a:solidFill>
              </a:rPr>
              <a:t>Граждане – как налогоплательщики и как потребители муниципальных услуг – должны быть уверены в том, что передаваемые ими в распоряжение бюджета города средства используются прозрачно и эффективно, приносят конкретные результаты, как для общества в целом, так и для каждой семьи, для каждого человека. </a:t>
            </a:r>
            <a:endParaRPr lang="ru-RU" sz="1600" b="1" dirty="0">
              <a:solidFill>
                <a:schemeClr val="accent1">
                  <a:lumMod val="50000"/>
                </a:schemeClr>
              </a:solidFill>
            </a:endParaRPr>
          </a:p>
        </p:txBody>
      </p:sp>
      <p:sp>
        <p:nvSpPr>
          <p:cNvPr id="4" name="Прямоугольник 3"/>
          <p:cNvSpPr/>
          <p:nvPr/>
        </p:nvSpPr>
        <p:spPr>
          <a:xfrm>
            <a:off x="2677297" y="0"/>
            <a:ext cx="6096000" cy="646331"/>
          </a:xfrm>
          <a:prstGeom prst="rect">
            <a:avLst/>
          </a:prstGeom>
        </p:spPr>
        <p:txBody>
          <a:bodyPr wrap="square">
            <a:spAutoFit/>
          </a:bodyPr>
          <a:lstStyle/>
          <a:p>
            <a:endParaRPr lang="ru-RU" dirty="0" smtClean="0"/>
          </a:p>
          <a:p>
            <a:pPr algn="ctr"/>
            <a:r>
              <a:rPr lang="ru-RU" b="1" dirty="0" smtClean="0">
                <a:solidFill>
                  <a:srgbClr val="C00000"/>
                </a:solidFill>
              </a:rPr>
              <a:t>БЮДЖЕТ – ЭТО ПЛАН ДОХОДОВ И РАСХОДОВ </a:t>
            </a:r>
            <a:endParaRPr lang="ru-RU" b="1" dirty="0">
              <a:solidFill>
                <a:srgbClr val="C00000"/>
              </a:solidFill>
            </a:endParaRPr>
          </a:p>
        </p:txBody>
      </p:sp>
      <p:pic>
        <p:nvPicPr>
          <p:cNvPr id="11"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Рисунок1.png"/>
          <p:cNvPicPr>
            <a:picLocks noChangeAspect="1" noChangeArrowheads="1"/>
          </p:cNvPicPr>
          <p:nvPr/>
        </p:nvPicPr>
        <p:blipFill>
          <a:blip r:embed="rId4" cstate="print"/>
          <a:srcRect/>
          <a:stretch>
            <a:fillRect/>
          </a:stretch>
        </p:blipFill>
        <p:spPr bwMode="auto">
          <a:xfrm>
            <a:off x="1878227" y="3848777"/>
            <a:ext cx="4629664" cy="2889250"/>
          </a:xfrm>
          <a:prstGeom prst="rect">
            <a:avLst/>
          </a:prstGeom>
          <a:noFill/>
          <a:ln>
            <a:noFill/>
          </a:ln>
          <a:effectLst>
            <a:outerShdw blurRad="50800" dist="38100" dir="2700000" algn="tl" rotWithShape="0">
              <a:prstClr val="black">
                <a:alpha val="40000"/>
              </a:prstClr>
            </a:outerShdw>
            <a:softEdge rad="63500"/>
          </a:effectLst>
        </p:spPr>
      </p:pic>
      <p:pic>
        <p:nvPicPr>
          <p:cNvPr id="8"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867" y="120455"/>
            <a:ext cx="994565" cy="10517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89407" y="801746"/>
            <a:ext cx="10688244" cy="5903853"/>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49" name="Rectangle 1"/>
          <p:cNvSpPr>
            <a:spLocks noChangeArrowheads="1"/>
          </p:cNvSpPr>
          <p:nvPr/>
        </p:nvSpPr>
        <p:spPr bwMode="auto">
          <a:xfrm>
            <a:off x="1025853" y="1207628"/>
            <a:ext cx="10615351"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pPr>
            <a:r>
              <a:rPr lang="ru-RU" b="1" i="1" dirty="0" smtClean="0">
                <a:solidFill>
                  <a:schemeClr val="accent2">
                    <a:lumMod val="75000"/>
                  </a:schemeClr>
                </a:solidFill>
                <a:latin typeface="Times New Roman" pitchFamily="18" charset="0"/>
                <a:ea typeface="Times New Roman" pitchFamily="18" charset="0"/>
                <a:cs typeface="Times New Roman" pitchFamily="18" charset="0"/>
              </a:rPr>
              <a:t> </a:t>
            </a:r>
            <a:r>
              <a:rPr lang="ru-RU" b="1" i="1" dirty="0" smtClean="0">
                <a:solidFill>
                  <a:srgbClr val="03313F"/>
                </a:solidFill>
                <a:latin typeface="Times New Roman" pitchFamily="18" charset="0"/>
                <a:ea typeface="Times New Roman" pitchFamily="18" charset="0"/>
                <a:cs typeface="Times New Roman" pitchFamily="18" charset="0"/>
              </a:rPr>
              <a:t>В течение 2020 года на территории города </a:t>
            </a:r>
            <a:r>
              <a:rPr lang="ru-RU" b="1" i="1" dirty="0">
                <a:solidFill>
                  <a:srgbClr val="03313F"/>
                </a:solidFill>
                <a:latin typeface="Times New Roman" pitchFamily="18" charset="0"/>
                <a:ea typeface="Times New Roman" pitchFamily="18" charset="0"/>
                <a:cs typeface="Times New Roman" pitchFamily="18" charset="0"/>
              </a:rPr>
              <a:t>Благовещенска реализовано 11 муниципальных программ. Предусмотрено на их финансирование по плану 9 </a:t>
            </a:r>
            <a:r>
              <a:rPr lang="ru-RU" b="1" i="1" dirty="0" smtClean="0">
                <a:solidFill>
                  <a:srgbClr val="03313F"/>
                </a:solidFill>
                <a:latin typeface="Times New Roman" pitchFamily="18" charset="0"/>
                <a:ea typeface="Times New Roman" pitchFamily="18" charset="0"/>
                <a:cs typeface="Times New Roman" pitchFamily="18" charset="0"/>
              </a:rPr>
              <a:t>780 345 </a:t>
            </a:r>
            <a:r>
              <a:rPr lang="ru-RU" b="1" i="1" dirty="0">
                <a:solidFill>
                  <a:srgbClr val="03313F"/>
                </a:solidFill>
                <a:latin typeface="Times New Roman" pitchFamily="18" charset="0"/>
                <a:ea typeface="Times New Roman" pitchFamily="18" charset="0"/>
                <a:cs typeface="Times New Roman" pitchFamily="18" charset="0"/>
              </a:rPr>
              <a:t>тыс. руб., что на </a:t>
            </a:r>
            <a:r>
              <a:rPr lang="ru-RU" b="1" i="1" dirty="0" smtClean="0">
                <a:solidFill>
                  <a:srgbClr val="03313F"/>
                </a:solidFill>
                <a:latin typeface="Times New Roman" pitchFamily="18" charset="0"/>
                <a:ea typeface="Times New Roman" pitchFamily="18" charset="0"/>
                <a:cs typeface="Times New Roman" pitchFamily="18" charset="0"/>
              </a:rPr>
              <a:t>68 процентов </a:t>
            </a:r>
            <a:r>
              <a:rPr lang="ru-RU" b="1" i="1" dirty="0">
                <a:solidFill>
                  <a:srgbClr val="03313F"/>
                </a:solidFill>
                <a:latin typeface="Times New Roman" pitchFamily="18" charset="0"/>
                <a:ea typeface="Times New Roman" pitchFamily="18" charset="0"/>
                <a:cs typeface="Times New Roman" pitchFamily="18" charset="0"/>
              </a:rPr>
              <a:t>выше уровня 2019 года, из них: 6 749 830 тыс. рублей - средства   федерального   и  областного бюджетов, 3 030 515,3 тыс. рублей - средства  городского </a:t>
            </a:r>
            <a:r>
              <a:rPr lang="ru-RU" b="1" i="1" dirty="0" smtClean="0">
                <a:solidFill>
                  <a:srgbClr val="03313F"/>
                </a:solidFill>
                <a:latin typeface="Times New Roman" pitchFamily="18" charset="0"/>
                <a:ea typeface="Times New Roman" pitchFamily="18" charset="0"/>
                <a:cs typeface="Times New Roman" pitchFamily="18" charset="0"/>
              </a:rPr>
              <a:t>бюджета.</a:t>
            </a:r>
            <a:endParaRPr lang="ru-RU" b="1" i="1" dirty="0">
              <a:solidFill>
                <a:srgbClr val="03313F"/>
              </a:solidFill>
              <a:latin typeface="Times New Roman" pitchFamily="18" charset="0"/>
              <a:ea typeface="Times New Roman" pitchFamily="18" charset="0"/>
              <a:cs typeface="Times New Roman" pitchFamily="18" charset="0"/>
            </a:endParaRPr>
          </a:p>
          <a:p>
            <a:pPr indent="450850" algn="just" fontAlgn="base">
              <a:spcBef>
                <a:spcPct val="0"/>
              </a:spcBef>
              <a:spcAft>
                <a:spcPct val="0"/>
              </a:spcAft>
            </a:pPr>
            <a:r>
              <a:rPr lang="ru-RU" b="1" i="1" dirty="0">
                <a:solidFill>
                  <a:srgbClr val="03313F"/>
                </a:solidFill>
                <a:latin typeface="Times New Roman" pitchFamily="18" charset="0"/>
                <a:ea typeface="Times New Roman" pitchFamily="18" charset="0"/>
                <a:cs typeface="Times New Roman" pitchFamily="18" charset="0"/>
              </a:rPr>
              <a:t>Фактически расходы профинансированы на сумму 9 </a:t>
            </a:r>
            <a:r>
              <a:rPr lang="ru-RU" b="1" i="1" dirty="0" smtClean="0">
                <a:solidFill>
                  <a:srgbClr val="03313F"/>
                </a:solidFill>
                <a:latin typeface="Times New Roman" pitchFamily="18" charset="0"/>
                <a:ea typeface="Times New Roman" pitchFamily="18" charset="0"/>
                <a:cs typeface="Times New Roman" pitchFamily="18" charset="0"/>
              </a:rPr>
              <a:t>056 450,4 </a:t>
            </a:r>
            <a:r>
              <a:rPr lang="ru-RU" b="1" i="1" dirty="0">
                <a:solidFill>
                  <a:srgbClr val="03313F"/>
                </a:solidFill>
                <a:latin typeface="Times New Roman" pitchFamily="18" charset="0"/>
                <a:ea typeface="Times New Roman" pitchFamily="18" charset="0"/>
                <a:cs typeface="Times New Roman" pitchFamily="18" charset="0"/>
              </a:rPr>
              <a:t>тыс. рублей или на </a:t>
            </a:r>
            <a:r>
              <a:rPr lang="ru-RU" b="1" i="1" dirty="0" smtClean="0">
                <a:solidFill>
                  <a:srgbClr val="03313F"/>
                </a:solidFill>
                <a:latin typeface="Times New Roman" pitchFamily="18" charset="0"/>
                <a:ea typeface="Times New Roman" pitchFamily="18" charset="0"/>
                <a:cs typeface="Times New Roman" pitchFamily="18" charset="0"/>
              </a:rPr>
              <a:t>92,6 процента </a:t>
            </a:r>
            <a:r>
              <a:rPr lang="ru-RU" b="1" i="1" dirty="0">
                <a:solidFill>
                  <a:srgbClr val="03313F"/>
                </a:solidFill>
                <a:latin typeface="Times New Roman" pitchFamily="18" charset="0"/>
                <a:ea typeface="Times New Roman" pitchFamily="18" charset="0"/>
                <a:cs typeface="Times New Roman" pitchFamily="18" charset="0"/>
              </a:rPr>
              <a:t>от планового объема финансирования, в том числе: за счет средств федерального и областного бюджетов - в размере 6 122 507,5 тыс. рублей (</a:t>
            </a:r>
            <a:r>
              <a:rPr lang="ru-RU" b="1" i="1" dirty="0" smtClean="0">
                <a:solidFill>
                  <a:srgbClr val="03313F"/>
                </a:solidFill>
                <a:latin typeface="Times New Roman" pitchFamily="18" charset="0"/>
                <a:ea typeface="Times New Roman" pitchFamily="18" charset="0"/>
                <a:cs typeface="Times New Roman" pitchFamily="18" charset="0"/>
              </a:rPr>
              <a:t>90,7 процентов), </a:t>
            </a:r>
            <a:r>
              <a:rPr lang="ru-RU" b="1" i="1" dirty="0">
                <a:solidFill>
                  <a:srgbClr val="03313F"/>
                </a:solidFill>
                <a:latin typeface="Times New Roman" pitchFamily="18" charset="0"/>
                <a:ea typeface="Times New Roman" pitchFamily="18" charset="0"/>
                <a:cs typeface="Times New Roman" pitchFamily="18" charset="0"/>
              </a:rPr>
              <a:t>за счет средств городского бюджета - в размере 2 938 587,5 тыс. </a:t>
            </a:r>
            <a:r>
              <a:rPr lang="ru-RU" b="1" i="1" dirty="0" smtClean="0">
                <a:solidFill>
                  <a:srgbClr val="03313F"/>
                </a:solidFill>
                <a:latin typeface="Times New Roman" pitchFamily="18" charset="0"/>
                <a:ea typeface="Times New Roman" pitchFamily="18" charset="0"/>
                <a:cs typeface="Times New Roman" pitchFamily="18" charset="0"/>
              </a:rPr>
              <a:t>рублей </a:t>
            </a:r>
            <a:r>
              <a:rPr lang="ru-RU" b="1" i="1" dirty="0">
                <a:solidFill>
                  <a:srgbClr val="03313F"/>
                </a:solidFill>
                <a:latin typeface="Times New Roman" pitchFamily="18" charset="0"/>
                <a:ea typeface="Times New Roman" pitchFamily="18" charset="0"/>
                <a:cs typeface="Times New Roman" pitchFamily="18" charset="0"/>
              </a:rPr>
              <a:t>(</a:t>
            </a:r>
            <a:r>
              <a:rPr lang="ru-RU" b="1" i="1" dirty="0" smtClean="0">
                <a:solidFill>
                  <a:srgbClr val="03313F"/>
                </a:solidFill>
                <a:latin typeface="Times New Roman" pitchFamily="18" charset="0"/>
                <a:ea typeface="Times New Roman" pitchFamily="18" charset="0"/>
                <a:cs typeface="Times New Roman" pitchFamily="18" charset="0"/>
              </a:rPr>
              <a:t>97 процентов).</a:t>
            </a:r>
            <a:endParaRPr lang="ru-RU" b="1" i="1" dirty="0">
              <a:solidFill>
                <a:srgbClr val="03313F"/>
              </a:solidFill>
              <a:latin typeface="Times New Roman" pitchFamily="18" charset="0"/>
              <a:ea typeface="Times New Roman" pitchFamily="18" charset="0"/>
              <a:cs typeface="Times New Roman" pitchFamily="18" charset="0"/>
            </a:endParaRPr>
          </a:p>
          <a:p>
            <a:pPr indent="450850" algn="just" fontAlgn="base">
              <a:spcBef>
                <a:spcPct val="0"/>
              </a:spcBef>
              <a:spcAft>
                <a:spcPct val="0"/>
              </a:spcAft>
            </a:pPr>
            <a:r>
              <a:rPr lang="ru-RU" b="1" i="1" dirty="0">
                <a:solidFill>
                  <a:srgbClr val="03313F"/>
                </a:solidFill>
                <a:latin typeface="Times New Roman" pitchFamily="18" charset="0"/>
                <a:ea typeface="Times New Roman" pitchFamily="18" charset="0"/>
                <a:cs typeface="Times New Roman" pitchFamily="18" charset="0"/>
              </a:rPr>
              <a:t>Доля расходов на муниципальные программы в структуре расходов городского бюджета в 2020 году составила </a:t>
            </a:r>
            <a:r>
              <a:rPr lang="ru-RU" b="1" i="1" dirty="0" smtClean="0">
                <a:solidFill>
                  <a:srgbClr val="03313F"/>
                </a:solidFill>
                <a:latin typeface="Times New Roman" pitchFamily="18" charset="0"/>
                <a:ea typeface="Times New Roman" pitchFamily="18" charset="0"/>
                <a:cs typeface="Times New Roman" pitchFamily="18" charset="0"/>
              </a:rPr>
              <a:t>89,9 процентов </a:t>
            </a:r>
            <a:r>
              <a:rPr lang="ru-RU" b="1" i="1" dirty="0">
                <a:solidFill>
                  <a:srgbClr val="03313F"/>
                </a:solidFill>
                <a:latin typeface="Times New Roman" pitchFamily="18" charset="0"/>
                <a:ea typeface="Times New Roman" pitchFamily="18" charset="0"/>
                <a:cs typeface="Times New Roman" pitchFamily="18" charset="0"/>
              </a:rPr>
              <a:t>(в 2019 году составляла </a:t>
            </a:r>
            <a:r>
              <a:rPr lang="ru-RU" b="1" i="1" dirty="0" smtClean="0">
                <a:solidFill>
                  <a:srgbClr val="03313F"/>
                </a:solidFill>
                <a:latin typeface="Times New Roman" pitchFamily="18" charset="0"/>
                <a:ea typeface="Times New Roman" pitchFamily="18" charset="0"/>
                <a:cs typeface="Times New Roman" pitchFamily="18" charset="0"/>
              </a:rPr>
              <a:t>86 процентов).</a:t>
            </a:r>
            <a:endParaRPr lang="ru-RU" b="1" i="1" dirty="0">
              <a:solidFill>
                <a:srgbClr val="03313F"/>
              </a:solidFill>
              <a:latin typeface="Times New Roman" pitchFamily="18" charset="0"/>
              <a:ea typeface="Times New Roman" pitchFamily="18" charset="0"/>
              <a:cs typeface="Times New Roman" pitchFamily="18" charset="0"/>
            </a:endParaRPr>
          </a:p>
          <a:p>
            <a:pPr indent="450850" algn="just" eaLnBrk="0" fontAlgn="base" hangingPunct="0">
              <a:spcBef>
                <a:spcPct val="0"/>
              </a:spcBef>
              <a:spcAft>
                <a:spcPct val="0"/>
              </a:spcAft>
            </a:pPr>
            <a:r>
              <a:rPr lang="ru-RU" b="1" i="1" dirty="0" smtClean="0">
                <a:solidFill>
                  <a:srgbClr val="03313F"/>
                </a:solidFill>
                <a:latin typeface="Times New Roman" pitchFamily="18" charset="0"/>
                <a:ea typeface="Times New Roman" pitchFamily="18" charset="0"/>
                <a:cs typeface="Times New Roman" pitchFamily="18" charset="0"/>
              </a:rPr>
              <a:t>Непрограммные </a:t>
            </a:r>
            <a:r>
              <a:rPr lang="ru-RU" b="1" i="1" dirty="0">
                <a:solidFill>
                  <a:srgbClr val="03313F"/>
                </a:solidFill>
                <a:latin typeface="Times New Roman" pitchFamily="18" charset="0"/>
                <a:ea typeface="Times New Roman" pitchFamily="18" charset="0"/>
                <a:cs typeface="Times New Roman" pitchFamily="18" charset="0"/>
              </a:rPr>
              <a:t>расходы исполнены в объеме </a:t>
            </a:r>
            <a:r>
              <a:rPr lang="ru-RU" b="1" i="1" dirty="0" smtClean="0">
                <a:solidFill>
                  <a:srgbClr val="03313F"/>
                </a:solidFill>
                <a:latin typeface="Times New Roman" pitchFamily="18" charset="0"/>
                <a:ea typeface="Times New Roman" pitchFamily="18" charset="0"/>
                <a:cs typeface="Times New Roman" pitchFamily="18" charset="0"/>
              </a:rPr>
              <a:t>1 019 357,6 </a:t>
            </a:r>
            <a:r>
              <a:rPr lang="ru-RU" b="1" i="1" dirty="0">
                <a:solidFill>
                  <a:srgbClr val="03313F"/>
                </a:solidFill>
                <a:latin typeface="Times New Roman" pitchFamily="18" charset="0"/>
                <a:ea typeface="Times New Roman" pitchFamily="18" charset="0"/>
                <a:cs typeface="Times New Roman" pitchFamily="18" charset="0"/>
              </a:rPr>
              <a:t>тыс. рублей или на </a:t>
            </a:r>
            <a:r>
              <a:rPr lang="ru-RU" b="1" i="1" dirty="0" smtClean="0">
                <a:solidFill>
                  <a:srgbClr val="03313F"/>
                </a:solidFill>
                <a:latin typeface="Times New Roman" pitchFamily="18" charset="0"/>
                <a:ea typeface="Times New Roman" pitchFamily="18" charset="0"/>
                <a:cs typeface="Times New Roman" pitchFamily="18" charset="0"/>
              </a:rPr>
              <a:t>95 </a:t>
            </a:r>
            <a:r>
              <a:rPr lang="ru-RU" b="1" i="1" dirty="0">
                <a:solidFill>
                  <a:srgbClr val="03313F"/>
                </a:solidFill>
                <a:latin typeface="Times New Roman" pitchFamily="18" charset="0"/>
                <a:ea typeface="Times New Roman" pitchFamily="18" charset="0"/>
                <a:cs typeface="Times New Roman" pitchFamily="18" charset="0"/>
              </a:rPr>
              <a:t>процента  </a:t>
            </a:r>
            <a:r>
              <a:rPr lang="ru-RU" b="1" i="1" dirty="0" smtClean="0">
                <a:solidFill>
                  <a:srgbClr val="03313F"/>
                </a:solidFill>
                <a:latin typeface="Times New Roman" pitchFamily="18" charset="0"/>
                <a:ea typeface="Times New Roman" pitchFamily="18" charset="0"/>
                <a:cs typeface="Times New Roman" pitchFamily="18" charset="0"/>
              </a:rPr>
              <a:t>                             (план 1 073 561,4 </a:t>
            </a:r>
            <a:r>
              <a:rPr lang="ru-RU" b="1" i="1" dirty="0">
                <a:solidFill>
                  <a:srgbClr val="03313F"/>
                </a:solidFill>
                <a:latin typeface="Times New Roman" pitchFamily="18" charset="0"/>
                <a:ea typeface="Times New Roman" pitchFamily="18" charset="0"/>
                <a:cs typeface="Times New Roman" pitchFamily="18" charset="0"/>
              </a:rPr>
              <a:t>тыс. рублей).</a:t>
            </a:r>
            <a:endParaRPr lang="ru-RU" b="1" i="1" dirty="0">
              <a:solidFill>
                <a:srgbClr val="03313F"/>
              </a:solidFill>
              <a:latin typeface="Times New Roman" pitchFamily="18" charset="0"/>
              <a:cs typeface="Times New Roman" pitchFamily="18" charset="0"/>
            </a:endParaRPr>
          </a:p>
          <a:p>
            <a:pPr indent="450850" algn="just" eaLnBrk="0" fontAlgn="base" hangingPunct="0">
              <a:spcBef>
                <a:spcPct val="0"/>
              </a:spcBef>
              <a:spcAft>
                <a:spcPct val="0"/>
              </a:spcAft>
            </a:pPr>
            <a:r>
              <a:rPr lang="ru-RU" b="1" i="1" dirty="0">
                <a:solidFill>
                  <a:srgbClr val="03313F"/>
                </a:solidFill>
                <a:latin typeface="Times New Roman" pitchFamily="18" charset="0"/>
                <a:ea typeface="Times New Roman" pitchFamily="18" charset="0"/>
                <a:cs typeface="Times New Roman" pitchFamily="18" charset="0"/>
              </a:rPr>
              <a:t>Исполнение расходных обязательств городского бюджета осуществлялось за счет собственных средств городского бюджета, а также за счет средств, полученных в виде безвозмездных </a:t>
            </a:r>
            <a:r>
              <a:rPr lang="ru-RU" b="1" i="1" dirty="0" smtClean="0">
                <a:solidFill>
                  <a:srgbClr val="03313F"/>
                </a:solidFill>
                <a:latin typeface="Times New Roman" pitchFamily="18" charset="0"/>
                <a:ea typeface="Times New Roman" pitchFamily="18" charset="0"/>
                <a:cs typeface="Times New Roman" pitchFamily="18" charset="0"/>
              </a:rPr>
              <a:t>поступлений. </a:t>
            </a:r>
            <a:endParaRPr lang="ru-RU" b="1" i="1" dirty="0">
              <a:solidFill>
                <a:srgbClr val="03313F"/>
              </a:solidFill>
              <a:latin typeface="Times New Roman" pitchFamily="18" charset="0"/>
              <a:cs typeface="Times New Roman" pitchFamily="18" charset="0"/>
            </a:endParaRPr>
          </a:p>
        </p:txBody>
      </p:sp>
      <p:sp>
        <p:nvSpPr>
          <p:cNvPr id="4" name="TextBox 3"/>
          <p:cNvSpPr txBox="1"/>
          <p:nvPr/>
        </p:nvSpPr>
        <p:spPr>
          <a:xfrm>
            <a:off x="2005935" y="173691"/>
            <a:ext cx="9144001" cy="461665"/>
          </a:xfrm>
          <a:prstGeom prst="rect">
            <a:avLst/>
          </a:prstGeom>
          <a:noFill/>
        </p:spPr>
        <p:txBody>
          <a:bodyPr wrap="square" rtlCol="0">
            <a:spAutoFit/>
          </a:bodyPr>
          <a:lstStyle/>
          <a:p>
            <a:pPr algn="just"/>
            <a:r>
              <a:rPr lang="ru-RU" sz="2400" b="1" dirty="0">
                <a:solidFill>
                  <a:srgbClr val="0070C0"/>
                </a:solidFill>
                <a:latin typeface="Times New Roman" panose="02020603050405020304" pitchFamily="18" charset="0"/>
                <a:cs typeface="Times New Roman" panose="02020603050405020304" pitchFamily="18" charset="0"/>
              </a:rPr>
              <a:t>Муниципальные программы города </a:t>
            </a:r>
            <a:r>
              <a:rPr lang="ru-RU" sz="2400" b="1" dirty="0" smtClean="0">
                <a:solidFill>
                  <a:srgbClr val="0070C0"/>
                </a:solidFill>
                <a:latin typeface="Times New Roman" panose="02020603050405020304" pitchFamily="18" charset="0"/>
                <a:cs typeface="Times New Roman" panose="02020603050405020304" pitchFamily="18" charset="0"/>
              </a:rPr>
              <a:t>Благовещенска в 2020 году</a:t>
            </a:r>
            <a:endParaRPr lang="ru-RU" sz="2400" b="1" dirty="0">
              <a:solidFill>
                <a:srgbClr val="0070C0"/>
              </a:solidFill>
              <a:latin typeface="Times New Roman" panose="02020603050405020304" pitchFamily="18" charset="0"/>
              <a:cs typeface="Times New Roman" panose="02020603050405020304" pitchFamily="18" charset="0"/>
            </a:endParaRPr>
          </a:p>
        </p:txBody>
      </p:sp>
      <p:pic>
        <p:nvPicPr>
          <p:cNvPr id="5"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05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28426" y="2734562"/>
            <a:ext cx="6591879" cy="3108543"/>
          </a:xfrm>
          <a:prstGeom prst="rect">
            <a:avLst/>
          </a:prstGeom>
          <a:gradFill>
            <a:gsLst>
              <a:gs pos="58100">
                <a:schemeClr val="bg1">
                  <a:lumMod val="85000"/>
                </a:schemeClr>
              </a:gs>
              <a:gs pos="0">
                <a:srgbClr val="FFFFCC"/>
              </a:gs>
              <a:gs pos="100000">
                <a:schemeClr val="accent2">
                  <a:lumMod val="20000"/>
                  <a:lumOff val="80000"/>
                </a:schemeClr>
              </a:gs>
            </a:gsLst>
            <a:lin ang="5400000" scaled="1"/>
          </a:gradFill>
          <a:effectLst>
            <a:glow rad="127000">
              <a:schemeClr val="accent6">
                <a:lumMod val="60000"/>
                <a:lumOff val="40000"/>
                <a:alpha val="93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b="1" dirty="0" smtClean="0">
                <a:solidFill>
                  <a:schemeClr val="accent5">
                    <a:lumMod val="25000"/>
                  </a:schemeClr>
                </a:solidFill>
                <a:latin typeface="Times New Roman" panose="02020603050405020304" pitchFamily="18" charset="0"/>
                <a:ea typeface="Times New Roman" panose="02020603050405020304" pitchFamily="18" charset="0"/>
              </a:rPr>
              <a:t>Общий </a:t>
            </a:r>
            <a:r>
              <a:rPr lang="ru-RU" sz="1400" b="1" dirty="0">
                <a:solidFill>
                  <a:schemeClr val="accent5">
                    <a:lumMod val="25000"/>
                  </a:schemeClr>
                </a:solidFill>
                <a:latin typeface="Times New Roman" panose="02020603050405020304" pitchFamily="18" charset="0"/>
                <a:ea typeface="Times New Roman" panose="02020603050405020304" pitchFamily="18" charset="0"/>
              </a:rPr>
              <a:t>объем финансовых средств, предусмотренных в </a:t>
            </a:r>
            <a:r>
              <a:rPr lang="ru-RU" sz="1400" b="1" dirty="0" smtClean="0">
                <a:solidFill>
                  <a:schemeClr val="accent5">
                    <a:lumMod val="25000"/>
                  </a:schemeClr>
                </a:solidFill>
                <a:latin typeface="Times New Roman" panose="02020603050405020304" pitchFamily="18" charset="0"/>
                <a:ea typeface="Times New Roman" panose="02020603050405020304" pitchFamily="18" charset="0"/>
              </a:rPr>
              <a:t>2020 </a:t>
            </a:r>
            <a:r>
              <a:rPr lang="ru-RU" sz="1400" b="1" dirty="0">
                <a:solidFill>
                  <a:schemeClr val="accent5">
                    <a:lumMod val="25000"/>
                  </a:schemeClr>
                </a:solidFill>
                <a:latin typeface="Times New Roman" panose="02020603050405020304" pitchFamily="18" charset="0"/>
                <a:ea typeface="Times New Roman" panose="02020603050405020304" pitchFamily="18" charset="0"/>
              </a:rPr>
              <a:t>году на реализацию </a:t>
            </a:r>
            <a:r>
              <a:rPr lang="ru-RU" sz="1400" b="1" dirty="0">
                <a:solidFill>
                  <a:srgbClr val="FF0000"/>
                </a:solidFill>
                <a:latin typeface="Times New Roman" panose="02020603050405020304" pitchFamily="18" charset="0"/>
                <a:ea typeface="Times New Roman" panose="02020603050405020304" pitchFamily="18" charset="0"/>
              </a:rPr>
              <a:t>подпрограммы</a:t>
            </a:r>
            <a:r>
              <a:rPr lang="ru-RU" sz="1400" b="1" dirty="0">
                <a:solidFill>
                  <a:srgbClr val="FF0000"/>
                </a:solidFill>
                <a:latin typeface="Times New Roman" panose="02020603050405020304" pitchFamily="18" charset="0"/>
                <a:ea typeface="Calibri" panose="020F0502020204030204" pitchFamily="34" charset="0"/>
              </a:rPr>
              <a:t> </a:t>
            </a:r>
            <a:r>
              <a:rPr lang="ru-RU" sz="1400" b="1" dirty="0" smtClean="0">
                <a:solidFill>
                  <a:srgbClr val="FF0000"/>
                </a:solidFill>
                <a:latin typeface="Times New Roman" panose="02020603050405020304" pitchFamily="18" charset="0"/>
                <a:ea typeface="Calibri" panose="020F0502020204030204" pitchFamily="34" charset="0"/>
              </a:rPr>
              <a:t> </a:t>
            </a:r>
            <a:r>
              <a:rPr lang="ru-RU" sz="1400" b="1" dirty="0">
                <a:solidFill>
                  <a:srgbClr val="FF0000"/>
                </a:solidFill>
                <a:latin typeface="Times New Roman" panose="02020603050405020304" pitchFamily="18" charset="0"/>
                <a:ea typeface="Calibri" panose="020F0502020204030204" pitchFamily="34" charset="0"/>
              </a:rPr>
              <a:t>«Переселение граждан из аварийного жилищного фонда на территории города Благовещенска»</a:t>
            </a:r>
            <a:r>
              <a:rPr lang="ru-RU" sz="1400" b="1" dirty="0">
                <a:solidFill>
                  <a:schemeClr val="accent5">
                    <a:lumMod val="25000"/>
                  </a:schemeClr>
                </a:solidFill>
                <a:latin typeface="Times New Roman" panose="02020603050405020304" pitchFamily="18" charset="0"/>
                <a:ea typeface="Calibri" panose="020F0502020204030204" pitchFamily="34" charset="0"/>
              </a:rPr>
              <a:t>, составил</a:t>
            </a:r>
            <a:r>
              <a:rPr lang="ru-RU" sz="1400" b="1" i="1" dirty="0">
                <a:solidFill>
                  <a:schemeClr val="accent5">
                    <a:lumMod val="25000"/>
                  </a:schemeClr>
                </a:solidFill>
                <a:latin typeface="Calibri" panose="020F0502020204030204" pitchFamily="34" charset="0"/>
                <a:ea typeface="Calibri" panose="020F0502020204030204" pitchFamily="34" charset="0"/>
                <a:cs typeface="Times New Roman" panose="02020603050405020304" pitchFamily="18" charset="0"/>
              </a:rPr>
              <a:t> </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 252 971,3 тыс. </a:t>
            </a:r>
            <a:r>
              <a:rPr lang="ru-RU" sz="1400" b="1" dirty="0">
                <a:solidFill>
                  <a:schemeClr val="accent5">
                    <a:lumMod val="25000"/>
                  </a:schemeClr>
                </a:solidFill>
                <a:latin typeface="Times New Roman" panose="02020603050405020304" pitchFamily="18" charset="0"/>
                <a:ea typeface="Calibri" panose="020F0502020204030204" pitchFamily="34" charset="0"/>
              </a:rPr>
              <a:t>рублей, исполнение </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84,8 </a:t>
            </a:r>
            <a:r>
              <a:rPr lang="ru-RU" sz="1400" b="1" dirty="0">
                <a:solidFill>
                  <a:schemeClr val="accent5">
                    <a:lumMod val="25000"/>
                  </a:schemeClr>
                </a:solidFill>
                <a:latin typeface="Times New Roman" panose="02020603050405020304" pitchFamily="18" charset="0"/>
                <a:ea typeface="Calibri" panose="020F0502020204030204" pitchFamily="34" charset="0"/>
              </a:rPr>
              <a:t>процента </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или 214 499,7 тыс. </a:t>
            </a:r>
            <a:r>
              <a:rPr lang="ru-RU" sz="1400" b="1" dirty="0">
                <a:solidFill>
                  <a:schemeClr val="accent5">
                    <a:lumMod val="25000"/>
                  </a:schemeClr>
                </a:solidFill>
                <a:latin typeface="Times New Roman" panose="02020603050405020304" pitchFamily="18" charset="0"/>
                <a:ea typeface="Calibri" panose="020F0502020204030204" pitchFamily="34" charset="0"/>
              </a:rPr>
              <a:t>рублей</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a:t>
            </a:r>
            <a:r>
              <a:rPr lang="ru-RU" sz="1400" b="1" dirty="0">
                <a:solidFill>
                  <a:schemeClr val="accent5">
                    <a:lumMod val="25000"/>
                  </a:schemeClr>
                </a:solidFill>
                <a:latin typeface="Times New Roman" panose="02020603050405020304" pitchFamily="18" charset="0"/>
                <a:ea typeface="Calibri" panose="020F0502020204030204" pitchFamily="34" charset="0"/>
              </a:rPr>
              <a:t> </a:t>
            </a:r>
            <a:endParaRPr lang="ru-RU" sz="1400" b="1" dirty="0" smtClean="0">
              <a:solidFill>
                <a:schemeClr val="accent5">
                  <a:lumMod val="25000"/>
                </a:schemeClr>
              </a:solidFill>
              <a:latin typeface="Times New Roman" panose="02020603050405020304" pitchFamily="18" charset="0"/>
              <a:ea typeface="Calibri" panose="020F0502020204030204" pitchFamily="34" charset="0"/>
            </a:endParaRPr>
          </a:p>
          <a:p>
            <a:r>
              <a:rPr lang="ru-RU" sz="1400" b="1" dirty="0" smtClean="0">
                <a:solidFill>
                  <a:schemeClr val="accent5">
                    <a:lumMod val="25000"/>
                  </a:schemeClr>
                </a:solidFill>
                <a:latin typeface="Times New Roman" panose="02020603050405020304" pitchFamily="18" charset="0"/>
                <a:ea typeface="Calibri" panose="020F0502020204030204" pitchFamily="34" charset="0"/>
              </a:rPr>
              <a:t>●Осуществлен </a:t>
            </a:r>
            <a:r>
              <a:rPr lang="ru-RU" sz="1400" b="1" dirty="0">
                <a:solidFill>
                  <a:schemeClr val="accent5">
                    <a:lumMod val="25000"/>
                  </a:schemeClr>
                </a:solidFill>
                <a:latin typeface="Times New Roman" panose="02020603050405020304" pitchFamily="18" charset="0"/>
                <a:ea typeface="Calibri" panose="020F0502020204030204" pitchFamily="34" charset="0"/>
              </a:rPr>
              <a:t>снос аварийных домов общей площадью 2,5 тыс. </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кв. м.;</a:t>
            </a:r>
          </a:p>
          <a:p>
            <a:r>
              <a:rPr lang="ru-RU" sz="1400" b="1" dirty="0" smtClean="0">
                <a:solidFill>
                  <a:schemeClr val="accent5">
                    <a:lumMod val="25000"/>
                  </a:schemeClr>
                </a:solidFill>
                <a:latin typeface="Times New Roman" panose="02020603050405020304" pitchFamily="18" charset="0"/>
                <a:ea typeface="Calibri" panose="020F0502020204030204" pitchFamily="34" charset="0"/>
              </a:rPr>
              <a:t>●Приобретены </a:t>
            </a:r>
            <a:r>
              <a:rPr lang="ru-RU" sz="1400" b="1" dirty="0">
                <a:solidFill>
                  <a:schemeClr val="accent5">
                    <a:lumMod val="25000"/>
                  </a:schemeClr>
                </a:solidFill>
                <a:latin typeface="Times New Roman" panose="02020603050405020304" pitchFamily="18" charset="0"/>
                <a:ea typeface="Calibri" panose="020F0502020204030204" pitchFamily="34" charset="0"/>
              </a:rPr>
              <a:t>88 благоустроенных жилых квартир на первичном рынке недвижимости, создаваемых в будущем (переселены 208 граждан из аварийного жилищного фонда, площадь расселенных аварийных домов составила 2,7 тыс. кв. м</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a:t>
            </a:r>
          </a:p>
          <a:p>
            <a:r>
              <a:rPr lang="ru-RU" sz="1400" b="1" dirty="0" smtClean="0">
                <a:solidFill>
                  <a:schemeClr val="accent5">
                    <a:lumMod val="25000"/>
                  </a:schemeClr>
                </a:solidFill>
                <a:latin typeface="Times New Roman" panose="02020603050405020304" pitchFamily="18" charset="0"/>
                <a:ea typeface="Calibri" panose="020F0502020204030204" pitchFamily="34" charset="0"/>
              </a:rPr>
              <a:t>●Заключено </a:t>
            </a:r>
            <a:r>
              <a:rPr lang="ru-RU" sz="1400" b="1" dirty="0">
                <a:solidFill>
                  <a:schemeClr val="accent5">
                    <a:lumMod val="25000"/>
                  </a:schemeClr>
                </a:solidFill>
                <a:latin typeface="Times New Roman" panose="02020603050405020304" pitchFamily="18" charset="0"/>
                <a:ea typeface="Calibri" panose="020F0502020204030204" pitchFamily="34" charset="0"/>
              </a:rPr>
              <a:t>и оплачено 29 соглашений об изъятии недвижимого имущества для муниципальных нужд, а также произведены выплаты по 4 решениям суда на общую сумму 52 342,2 тыс. </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рублей;</a:t>
            </a:r>
          </a:p>
          <a:p>
            <a:r>
              <a:rPr lang="ru-RU" sz="1400" b="1" dirty="0" smtClean="0">
                <a:solidFill>
                  <a:schemeClr val="accent5">
                    <a:lumMod val="25000"/>
                  </a:schemeClr>
                </a:solidFill>
                <a:latin typeface="Times New Roman" panose="02020603050405020304" pitchFamily="18" charset="0"/>
                <a:ea typeface="Calibri" panose="020F0502020204030204" pitchFamily="34" charset="0"/>
              </a:rPr>
              <a:t>●Приобретено </a:t>
            </a:r>
            <a:r>
              <a:rPr lang="ru-RU" sz="1400" b="1" dirty="0">
                <a:solidFill>
                  <a:schemeClr val="accent5">
                    <a:lumMod val="25000"/>
                  </a:schemeClr>
                </a:solidFill>
                <a:latin typeface="Times New Roman" panose="02020603050405020304" pitchFamily="18" charset="0"/>
                <a:ea typeface="Calibri" panose="020F0502020204030204" pitchFamily="34" charset="0"/>
              </a:rPr>
              <a:t>5 жилых помещений для граждан, переселяемых из аварийного жилищного фонда общей площадью 264,3 кв</a:t>
            </a:r>
            <a:r>
              <a:rPr lang="ru-RU" sz="1400" b="1" dirty="0" smtClean="0">
                <a:solidFill>
                  <a:schemeClr val="accent5">
                    <a:lumMod val="25000"/>
                  </a:schemeClr>
                </a:solidFill>
                <a:latin typeface="Times New Roman" panose="02020603050405020304" pitchFamily="18" charset="0"/>
                <a:ea typeface="Calibri" panose="020F0502020204030204" pitchFamily="34" charset="0"/>
              </a:rPr>
              <a:t>. м</a:t>
            </a:r>
            <a:r>
              <a:rPr lang="ru-RU" sz="1400" b="1" dirty="0">
                <a:solidFill>
                  <a:schemeClr val="accent5">
                    <a:lumMod val="25000"/>
                  </a:schemeClr>
                </a:solidFill>
                <a:latin typeface="Times New Roman" panose="02020603050405020304" pitchFamily="18" charset="0"/>
                <a:ea typeface="Calibri" panose="020F0502020204030204" pitchFamily="34" charset="0"/>
              </a:rPr>
              <a:t>.</a:t>
            </a:r>
            <a:endParaRPr lang="ru-RU" sz="1400" b="1" dirty="0" smtClean="0">
              <a:solidFill>
                <a:schemeClr val="accent5">
                  <a:lumMod val="25000"/>
                </a:schemeClr>
              </a:solidFill>
              <a:latin typeface="Times New Roman" panose="02020603050405020304" pitchFamily="18" charset="0"/>
              <a:ea typeface="Calibri" panose="020F0502020204030204" pitchFamily="34" charset="0"/>
            </a:endParaRPr>
          </a:p>
        </p:txBody>
      </p:sp>
      <p:sp>
        <p:nvSpPr>
          <p:cNvPr id="3" name="Прямоугольник 2"/>
          <p:cNvSpPr/>
          <p:nvPr/>
        </p:nvSpPr>
        <p:spPr>
          <a:xfrm>
            <a:off x="1721076" y="389049"/>
            <a:ext cx="10074208" cy="400110"/>
          </a:xfrm>
          <a:prstGeom prst="rect">
            <a:avLst/>
          </a:prstGeom>
        </p:spPr>
        <p:txBody>
          <a:bodyPr wrap="square">
            <a:spAutoFit/>
          </a:bodyPr>
          <a:lstStyle/>
          <a:p>
            <a:pPr algn="ctr">
              <a:spcAft>
                <a:spcPts val="0"/>
              </a:spcAft>
            </a:pPr>
            <a:r>
              <a:rPr lang="en-US" sz="2000" b="1" dirty="0" smtClean="0">
                <a:solidFill>
                  <a:srgbClr val="D82845"/>
                </a:solidFill>
                <a:latin typeface="Times New Roman" panose="02020603050405020304" pitchFamily="18" charset="0"/>
              </a:rPr>
              <a:t>1</a:t>
            </a:r>
            <a:r>
              <a:rPr lang="ru-RU" sz="2000" b="1" dirty="0" smtClean="0">
                <a:solidFill>
                  <a:srgbClr val="D82845"/>
                </a:solidFill>
                <a:latin typeface="Times New Roman" panose="02020603050405020304" pitchFamily="18" charset="0"/>
              </a:rPr>
              <a:t>. Обеспечение </a:t>
            </a:r>
            <a:r>
              <a:rPr lang="ru-RU" sz="2000" b="1" dirty="0">
                <a:solidFill>
                  <a:srgbClr val="D82845"/>
                </a:solidFill>
                <a:latin typeface="Times New Roman" panose="02020603050405020304" pitchFamily="18" charset="0"/>
              </a:rPr>
              <a:t>доступным и комфортным жильем населения города </a:t>
            </a:r>
            <a:r>
              <a:rPr lang="ru-RU" sz="2000" b="1" dirty="0" smtClean="0">
                <a:solidFill>
                  <a:srgbClr val="D82845"/>
                </a:solidFill>
                <a:latin typeface="Times New Roman" panose="02020603050405020304" pitchFamily="18" charset="0"/>
              </a:rPr>
              <a:t>Благовещенска</a:t>
            </a:r>
            <a:endParaRPr lang="ru-RU" sz="1600" dirty="0">
              <a:solidFill>
                <a:srgbClr val="D8284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721076" y="1037517"/>
            <a:ext cx="10074207" cy="1200329"/>
          </a:xfrm>
          <a:prstGeom prst="rect">
            <a:avLst/>
          </a:prstGeom>
        </p:spPr>
        <p:txBody>
          <a:bodyPr wrap="square">
            <a:spAutoFit/>
          </a:bodyPr>
          <a:lstStyle/>
          <a:p>
            <a:pPr algn="just"/>
            <a:r>
              <a:rPr lang="ru-RU" b="1" i="1" dirty="0"/>
              <a:t>Общий объем финансовых средств, предусмотренных в 2020 году на реализацию программы, составил </a:t>
            </a:r>
            <a:r>
              <a:rPr lang="ru-RU" b="1" i="1" dirty="0" smtClean="0"/>
              <a:t>346 826,4 тыс. рублей. Мероприятия </a:t>
            </a:r>
            <a:r>
              <a:rPr lang="ru-RU" b="1" i="1" dirty="0"/>
              <a:t>программы выполнены на сумму </a:t>
            </a:r>
            <a:r>
              <a:rPr lang="ru-RU" b="1" i="1" dirty="0" smtClean="0"/>
              <a:t>307 727,9 тыс. рублей </a:t>
            </a:r>
            <a:r>
              <a:rPr lang="ru-RU" b="1" i="1" dirty="0"/>
              <a:t>или на </a:t>
            </a:r>
            <a:r>
              <a:rPr lang="ru-RU" b="1" i="1" dirty="0" smtClean="0"/>
              <a:t>88,7 процентов </a:t>
            </a:r>
            <a:r>
              <a:rPr lang="ru-RU" b="1" i="1" dirty="0"/>
              <a:t>от планового объема </a:t>
            </a:r>
            <a:r>
              <a:rPr lang="ru-RU" b="1" i="1" dirty="0" smtClean="0"/>
              <a:t>финансирования.</a:t>
            </a:r>
            <a:endParaRPr lang="ru-RU" b="1" i="1" dirty="0"/>
          </a:p>
        </p:txBody>
      </p:sp>
      <p:pic>
        <p:nvPicPr>
          <p:cNvPr id="1026" name="Picture 2" descr="В Благовещенске переселенцы из аварийного жилья получили ключи от квартир в новостройк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203" y="2108754"/>
            <a:ext cx="3633467" cy="2180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7959202" y="4521342"/>
            <a:ext cx="3633467" cy="2144201"/>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225466" y="133216"/>
            <a:ext cx="993734" cy="1048603"/>
          </a:xfrm>
          <a:prstGeom prst="rect">
            <a:avLst/>
          </a:prstGeom>
        </p:spPr>
      </p:pic>
    </p:spTree>
    <p:extLst>
      <p:ext uri="{BB962C8B-B14F-4D97-AF65-F5344CB8AC3E}">
        <p14:creationId xmlns:p14="http://schemas.microsoft.com/office/powerpoint/2010/main" val="2703486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37012" y="3080100"/>
            <a:ext cx="4896416" cy="3416320"/>
          </a:xfrm>
          <a:prstGeom prst="rect">
            <a:avLst/>
          </a:prstGeom>
          <a:gradFill>
            <a:gsLst>
              <a:gs pos="55000">
                <a:schemeClr val="accent1">
                  <a:lumMod val="20000"/>
                  <a:lumOff val="80000"/>
                </a:schemeClr>
              </a:gs>
              <a:gs pos="100000">
                <a:schemeClr val="accent4">
                  <a:lumMod val="20000"/>
                  <a:lumOff val="80000"/>
                </a:schemeClr>
              </a:gs>
            </a:gsLst>
            <a:lin ang="16200000" scaled="1"/>
          </a:gradFill>
          <a:ln w="28575">
            <a:solidFill>
              <a:schemeClr val="accent5">
                <a:lumMod val="60000"/>
                <a:lumOff val="40000"/>
              </a:schemeClr>
            </a:solidFill>
          </a:ln>
          <a:effectLst>
            <a:glow rad="101600">
              <a:schemeClr val="accent4">
                <a:satMod val="175000"/>
                <a:alpha val="40000"/>
              </a:schemeClr>
            </a:glow>
          </a:effectLst>
        </p:spPr>
        <p:txBody>
          <a:bodyPr wrap="square">
            <a:spAutoFit/>
          </a:bodyPr>
          <a:lstStyle/>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Общий объем финансовых средств, предусмотренных в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2020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году на </a:t>
            </a:r>
            <a:r>
              <a:rPr lang="ru-RU"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реализацию подпрограммы  «Обеспечение реализации муниципальной программы «Обеспечение доступным и комфортным жильем населения города Благовещенска</a:t>
            </a:r>
            <a:r>
              <a:rPr lang="ru-RU" sz="1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и прочие расходы»</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составил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31 434,0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тыс. рублей. Фактически мероприятия подпрограммы выполнены на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99,8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процента. В результате реализации подпрограммы в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2020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году выполнены мероприятия:</a:t>
            </a:r>
          </a:p>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 финансированию расходов деятельности МКУ «Благовещенский городской архивный и жилищный центр</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 финансированию расходов на содержание и ремонт муниципального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жилья, в том числе проведен ремонт 23 незаселенных жилых помещений общей площадью 433,1 кв. м. оплата коммунальных услуг по 26 муниципальным квартирам на общую сумму 430,0 тыс. рублей, приобретены счетчики учета воды на общую сумму 17,5 тыс. рублей; </a:t>
            </a:r>
            <a:endPar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 финансовому обеспечению государственных полномочий Амурской области по постановке на учет и учету граждан, имеющих право на получение жилищных субсидий.</a:t>
            </a:r>
          </a:p>
        </p:txBody>
      </p:sp>
      <p:sp>
        <p:nvSpPr>
          <p:cNvPr id="3" name="Прямоугольник 2"/>
          <p:cNvSpPr/>
          <p:nvPr/>
        </p:nvSpPr>
        <p:spPr>
          <a:xfrm>
            <a:off x="1737012" y="683463"/>
            <a:ext cx="4896416" cy="1938992"/>
          </a:xfrm>
          <a:prstGeom prst="rect">
            <a:avLst/>
          </a:prstGeom>
          <a:gradFill>
            <a:gsLst>
              <a:gs pos="55000">
                <a:schemeClr val="accent1">
                  <a:lumMod val="20000"/>
                  <a:lumOff val="80000"/>
                </a:schemeClr>
              </a:gs>
              <a:gs pos="100000">
                <a:schemeClr val="accent4">
                  <a:lumMod val="20000"/>
                  <a:lumOff val="80000"/>
                </a:schemeClr>
              </a:gs>
            </a:gsLst>
            <a:lin ang="16200000" scaled="1"/>
          </a:gradFill>
          <a:ln w="28575">
            <a:solidFill>
              <a:schemeClr val="accent5">
                <a:lumMod val="60000"/>
                <a:lumOff val="40000"/>
              </a:schemeClr>
            </a:solidFill>
          </a:ln>
          <a:effectLst>
            <a:glow rad="101600">
              <a:schemeClr val="accent4">
                <a:satMod val="175000"/>
                <a:alpha val="40000"/>
              </a:schemeClr>
            </a:glow>
          </a:effectLst>
        </p:spPr>
        <p:txBody>
          <a:bodyPr wrap="square">
            <a:spAutoFit/>
          </a:bodyPr>
          <a:lstStyle/>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Общий объем финансовых средств, предусмотренных в 2020 году на реализацию </a:t>
            </a:r>
            <a:r>
              <a:rPr lang="ru-RU"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подпрограммы  «Улучшение жилищных условий работников муниципальных организаций города Благовещенска»</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составил 516,5 тыс. рублей. Средства освоены на 100 процентов – 516,3 тыс. рублей. В результате реализации в 2020 году произведена социальная выплата одному работнику муниципальной организации в сумме 440,0 тыс. рублей. Средства в сумме 76,3 тыс. рублей были направлены на выплату средств на погашение суммы остатка основного долга по ипотечным кредитам работников муниципальных организаций. </a:t>
            </a:r>
          </a:p>
        </p:txBody>
      </p:sp>
      <p:sp>
        <p:nvSpPr>
          <p:cNvPr id="4" name="Прямоугольник 3"/>
          <p:cNvSpPr/>
          <p:nvPr/>
        </p:nvSpPr>
        <p:spPr>
          <a:xfrm>
            <a:off x="7276218" y="683463"/>
            <a:ext cx="4277571" cy="2308324"/>
          </a:xfrm>
          <a:prstGeom prst="rect">
            <a:avLst/>
          </a:prstGeom>
          <a:gradFill>
            <a:gsLst>
              <a:gs pos="55000">
                <a:schemeClr val="accent1">
                  <a:lumMod val="20000"/>
                  <a:lumOff val="80000"/>
                </a:schemeClr>
              </a:gs>
              <a:gs pos="100000">
                <a:schemeClr val="accent4">
                  <a:lumMod val="20000"/>
                  <a:lumOff val="80000"/>
                </a:schemeClr>
              </a:gs>
            </a:gsLst>
            <a:lin ang="16200000" scaled="1"/>
          </a:gradFill>
          <a:ln w="28575">
            <a:solidFill>
              <a:schemeClr val="accent5">
                <a:lumMod val="60000"/>
                <a:lumOff val="40000"/>
              </a:schemeClr>
            </a:solidFill>
          </a:ln>
          <a:effectLst>
            <a:glow rad="101600">
              <a:schemeClr val="accent4">
                <a:satMod val="175000"/>
                <a:alpha val="40000"/>
              </a:schemeClr>
            </a:glow>
          </a:effectLst>
        </p:spPr>
        <p:txBody>
          <a:bodyPr wrap="square">
            <a:spAutoFit/>
          </a:bodyPr>
          <a:lstStyle/>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a:t>
            </a:r>
            <a:r>
              <a:rPr lang="ru-RU" sz="1200" b="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подпрограмме  «Обеспечение жильем </a:t>
            </a:r>
            <a:r>
              <a:rPr lang="ru-RU"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молодых семей»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общий объем финансовых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средств</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предусмотренных на реализацию в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2020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году составил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33 921,8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тыс. рублей, освоение составило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100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процентов –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33 901,8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тыс. рублей</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 планируемой выдачи свидетельств 24 молодым семьям с общим составом семьи 87 человек, в 2020 году выданы свидетельства 25 молодым семьям на общую сумму 33 901,8 тыс.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рублей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 счет областного и городского бюджетов.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Общее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число граждан, улучшивших жилищные условия по данной подпрограмме (учитывая состав молодых семей) составило 90 человек.</a:t>
            </a:r>
          </a:p>
          <a:p>
            <a:pPr algn="ctr"/>
            <a:endParaRPr lang="ru-RU" sz="12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p:cNvPicPr>
            <a:picLocks noChangeAspect="1"/>
          </p:cNvPicPr>
          <p:nvPr/>
        </p:nvPicPr>
        <p:blipFill>
          <a:blip r:embed="rId2"/>
          <a:stretch>
            <a:fillRect/>
          </a:stretch>
        </p:blipFill>
        <p:spPr>
          <a:xfrm>
            <a:off x="7276218" y="3256472"/>
            <a:ext cx="4385666" cy="3063576"/>
          </a:xfrm>
          <a:prstGeom prst="rect">
            <a:avLst/>
          </a:prstGeom>
          <a:ln>
            <a:noFill/>
          </a:ln>
          <a:effectLst>
            <a:softEdge rad="112500"/>
          </a:effectLst>
        </p:spPr>
      </p:pic>
      <p:pic>
        <p:nvPicPr>
          <p:cNvPr id="11" name="Рисунок 10"/>
          <p:cNvPicPr>
            <a:picLocks noChangeAspect="1"/>
          </p:cNvPicPr>
          <p:nvPr/>
        </p:nvPicPr>
        <p:blipFill>
          <a:blip r:embed="rId3"/>
          <a:stretch>
            <a:fillRect/>
          </a:stretch>
        </p:blipFill>
        <p:spPr>
          <a:xfrm>
            <a:off x="225466" y="133216"/>
            <a:ext cx="993734" cy="1048603"/>
          </a:xfrm>
          <a:prstGeom prst="rect">
            <a:avLst/>
          </a:prstGeom>
        </p:spPr>
      </p:pic>
    </p:spTree>
    <p:extLst>
      <p:ext uri="{BB962C8B-B14F-4D97-AF65-F5344CB8AC3E}">
        <p14:creationId xmlns:p14="http://schemas.microsoft.com/office/powerpoint/2010/main" val="119732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85465" y="4271283"/>
            <a:ext cx="4896416" cy="2123658"/>
          </a:xfrm>
          <a:prstGeom prst="rect">
            <a:avLst/>
          </a:prstGeom>
          <a:gradFill>
            <a:gsLst>
              <a:gs pos="55000">
                <a:schemeClr val="accent1">
                  <a:lumMod val="20000"/>
                  <a:lumOff val="80000"/>
                </a:schemeClr>
              </a:gs>
              <a:gs pos="100000">
                <a:schemeClr val="accent4">
                  <a:lumMod val="20000"/>
                  <a:lumOff val="80000"/>
                </a:schemeClr>
              </a:gs>
            </a:gsLst>
            <a:lin ang="16200000" scaled="1"/>
          </a:gradFill>
          <a:ln w="28575">
            <a:solidFill>
              <a:schemeClr val="accent4">
                <a:lumMod val="75000"/>
              </a:schemeClr>
            </a:solidFill>
          </a:ln>
          <a:effectLst>
            <a:glow rad="101600">
              <a:schemeClr val="accent4">
                <a:satMod val="175000"/>
                <a:alpha val="40000"/>
              </a:schemeClr>
            </a:glow>
          </a:effectLst>
        </p:spPr>
        <p:txBody>
          <a:bodyPr wrap="square">
            <a:spAutoFit/>
          </a:bodyPr>
          <a:lstStyle/>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Общий объем финансовых средств, предусмотренных в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2020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году на </a:t>
            </a:r>
            <a:r>
              <a:rPr lang="ru-RU"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реализацию подпрограммы </a:t>
            </a:r>
            <a:r>
              <a:rPr lang="ru-RU" sz="1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Улучшение жилищных условий отдельных категорий граждан, проживающих на территории города Благовещенска»</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составил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10 400,0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тыс. рублей. Фактически мероприятия подпрограммы выполнены на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95,7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процента. В результате реализации подпрограммы в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2020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выдано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29 сертификатов на получение ЕДВ взамен бесплатного предоставления земельного участка для ИЖС, из них, 3 сертификата не реализовано. Из 26 представленных пакетов документов на получение единовременной денежной выплаты, выплату получили 25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граждан.</a:t>
            </a:r>
            <a:endPar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919367" y="464609"/>
            <a:ext cx="4896416" cy="2677656"/>
          </a:xfrm>
          <a:prstGeom prst="rect">
            <a:avLst/>
          </a:prstGeom>
          <a:gradFill>
            <a:gsLst>
              <a:gs pos="55000">
                <a:schemeClr val="accent1">
                  <a:lumMod val="20000"/>
                  <a:lumOff val="80000"/>
                </a:schemeClr>
              </a:gs>
              <a:gs pos="100000">
                <a:schemeClr val="accent4">
                  <a:lumMod val="20000"/>
                  <a:lumOff val="80000"/>
                </a:schemeClr>
              </a:gs>
            </a:gsLst>
            <a:lin ang="16200000" scaled="1"/>
          </a:gradFill>
          <a:ln w="28575">
            <a:solidFill>
              <a:schemeClr val="accent4">
                <a:lumMod val="75000"/>
              </a:schemeClr>
            </a:solidFill>
          </a:ln>
          <a:effectLst>
            <a:glow rad="101600">
              <a:schemeClr val="accent4">
                <a:satMod val="175000"/>
                <a:alpha val="40000"/>
              </a:schemeClr>
            </a:glow>
          </a:effectLst>
        </p:spPr>
        <p:txBody>
          <a:bodyPr wrap="square">
            <a:spAutoFit/>
          </a:bodyPr>
          <a:lstStyle/>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Общий объем финансовых средств, предусмотренных в 2020 году на реализацию </a:t>
            </a:r>
            <a:r>
              <a:rPr lang="ru-RU"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подпрограммы  «Обеспечение жилыми помещениями детей-сирот и детей, оставшихся без попечения родителей, а также лиц из числа детей-сирот и детей, оставшихся без попечения </a:t>
            </a:r>
            <a:r>
              <a:rPr lang="ru-RU" sz="1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родителей»</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составил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17 582,8 тыс</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рублей. Средства освоены на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99,5 процента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17 486,3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тыс. рублей. </a:t>
            </a:r>
            <a:endPar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Приобретены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 оплачены 2 квартиры для предоставления детям-сиротам, а также лицам из их числа по договорам найма специализированных жилых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помещений;</a:t>
            </a:r>
          </a:p>
          <a:p>
            <a:pPr algn="ct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●Проведен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капитальный ремонт 3 жилых помещений. В соответствии с разработанной сметной документацией на проведение ремонтных работ расходы составили 506,4 тыс.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рублей;</a:t>
            </a:r>
          </a:p>
          <a:p>
            <a:pPr algn="ct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●Из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муниципального жилищного фонда гражданам из категории детей-сирот предоставлено 7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квартир. </a:t>
            </a:r>
            <a:endPar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a:blip r:embed="rId2"/>
          <a:stretch>
            <a:fillRect/>
          </a:stretch>
        </p:blipFill>
        <p:spPr>
          <a:xfrm>
            <a:off x="225466" y="133216"/>
            <a:ext cx="993734" cy="1048603"/>
          </a:xfrm>
          <a:prstGeom prst="rect">
            <a:avLst/>
          </a:prstGeom>
        </p:spPr>
      </p:pic>
      <p:pic>
        <p:nvPicPr>
          <p:cNvPr id="4" name="Рисунок 3"/>
          <p:cNvPicPr>
            <a:picLocks noChangeAspect="1"/>
          </p:cNvPicPr>
          <p:nvPr/>
        </p:nvPicPr>
        <p:blipFill>
          <a:blip r:embed="rId3"/>
          <a:stretch>
            <a:fillRect/>
          </a:stretch>
        </p:blipFill>
        <p:spPr>
          <a:xfrm>
            <a:off x="2280417" y="3676455"/>
            <a:ext cx="4174316" cy="2718486"/>
          </a:xfrm>
          <a:prstGeom prst="rect">
            <a:avLst/>
          </a:prstGeom>
          <a:ln>
            <a:noFill/>
          </a:ln>
          <a:effectLst>
            <a:outerShdw blurRad="292100" dist="139700" dir="2700000" algn="tl" rotWithShape="0">
              <a:srgbClr val="333333">
                <a:alpha val="65000"/>
              </a:srgbClr>
            </a:outerShdw>
            <a:softEdge rad="38100"/>
          </a:effectLst>
        </p:spPr>
      </p:pic>
      <p:pic>
        <p:nvPicPr>
          <p:cNvPr id="5" name="Рисунок 4"/>
          <p:cNvPicPr>
            <a:picLocks noChangeAspect="1"/>
          </p:cNvPicPr>
          <p:nvPr/>
        </p:nvPicPr>
        <p:blipFill>
          <a:blip r:embed="rId4"/>
          <a:stretch>
            <a:fillRect/>
          </a:stretch>
        </p:blipFill>
        <p:spPr>
          <a:xfrm>
            <a:off x="7765393" y="467748"/>
            <a:ext cx="3542270" cy="3385751"/>
          </a:xfrm>
          <a:prstGeom prst="rect">
            <a:avLst/>
          </a:prstGeom>
          <a:ln>
            <a:noFill/>
          </a:ln>
          <a:effectLst>
            <a:softEdge rad="112500"/>
          </a:effectLst>
        </p:spPr>
      </p:pic>
    </p:spTree>
    <p:extLst>
      <p:ext uri="{BB962C8B-B14F-4D97-AF65-F5344CB8AC3E}">
        <p14:creationId xmlns:p14="http://schemas.microsoft.com/office/powerpoint/2010/main" val="1065384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41481" y="201473"/>
            <a:ext cx="9650428" cy="400110"/>
          </a:xfrm>
          <a:prstGeom prst="rect">
            <a:avLst/>
          </a:prstGeom>
        </p:spPr>
        <p:txBody>
          <a:bodyPr wrap="square">
            <a:spAutoFit/>
          </a:bodyPr>
          <a:lstStyle/>
          <a:p>
            <a:pPr algn="ctr"/>
            <a:r>
              <a:rPr lang="ru-RU" sz="2000" b="1" dirty="0">
                <a:solidFill>
                  <a:srgbClr val="D82845"/>
                </a:solidFill>
              </a:rPr>
              <a:t>2. Развитие транспортной системы города </a:t>
            </a:r>
            <a:r>
              <a:rPr lang="ru-RU" sz="2000" b="1" dirty="0" smtClean="0">
                <a:solidFill>
                  <a:srgbClr val="D82845"/>
                </a:solidFill>
              </a:rPr>
              <a:t>Благовещенска</a:t>
            </a:r>
            <a:endParaRPr lang="ru-RU" sz="2000" b="1" dirty="0">
              <a:solidFill>
                <a:srgbClr val="D82845"/>
              </a:solidFill>
            </a:endParaRPr>
          </a:p>
        </p:txBody>
      </p:sp>
      <p:sp>
        <p:nvSpPr>
          <p:cNvPr id="3" name="Прямоугольник 2"/>
          <p:cNvSpPr/>
          <p:nvPr/>
        </p:nvSpPr>
        <p:spPr>
          <a:xfrm>
            <a:off x="571940" y="1319766"/>
            <a:ext cx="11334310" cy="954107"/>
          </a:xfrm>
          <a:prstGeom prst="rect">
            <a:avLst/>
          </a:prstGeom>
          <a:gradFill>
            <a:gsLst>
              <a:gs pos="0">
                <a:schemeClr val="accent1">
                  <a:lumMod val="90000"/>
                </a:schemeClr>
              </a:gs>
              <a:gs pos="24000">
                <a:srgbClr val="F9FDC3"/>
              </a:gs>
            </a:gsLs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Общий объем финансовых средств, предусмотренных в 2020 году на реализацию подпрограммы  «Осуществление дорожной деятельности в отношении автомобильных дорог общего пользования местного значения», составил 1 749 082,4 тыс. рублей. С целью реализации данной подпрограммы  в рамках основного мероприятия «Развитие улично-дорожной сети города Благовещенска» осуществлено финансирование 15 мероприятий.</a:t>
            </a:r>
          </a:p>
        </p:txBody>
      </p:sp>
      <p:sp>
        <p:nvSpPr>
          <p:cNvPr id="7" name="Прямоугольник 6"/>
          <p:cNvSpPr/>
          <p:nvPr/>
        </p:nvSpPr>
        <p:spPr>
          <a:xfrm>
            <a:off x="1924049" y="570805"/>
            <a:ext cx="9776663" cy="584775"/>
          </a:xfrm>
          <a:prstGeom prst="rect">
            <a:avLst/>
          </a:prstGeom>
        </p:spPr>
        <p:txBody>
          <a:bodyPr wrap="square">
            <a:spAutoFit/>
          </a:bodyPr>
          <a:lstStyle/>
          <a:p>
            <a:pPr algn="ctr"/>
            <a:r>
              <a:rPr lang="ru-RU" sz="1600" b="1" dirty="0" smtClean="0">
                <a:solidFill>
                  <a:srgbClr val="800000"/>
                </a:solidFill>
                <a:latin typeface="Times New Roman" panose="02020603050405020304" pitchFamily="18" charset="0"/>
                <a:ea typeface="Times New Roman" panose="02020603050405020304" pitchFamily="18" charset="0"/>
              </a:rPr>
              <a:t>Объем </a:t>
            </a:r>
            <a:r>
              <a:rPr lang="ru-RU" sz="1600" b="1" dirty="0">
                <a:solidFill>
                  <a:srgbClr val="800000"/>
                </a:solidFill>
                <a:latin typeface="Times New Roman" panose="02020603050405020304" pitchFamily="18" charset="0"/>
                <a:ea typeface="Times New Roman" panose="02020603050405020304" pitchFamily="18" charset="0"/>
              </a:rPr>
              <a:t>финансовых средств, предусмотренных в </a:t>
            </a:r>
            <a:r>
              <a:rPr lang="ru-RU" sz="1600" b="1" dirty="0" smtClean="0">
                <a:solidFill>
                  <a:srgbClr val="800000"/>
                </a:solidFill>
                <a:latin typeface="Times New Roman" panose="02020603050405020304" pitchFamily="18" charset="0"/>
                <a:ea typeface="Times New Roman" panose="02020603050405020304" pitchFamily="18" charset="0"/>
              </a:rPr>
              <a:t>2020 </a:t>
            </a:r>
            <a:r>
              <a:rPr lang="ru-RU" sz="1600" b="1" dirty="0">
                <a:solidFill>
                  <a:srgbClr val="800000"/>
                </a:solidFill>
                <a:latin typeface="Times New Roman" panose="02020603050405020304" pitchFamily="18" charset="0"/>
                <a:ea typeface="Times New Roman" panose="02020603050405020304" pitchFamily="18" charset="0"/>
              </a:rPr>
              <a:t>году на реализацию </a:t>
            </a:r>
            <a:r>
              <a:rPr lang="ru-RU" sz="1600" b="1" dirty="0" smtClean="0">
                <a:solidFill>
                  <a:srgbClr val="800000"/>
                </a:solidFill>
                <a:latin typeface="Times New Roman" panose="02020603050405020304" pitchFamily="18" charset="0"/>
                <a:ea typeface="Times New Roman" panose="02020603050405020304" pitchFamily="18" charset="0"/>
              </a:rPr>
              <a:t>программы, </a:t>
            </a:r>
            <a:r>
              <a:rPr lang="ru-RU" sz="1600" b="1" dirty="0">
                <a:solidFill>
                  <a:srgbClr val="800000"/>
                </a:solidFill>
                <a:latin typeface="Times New Roman" panose="02020603050405020304" pitchFamily="18" charset="0"/>
                <a:ea typeface="Times New Roman" panose="02020603050405020304" pitchFamily="18" charset="0"/>
              </a:rPr>
              <a:t>составил </a:t>
            </a:r>
            <a:r>
              <a:rPr lang="ru-RU" sz="1600" b="1" dirty="0" smtClean="0">
                <a:solidFill>
                  <a:srgbClr val="800000"/>
                </a:solidFill>
                <a:latin typeface="Times New Roman" panose="02020603050405020304" pitchFamily="18" charset="0"/>
                <a:ea typeface="Times New Roman" panose="02020603050405020304" pitchFamily="18" charset="0"/>
              </a:rPr>
              <a:t>               1 887 122,1 тыс. рублей, исполнение 1 840 894,6 тыс. рублей или 97,6 процента.</a:t>
            </a:r>
            <a:endParaRPr lang="ru-RU" sz="1600" b="1" dirty="0">
              <a:solidFill>
                <a:srgbClr val="800000"/>
              </a:solidFill>
            </a:endParaRPr>
          </a:p>
        </p:txBody>
      </p:sp>
      <p:sp>
        <p:nvSpPr>
          <p:cNvPr id="8" name="Прямоугольник 7"/>
          <p:cNvSpPr/>
          <p:nvPr/>
        </p:nvSpPr>
        <p:spPr>
          <a:xfrm>
            <a:off x="571940" y="2376503"/>
            <a:ext cx="8771694" cy="4154984"/>
          </a:xfrm>
          <a:prstGeom prst="rect">
            <a:avLst/>
          </a:prstGeom>
          <a:gradFill>
            <a:gsLst>
              <a:gs pos="0">
                <a:schemeClr val="accent1">
                  <a:lumMod val="90000"/>
                </a:schemeClr>
              </a:gs>
              <a:gs pos="24000">
                <a:srgbClr val="F9FDC3"/>
              </a:gs>
            </a:gsLs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МКП "ГСТК" осуществлены следующие мероприятия:</a:t>
            </a:r>
          </a:p>
          <a:p>
            <a:pPr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улично-дорожной сети (протяженность улично-дорожной сети, подлежащей механизированной уборке в соответствии с нормативными требованиями - 237,4 км, площадь выполненного ямочного ремонта - 13,2 тыс. кв. м.)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обслуживание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170 светофорных объектов, 699 плоских дорожных знаков, нанесено линий дорожной разметки – площадью 64,65 тыс. кв. м. </a:t>
            </a:r>
          </a:p>
          <a:p>
            <a:pPr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выполнены работы по установке дорожных знаков в количестве 22 ед.</a:t>
            </a:r>
          </a:p>
          <a:p>
            <a:pPr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осуществлено приведение в нормативное состояние, развитие и увеличение пропускной способности сети автомобильных дорог общего пользования местного значения для достижения целевых показателей в сфере дорожного хозяйства (площадь выполненных аварийно-восстановительных работ (ямочного ремонта)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составила 4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016,8 кв. м, протяженность отремонтированных дорог - 6,214 км или 0,02%).</a:t>
            </a:r>
          </a:p>
          <a:p>
            <a:pPr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Также в 2020 году осуществлен ремонт улиц, дорожного и асфальтобетонного покрытий, тротуаров, внутриквартальных проездов, автомобильной стоянки, ливневой канализации, кабельной канализации по ул. Калинина; установка барьерного ограждения и исполнительного пункта по ул. Октябрьская; модернизированы сети наружного освещения, наружное освещение, 23 светофорных объекта; обустроены островки вокруг опор наружного освещения и гостевые парковки; подключены 20 остановок к электросети; осуществлено устройство 31 островка безопасности и пешеходного ограждения; нанесено 16 км дорожной разметки;</a:t>
            </a:r>
            <a:r>
              <a:rPr lang="en-US"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аварийно-восстановительные работы автодорожного моста через реку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Зея</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(0,024 км); выполнены проектные работы для ремонта водопропускного сооружения через реку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Бурхановка</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в районе ул. Северная - ул. Калинина; разработана комплексная схема организации дорожного движения (КСОДД) в границах муниципального образования города Благовещенска на период с 2020 по 2035 годы; выполнены работы по проведению диагностики, оценке транспортно-эксплуатационного состояния автомобильных дорог общего пользования местного значения города Благовещенска общей протяженностью 176,33 км, расположенных на территории Благовещенской агломерации и работы по восстановлению 1,8 км поврежденных участков улично-дорожной сети города Благовещенска.</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2699" y="2694330"/>
            <a:ext cx="2630747" cy="1753145"/>
          </a:xfrm>
          <a:prstGeom prst="rect">
            <a:avLst/>
          </a:prstGeom>
          <a:effectLst>
            <a:softEdge rad="63500"/>
          </a:effectLst>
        </p:spPr>
      </p:pic>
      <p:pic>
        <p:nvPicPr>
          <p:cNvPr id="9"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img.amur.info/crop/misc/2020-05-14/660x440/cbe6d00bbf23c10353ecfecb81c85e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699" y="4647414"/>
            <a:ext cx="2630747" cy="17538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295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0861" y="1482847"/>
            <a:ext cx="7781926" cy="1015663"/>
          </a:xfrm>
          <a:prstGeom prst="rect">
            <a:avLst/>
          </a:prstGeom>
          <a:gradFill flip="none" rotWithShape="1">
            <a:gsLst>
              <a:gs pos="0">
                <a:schemeClr val="accent1">
                  <a:lumMod val="90000"/>
                </a:schemeClr>
              </a:gs>
              <a:gs pos="24000">
                <a:srgbClr val="F9FDC3"/>
              </a:gs>
            </a:gsLst>
            <a:lin ang="5400000" scaled="1"/>
            <a:tileRec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С целью реализации подпрограммы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предоставлены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субсидии перевозчикам и МП «Автоколонна 1275» на:</a:t>
            </a:r>
          </a:p>
          <a:p>
            <a:pPr algn="just"/>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 возмещение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недополученных доходов в связи с осуществлением перевозок отдельных категорий граждан по льготным проездным билетам в автобусах муниципальных автомобильных маршрутов регулярных перевозок, следующих к местам расположения садовых участков (перевозчиками, в том числе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                      МП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«Автоколонна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1275» реализованы 816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льготных проездных билетов); </a:t>
            </a:r>
          </a:p>
        </p:txBody>
      </p:sp>
      <p:sp>
        <p:nvSpPr>
          <p:cNvPr id="4" name="Прямоугольник 3"/>
          <p:cNvSpPr/>
          <p:nvPr/>
        </p:nvSpPr>
        <p:spPr>
          <a:xfrm>
            <a:off x="660861" y="4451368"/>
            <a:ext cx="10848976" cy="2369880"/>
          </a:xfrm>
          <a:prstGeom prst="rect">
            <a:avLst/>
          </a:prstGeom>
          <a:gradFill flip="none" rotWithShape="1">
            <a:gsLst>
              <a:gs pos="0">
                <a:schemeClr val="accent1">
                  <a:lumMod val="90000"/>
                </a:schemeClr>
              </a:gs>
              <a:gs pos="24000">
                <a:srgbClr val="F9FDC3"/>
              </a:gs>
            </a:gsLst>
            <a:lin ang="5400000" scaled="1"/>
            <a:tileRec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ru-RU" sz="16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Достигнуты следующие целевые показатели (индикаторы):</a:t>
            </a:r>
          </a:p>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количество реализуемых льготных проездных билетов гражданам льготных категорий для проезда к местам расположения сезонных (садовых) маршрутов -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816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шт. (в соответствии с планируемым значением);		</a:t>
            </a:r>
          </a:p>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удельное количество обращений граждан на качество обслуживания пассажиров в расчете на 1 000 чел.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населения. Количество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обращений/1000 чел. населения -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1,59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(на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8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 ниже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уровня прошлого года,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следовательно улучшено качество предоставления услуг по перевозке пассажиров);</a:t>
            </a:r>
          </a:p>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регулярность движения транспорта общего пользования по муниципальной маршрутной сети города Благовещенска (отношение фактически выполненных рейсов на маршрутах к плановому количеству рейсов) -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92,5 процента (незначительное снижение к плановому значению 92,8 обусловлено снижением выполненных рейсов на маршрутах – выполнено 766 573 рейса при плане 828 745 рейсов);</a:t>
            </a:r>
            <a:endPar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доля парка подвижного состава автомобильного и городского наземного электрического транспорта общего пользования, оборудованного для перевозки инвалидов и других маломобильных групп населения, в парке этого подвижного состава в городе Благовещенске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 73,6 процентов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(планируемое значение -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30%,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значительное перевыполнение обусловлено наличием в большинстве автобусах речевых информаторов и световых табло с бегущей строкой, некоторые автобусы оборудованы подъемными устройствами и приспособлены для перевозки граждан в инвалидных колясках).</a:t>
            </a:r>
          </a:p>
        </p:txBody>
      </p:sp>
      <p:sp>
        <p:nvSpPr>
          <p:cNvPr id="5" name="Прямоугольник 4"/>
          <p:cNvSpPr/>
          <p:nvPr/>
        </p:nvSpPr>
        <p:spPr>
          <a:xfrm>
            <a:off x="660861" y="3092529"/>
            <a:ext cx="10848976" cy="1200329"/>
          </a:xfrm>
          <a:prstGeom prst="rect">
            <a:avLst/>
          </a:prstGeom>
          <a:gradFill flip="none" rotWithShape="1">
            <a:gsLst>
              <a:gs pos="0">
                <a:schemeClr val="accent1">
                  <a:lumMod val="90000"/>
                </a:schemeClr>
              </a:gs>
              <a:gs pos="24000">
                <a:srgbClr val="F9FDC3"/>
              </a:gs>
            </a:gsLst>
            <a:lin ang="5400000" scaled="1"/>
            <a:tileRec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 компенсацию выпадающих доходов по тарифам, не обеспечивающим экономически обоснованные затраты (МП «Автоколонна 1275» обеспечена перевозка пассажиров в количестве 3 171,8 тыс. чел.);</a:t>
            </a:r>
          </a:p>
          <a:p>
            <a:pPr algn="just"/>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 возмещение затрат, не обеспеченных утвержденным экономически обоснованным тарифом, связанных с осуществлением перевозок пассажиров по нерентабельным муниципальным автобусным и (или) троллейбусным маршрутам регулярных перевозок в городском сообщении, включая садовые маршруты (снижение убытков транспортного предприятия МП «Автоколонна 1275» по нерентабельным маршрутам №№ 1, 8, 15, 20, 22, 23 составило </a:t>
            </a: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40 </a:t>
            </a:r>
            <a:r>
              <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процентов).</a:t>
            </a:r>
          </a:p>
        </p:txBody>
      </p:sp>
      <p:sp>
        <p:nvSpPr>
          <p:cNvPr id="6" name="Прямоугольник 5"/>
          <p:cNvSpPr/>
          <p:nvPr/>
        </p:nvSpPr>
        <p:spPr>
          <a:xfrm>
            <a:off x="1642518" y="471277"/>
            <a:ext cx="6800269" cy="738664"/>
          </a:xfrm>
          <a:prstGeom prst="rect">
            <a:avLst/>
          </a:prstGeom>
          <a:gradFill>
            <a:gsLst>
              <a:gs pos="0">
                <a:schemeClr val="accent1">
                  <a:lumMod val="90000"/>
                </a:schemeClr>
              </a:gs>
              <a:gs pos="24000">
                <a:srgbClr val="F9FDC3"/>
              </a:gs>
            </a:gsLs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Общий объем средств городского бюджета, предусмотренных в </a:t>
            </a:r>
            <a:r>
              <a:rPr lang="ru-RU"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2020 </a:t>
            </a: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году на реализацию </a:t>
            </a:r>
            <a:r>
              <a:rPr lang="ru-RU"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подпрограммы </a:t>
            </a:r>
            <a:r>
              <a:rPr lang="ru-RU"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Развитие пассажирского транспорта в городе Благовещенске</a:t>
            </a:r>
            <a:r>
              <a:rPr lang="ru-RU"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составил </a:t>
            </a:r>
            <a:r>
              <a:rPr lang="ru-RU"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91 836,4 тыс. рублей. Средства </a:t>
            </a: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освоены полностью.</a:t>
            </a:r>
          </a:p>
        </p:txBody>
      </p:sp>
      <p:sp>
        <p:nvSpPr>
          <p:cNvPr id="8" name="Прямоугольник 7"/>
          <p:cNvSpPr/>
          <p:nvPr/>
        </p:nvSpPr>
        <p:spPr>
          <a:xfrm>
            <a:off x="660861" y="2657020"/>
            <a:ext cx="10848976" cy="276999"/>
          </a:xfrm>
          <a:prstGeom prst="rect">
            <a:avLst/>
          </a:prstGeom>
          <a:gradFill flip="none" rotWithShape="1">
            <a:gsLst>
              <a:gs pos="0">
                <a:schemeClr val="accent1">
                  <a:lumMod val="90000"/>
                </a:schemeClr>
              </a:gs>
              <a:gs pos="24000">
                <a:srgbClr val="F9FDC3"/>
              </a:gs>
            </a:gsLst>
            <a:lin ang="5400000" scaled="1"/>
            <a:tileRect/>
          </a:gradFill>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ru-RU" sz="1200" b="1" dirty="0" smtClean="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rPr>
              <a:t>Приобретено 5 транспортных средств (автобусов) МП «Автоколонна 1275»</a:t>
            </a:r>
            <a:endParaRPr lang="ru-RU" sz="1200" b="1" dirty="0">
              <a:solidFill>
                <a:srgbClr val="154B2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ttps://img.amur.info/crop/misc/2020-05-27/660x_/eaab98cec687deea059e789e6a76db9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585" y="384853"/>
            <a:ext cx="3346427" cy="209390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9"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98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170" y="180513"/>
            <a:ext cx="10258425" cy="646331"/>
          </a:xfrm>
          <a:prstGeom prst="rect">
            <a:avLst/>
          </a:prstGeom>
        </p:spPr>
        <p:txBody>
          <a:bodyPr wrap="square">
            <a:spAutoFit/>
          </a:bodyPr>
          <a:lstStyle/>
          <a:p>
            <a:pPr algn="ctr"/>
            <a:r>
              <a:rPr lang="ru-RU" b="1" dirty="0" smtClean="0">
                <a:solidFill>
                  <a:srgbClr val="C00000"/>
                </a:solidFill>
                <a:latin typeface="Times New Roman" panose="02020603050405020304" pitchFamily="18" charset="0"/>
                <a:ea typeface="Calibri" panose="020F0502020204030204" pitchFamily="34" charset="0"/>
              </a:rPr>
              <a:t>3. Развитие </a:t>
            </a:r>
            <a:r>
              <a:rPr lang="ru-RU" b="1" dirty="0">
                <a:solidFill>
                  <a:srgbClr val="C00000"/>
                </a:solidFill>
                <a:latin typeface="Times New Roman" panose="02020603050405020304" pitchFamily="18" charset="0"/>
                <a:ea typeface="Calibri" panose="020F0502020204030204" pitchFamily="34" charset="0"/>
              </a:rPr>
              <a:t>и модернизация жилищно-коммунального хозяйства, энергосбережение и повышение энергетической эффективности, благоустройство территории города Благовещенска </a:t>
            </a:r>
            <a:endParaRPr lang="ru-RU" b="1" dirty="0" smtClean="0">
              <a:solidFill>
                <a:srgbClr val="C00000"/>
              </a:solidFill>
              <a:latin typeface="Times New Roman" panose="02020603050405020304" pitchFamily="18" charset="0"/>
              <a:ea typeface="Calibri" panose="020F0502020204030204" pitchFamily="34" charset="0"/>
            </a:endParaRPr>
          </a:p>
        </p:txBody>
      </p:sp>
      <p:sp>
        <p:nvSpPr>
          <p:cNvPr id="4" name="Прямоугольник 3"/>
          <p:cNvSpPr/>
          <p:nvPr/>
        </p:nvSpPr>
        <p:spPr>
          <a:xfrm>
            <a:off x="1802965" y="872722"/>
            <a:ext cx="9867486" cy="954107"/>
          </a:xfrm>
          <a:prstGeom prst="rect">
            <a:avLst/>
          </a:prstGeom>
          <a:gradFill>
            <a:gsLst>
              <a:gs pos="0">
                <a:srgbClr val="E7F4D8"/>
              </a:gs>
              <a:gs pos="100000">
                <a:srgbClr val="F9FDC3"/>
              </a:gs>
            </a:gsLst>
            <a:lin ang="16200000" scaled="1"/>
          </a:gradFill>
          <a:ln>
            <a:noFill/>
          </a:ln>
          <a:effectLst>
            <a:glow rad="127000">
              <a:srgbClr val="F55949">
                <a:alpha val="94000"/>
              </a:srgbClr>
            </a:glow>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sz="1400" b="1" dirty="0">
                <a:solidFill>
                  <a:schemeClr val="accent2">
                    <a:lumMod val="75000"/>
                  </a:schemeClr>
                </a:solidFill>
                <a:latin typeface="Times New Roman" panose="02020603050405020304" pitchFamily="18" charset="0"/>
                <a:ea typeface="Times New Roman" panose="02020603050405020304" pitchFamily="18" charset="0"/>
              </a:rPr>
              <a:t>Общий объем финансовых средств, </a:t>
            </a:r>
            <a:r>
              <a:rPr lang="ru-RU" sz="1400" b="1" dirty="0" smtClean="0">
                <a:solidFill>
                  <a:schemeClr val="accent2">
                    <a:lumMod val="75000"/>
                  </a:schemeClr>
                </a:solidFill>
                <a:latin typeface="Times New Roman" panose="02020603050405020304" pitchFamily="18" charset="0"/>
                <a:ea typeface="Times New Roman" panose="02020603050405020304" pitchFamily="18" charset="0"/>
              </a:rPr>
              <a:t>запланированных в 2020 </a:t>
            </a:r>
            <a:r>
              <a:rPr lang="ru-RU" sz="1400" b="1" dirty="0">
                <a:solidFill>
                  <a:schemeClr val="accent2">
                    <a:lumMod val="75000"/>
                  </a:schemeClr>
                </a:solidFill>
                <a:latin typeface="Times New Roman" panose="02020603050405020304" pitchFamily="18" charset="0"/>
                <a:ea typeface="Times New Roman" panose="02020603050405020304" pitchFamily="18" charset="0"/>
              </a:rPr>
              <a:t>году на реализацию программы, составил </a:t>
            </a:r>
            <a:r>
              <a:rPr lang="ru-RU" sz="1400" b="1" dirty="0" smtClean="0">
                <a:solidFill>
                  <a:schemeClr val="accent2">
                    <a:lumMod val="75000"/>
                  </a:schemeClr>
                </a:solidFill>
                <a:latin typeface="Times New Roman" panose="02020603050405020304" pitchFamily="18" charset="0"/>
                <a:ea typeface="Times New Roman" panose="02020603050405020304" pitchFamily="18" charset="0"/>
              </a:rPr>
              <a:t>                                    1 405 769,3 </a:t>
            </a:r>
            <a:r>
              <a:rPr lang="ru-RU" sz="1400" b="1" dirty="0">
                <a:solidFill>
                  <a:schemeClr val="accent2">
                    <a:lumMod val="75000"/>
                  </a:schemeClr>
                </a:solidFill>
                <a:latin typeface="Times New Roman" panose="02020603050405020304" pitchFamily="18" charset="0"/>
                <a:ea typeface="Times New Roman" panose="02020603050405020304" pitchFamily="18" charset="0"/>
              </a:rPr>
              <a:t>тыс. </a:t>
            </a:r>
            <a:r>
              <a:rPr lang="ru-RU" sz="1400" b="1" dirty="0" smtClean="0">
                <a:solidFill>
                  <a:schemeClr val="accent2">
                    <a:lumMod val="75000"/>
                  </a:schemeClr>
                </a:solidFill>
                <a:latin typeface="Times New Roman" panose="02020603050405020304" pitchFamily="18" charset="0"/>
                <a:ea typeface="Times New Roman" panose="02020603050405020304" pitchFamily="18" charset="0"/>
              </a:rPr>
              <a:t>рублей, </a:t>
            </a:r>
            <a:r>
              <a:rPr lang="ru-RU" sz="1400" b="1">
                <a:solidFill>
                  <a:schemeClr val="accent2">
                    <a:lumMod val="75000"/>
                  </a:schemeClr>
                </a:solidFill>
                <a:latin typeface="Times New Roman" panose="02020603050405020304" pitchFamily="18" charset="0"/>
                <a:ea typeface="Times New Roman" panose="02020603050405020304" pitchFamily="18" charset="0"/>
              </a:rPr>
              <a:t>исполнение </a:t>
            </a:r>
            <a:r>
              <a:rPr lang="ru-RU" sz="1400" b="1" smtClean="0">
                <a:solidFill>
                  <a:schemeClr val="accent2">
                    <a:lumMod val="75000"/>
                  </a:schemeClr>
                </a:solidFill>
                <a:latin typeface="Times New Roman" panose="02020603050405020304" pitchFamily="18" charset="0"/>
                <a:ea typeface="Times New Roman" panose="02020603050405020304" pitchFamily="18" charset="0"/>
              </a:rPr>
              <a:t>- 83,6 </a:t>
            </a:r>
            <a:r>
              <a:rPr lang="ru-RU" sz="1400" b="1" dirty="0" smtClean="0">
                <a:solidFill>
                  <a:schemeClr val="accent2">
                    <a:lumMod val="75000"/>
                  </a:schemeClr>
                </a:solidFill>
                <a:latin typeface="Times New Roman" panose="02020603050405020304" pitchFamily="18" charset="0"/>
                <a:ea typeface="Times New Roman" panose="02020603050405020304" pitchFamily="18" charset="0"/>
              </a:rPr>
              <a:t>процента – 1 174 729,1 тыс. рублей. </a:t>
            </a:r>
            <a:r>
              <a:rPr lang="ru-RU" sz="1400" b="1" dirty="0">
                <a:solidFill>
                  <a:schemeClr val="accent2">
                    <a:lumMod val="75000"/>
                  </a:schemeClr>
                </a:solidFill>
                <a:latin typeface="Times New Roman" panose="02020603050405020304" pitchFamily="18" charset="0"/>
                <a:ea typeface="Times New Roman" panose="02020603050405020304" pitchFamily="18" charset="0"/>
              </a:rPr>
              <a:t>Муниципальная программа состоит из 5 подпрограмм, предусматривающих комплекс взаимосвязанных мер, направленных на достижение цели муниципальной программы.</a:t>
            </a:r>
          </a:p>
        </p:txBody>
      </p:sp>
      <p:sp>
        <p:nvSpPr>
          <p:cNvPr id="10" name="Прямоугольник 9"/>
          <p:cNvSpPr/>
          <p:nvPr/>
        </p:nvSpPr>
        <p:spPr>
          <a:xfrm>
            <a:off x="528132" y="2062169"/>
            <a:ext cx="8434032" cy="1200329"/>
          </a:xfrm>
          <a:prstGeom prst="rect">
            <a:avLst/>
          </a:prstGeom>
          <a:gradFill>
            <a:gsLst>
              <a:gs pos="0">
                <a:srgbClr val="E5F2A4"/>
              </a:gs>
              <a:gs pos="100000">
                <a:srgbClr val="F9FDC3"/>
              </a:gs>
            </a:gsLst>
          </a:gradFill>
          <a:effectLst>
            <a:glow rad="127000">
              <a:srgbClr val="FFC000">
                <a:alpha val="87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361950"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Общий объем финансовых средств, предусмотренных в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2020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году на реализацию </a:t>
            </a:r>
            <a:r>
              <a:rPr lang="ru-RU" sz="1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подпрограммы </a:t>
            </a:r>
            <a:r>
              <a:rPr lang="ru-RU" sz="1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b="1" i="1" dirty="0">
                <a:solidFill>
                  <a:srgbClr val="FF0000"/>
                </a:solidFill>
                <a:latin typeface="Times New Roman" panose="02020603050405020304" pitchFamily="18" charset="0"/>
              </a:rPr>
              <a:t>«Повышение качества и надежности жилищно-коммунального обслуживания населения, обеспечение доступности коммунальных услуг»</a:t>
            </a:r>
            <a:r>
              <a:rPr lang="ru-RU" sz="1200" b="1" i="1" dirty="0">
                <a:solidFill>
                  <a:srgbClr val="002060"/>
                </a:solidFill>
                <a:latin typeface="Times New Roman" panose="02020603050405020304" pitchFamily="18" charset="0"/>
              </a:rPr>
              <a:t>, </a:t>
            </a:r>
            <a:r>
              <a:rPr lang="ru-RU" sz="1200" b="1" dirty="0">
                <a:solidFill>
                  <a:srgbClr val="002060"/>
                </a:solidFill>
                <a:latin typeface="Times New Roman" panose="02020603050405020304" pitchFamily="18" charset="0"/>
              </a:rPr>
              <a:t>составил </a:t>
            </a:r>
            <a:r>
              <a:rPr lang="ru-RU" sz="1200" b="1" dirty="0" smtClean="0">
                <a:solidFill>
                  <a:srgbClr val="002060"/>
                </a:solidFill>
                <a:latin typeface="Times New Roman" panose="02020603050405020304" pitchFamily="18" charset="0"/>
              </a:rPr>
              <a:t>861 013,6 тыс. рублей. </a:t>
            </a:r>
            <a:r>
              <a:rPr lang="ru-RU" sz="1200" b="1" dirty="0" smtClean="0">
                <a:solidFill>
                  <a:srgbClr val="002060"/>
                </a:solidFill>
                <a:latin typeface="Times New Roman" panose="02020603050405020304" pitchFamily="18" charset="0"/>
                <a:cs typeface="Times New Roman" panose="02020603050405020304" pitchFamily="18" charset="0"/>
              </a:rPr>
              <a:t>Фактически </a:t>
            </a:r>
            <a:r>
              <a:rPr lang="ru-RU" sz="1200" b="1" dirty="0">
                <a:solidFill>
                  <a:srgbClr val="002060"/>
                </a:solidFill>
                <a:latin typeface="Times New Roman" panose="02020603050405020304" pitchFamily="18" charset="0"/>
                <a:cs typeface="Times New Roman" panose="02020603050405020304" pitchFamily="18" charset="0"/>
              </a:rPr>
              <a:t>м</a:t>
            </a:r>
            <a:r>
              <a:rPr lang="ru-RU" sz="1200" b="1" dirty="0">
                <a:solidFill>
                  <a:srgbClr val="002060"/>
                </a:solidFill>
                <a:latin typeface="Times New Roman" panose="02020603050405020304" pitchFamily="18" charset="0"/>
              </a:rPr>
              <a:t>ероприятия подпрограммы выполнены на сумму </a:t>
            </a:r>
            <a:r>
              <a:rPr lang="ru-RU" sz="1200" b="1" dirty="0" smtClean="0">
                <a:solidFill>
                  <a:srgbClr val="002060"/>
                </a:solidFill>
                <a:latin typeface="Times New Roman" panose="02020603050405020304" pitchFamily="18" charset="0"/>
              </a:rPr>
              <a:t>652 103,5 тыс. рублей </a:t>
            </a:r>
            <a:r>
              <a:rPr lang="ru-RU" sz="1200" b="1" dirty="0">
                <a:solidFill>
                  <a:srgbClr val="002060"/>
                </a:solidFill>
                <a:latin typeface="Times New Roman" panose="02020603050405020304" pitchFamily="18" charset="0"/>
              </a:rPr>
              <a:t>или </a:t>
            </a:r>
            <a:r>
              <a:rPr lang="ru-RU" sz="1200" b="1" dirty="0" smtClean="0">
                <a:solidFill>
                  <a:srgbClr val="002060"/>
                </a:solidFill>
                <a:latin typeface="Times New Roman" panose="02020603050405020304" pitchFamily="18" charset="0"/>
              </a:rPr>
              <a:t>на 75,7 </a:t>
            </a:r>
            <a:r>
              <a:rPr lang="ru-RU" sz="1200" b="1" dirty="0">
                <a:solidFill>
                  <a:srgbClr val="002060"/>
                </a:solidFill>
                <a:latin typeface="Times New Roman" panose="02020603050405020304" pitchFamily="18" charset="0"/>
              </a:rPr>
              <a:t>процента</a:t>
            </a:r>
            <a:r>
              <a:rPr lang="ru-RU" sz="1200" b="1" dirty="0" smtClean="0">
                <a:solidFill>
                  <a:srgbClr val="002060"/>
                </a:solidFill>
                <a:latin typeface="Times New Roman" panose="02020603050405020304" pitchFamily="18" charset="0"/>
              </a:rPr>
              <a:t>.</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361950" algn="just"/>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Выполнены работы по строительству водопроводных сетей в районе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 стройки",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для обеспечения транспортной инфраструктурой земельных участков, предоставленных многодетным семьям (третий и пятый этапы).</a:t>
            </a:r>
            <a:endParaRPr lang="ru-RU" sz="1200" b="1" dirty="0">
              <a:solidFill>
                <a:srgbClr val="002060"/>
              </a:solidFill>
            </a:endParaRPr>
          </a:p>
        </p:txBody>
      </p:sp>
      <p:pic>
        <p:nvPicPr>
          <p:cNvPr id="2050" name="Picture 2" descr="Дороги, берегоукрепление, водопроводные сети: ремонты и стройки Благовещенска в 2020 год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7596" y="1841548"/>
            <a:ext cx="2283353" cy="1522236"/>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8132" y="3501207"/>
            <a:ext cx="8434032" cy="830997"/>
          </a:xfrm>
          <a:prstGeom prst="rect">
            <a:avLst/>
          </a:prstGeom>
          <a:gradFill>
            <a:gsLst>
              <a:gs pos="0">
                <a:srgbClr val="E5F2A4"/>
              </a:gs>
              <a:gs pos="100000">
                <a:srgbClr val="F9FDC3"/>
              </a:gs>
            </a:gsLst>
          </a:gradFill>
          <a:effectLst>
            <a:glow rad="127000">
              <a:srgbClr val="FFC000">
                <a:alpha val="87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361950"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Выполнены работы по строительству инженерной инфраструктуры к физкультурно-оздоровительному комплексу в квартале 408 города Благовещенска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 по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строительству сетей водоснабжения для подключения жилых объектов в районе железнодорожного вокзала к сетям центрального водоснабжения. Работы по строительству инженерной инфраструктуры к физкультурно-оздоровительным комплексам в кварталах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266.</a:t>
            </a:r>
            <a:endPar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Прямоугольник 2"/>
          <p:cNvSpPr/>
          <p:nvPr/>
        </p:nvSpPr>
        <p:spPr>
          <a:xfrm>
            <a:off x="3914775" y="4826675"/>
            <a:ext cx="6096000" cy="369332"/>
          </a:xfrm>
          <a:prstGeom prst="rect">
            <a:avLst/>
          </a:prstGeom>
        </p:spPr>
        <p:txBody>
          <a:bodyPr>
            <a:spAutoFit/>
          </a:bodyPr>
          <a:lstStyle/>
          <a:p>
            <a:endParaRPr lang="ru-RU" dirty="0"/>
          </a:p>
        </p:txBody>
      </p:sp>
      <p:sp>
        <p:nvSpPr>
          <p:cNvPr id="15" name="Прямоугольник 14"/>
          <p:cNvSpPr/>
          <p:nvPr/>
        </p:nvSpPr>
        <p:spPr>
          <a:xfrm>
            <a:off x="516115" y="5050356"/>
            <a:ext cx="3468833" cy="1384995"/>
          </a:xfrm>
          <a:prstGeom prst="rect">
            <a:avLst/>
          </a:prstGeom>
          <a:gradFill>
            <a:gsLst>
              <a:gs pos="0">
                <a:srgbClr val="E5F2A4"/>
              </a:gs>
              <a:gs pos="100000">
                <a:srgbClr val="F9FDC3"/>
              </a:gs>
            </a:gsLst>
          </a:gradFill>
          <a:effectLst>
            <a:glow rad="127000">
              <a:srgbClr val="FFC000">
                <a:alpha val="87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Осуществлен ремонт (модернизация) инженерных сетей тепло-, водоснабжения, водоотведения по ул. Ленина (от ул. Шевченко до ул. Шимановского), по ул. Калинина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от ул. Ленина до ул. Горького) и капитальный ремонт (замена) котла на котельной 74 квартала города Благовещенска.</a:t>
            </a:r>
          </a:p>
        </p:txBody>
      </p:sp>
      <p:pic>
        <p:nvPicPr>
          <p:cNvPr id="2052" name="Picture 4" descr="В Благовещенске начнут строить крупный физкультурно-оздоровительный комплекс  / Амур.инфо – Информационное агентство Дальнего Восто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7596" y="3302112"/>
            <a:ext cx="2267031" cy="1509844"/>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2054" name="Picture 6" descr="Мэрия: на улице Ленина на участке от Шимановского до Островского завершен ремонт  сете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113" y="5050356"/>
            <a:ext cx="2242543" cy="1345525"/>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079597" y="4945151"/>
            <a:ext cx="6096000" cy="276999"/>
          </a:xfrm>
          <a:prstGeom prst="rect">
            <a:avLst/>
          </a:prstGeom>
        </p:spPr>
        <p:txBody>
          <a:bodyPr>
            <a:spAutoFit/>
          </a:bodyPr>
          <a:lstStyle/>
          <a:p>
            <a:r>
              <a:rPr lang="ru-RU" sz="1200" dirty="0" smtClean="0"/>
              <a:t> </a:t>
            </a:r>
            <a:endParaRPr lang="ru-RU" sz="1200" dirty="0"/>
          </a:p>
        </p:txBody>
      </p:sp>
      <p:sp>
        <p:nvSpPr>
          <p:cNvPr id="17" name="Прямоугольник 16"/>
          <p:cNvSpPr/>
          <p:nvPr/>
        </p:nvSpPr>
        <p:spPr>
          <a:xfrm>
            <a:off x="6355822" y="4871194"/>
            <a:ext cx="5543549" cy="1569660"/>
          </a:xfrm>
          <a:prstGeom prst="rect">
            <a:avLst/>
          </a:prstGeom>
          <a:gradFill>
            <a:gsLst>
              <a:gs pos="0">
                <a:srgbClr val="E5F2A4"/>
              </a:gs>
              <a:gs pos="100000">
                <a:srgbClr val="F9FDC3"/>
              </a:gs>
            </a:gsLst>
          </a:gradFill>
          <a:effectLst>
            <a:glow rad="127000">
              <a:srgbClr val="FFC000">
                <a:alpha val="87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 целях реализации национального проекта «Жилье и городская среда» введено 21,6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тыс.кв.м</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жилья в Северном планировочном районе города Благовещенска в границах улиц Зеленая – 50 лет Октября –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Шафира</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Муравьева-Амурского благодаря строительству, реконструкции и расширению систем водоснабжения и канализации объекта инженерной инфраструктуры - водовода от насосной станции второго подъема водозабора «Северный» до распределительной сети города, техническая готовность - 19,6%, ввод объекта в эксплуатацию планируется до 30.11.2021.</a:t>
            </a:r>
          </a:p>
        </p:txBody>
      </p:sp>
      <p:pic>
        <p:nvPicPr>
          <p:cNvPr id="13" name="Picture 2" descr="Картинки по запросу герб Благовещенска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19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07179" y="282270"/>
            <a:ext cx="5429249" cy="2492990"/>
          </a:xfrm>
          <a:prstGeom prst="rect">
            <a:avLst/>
          </a:prstGeom>
          <a:gradFill>
            <a:gsLst>
              <a:gs pos="0">
                <a:srgbClr val="FAE8BC"/>
              </a:gs>
              <a:gs pos="100000">
                <a:srgbClr val="CDE9EB"/>
              </a:gs>
            </a:gsLst>
          </a:gradFill>
          <a:ln w="9525">
            <a:solidFill>
              <a:schemeClr val="bg2">
                <a:alpha val="99000"/>
              </a:schemeClr>
            </a:solidFill>
          </a:ln>
          <a:effectLst>
            <a:glow rad="88900">
              <a:srgbClr val="E6E890">
                <a:alpha val="40000"/>
              </a:srgbClr>
            </a:glow>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361950" algn="just"/>
            <a:r>
              <a:rPr lang="ru-RU" sz="1200" b="1" dirty="0" smtClean="0">
                <a:solidFill>
                  <a:srgbClr val="660033"/>
                </a:solidFill>
                <a:latin typeface="Times New Roman" panose="02020603050405020304" pitchFamily="18" charset="0"/>
                <a:ea typeface="Times New Roman" panose="02020603050405020304" pitchFamily="18" charset="0"/>
              </a:rPr>
              <a:t>Общий </a:t>
            </a:r>
            <a:r>
              <a:rPr lang="ru-RU" sz="1200" b="1" dirty="0">
                <a:solidFill>
                  <a:srgbClr val="660033"/>
                </a:solidFill>
                <a:latin typeface="Times New Roman" panose="02020603050405020304" pitchFamily="18" charset="0"/>
                <a:ea typeface="Times New Roman" panose="02020603050405020304" pitchFamily="18" charset="0"/>
              </a:rPr>
              <a:t>объем финансовых средств, предусмотренных в </a:t>
            </a:r>
            <a:r>
              <a:rPr lang="ru-RU" sz="1200" b="1" dirty="0" smtClean="0">
                <a:solidFill>
                  <a:srgbClr val="660033"/>
                </a:solidFill>
                <a:latin typeface="Times New Roman" panose="02020603050405020304" pitchFamily="18" charset="0"/>
                <a:ea typeface="Times New Roman" panose="02020603050405020304" pitchFamily="18" charset="0"/>
              </a:rPr>
              <a:t>2020 </a:t>
            </a:r>
            <a:r>
              <a:rPr lang="ru-RU" sz="1200" b="1" dirty="0">
                <a:solidFill>
                  <a:srgbClr val="660033"/>
                </a:solidFill>
                <a:latin typeface="Times New Roman" panose="02020603050405020304" pitchFamily="18" charset="0"/>
                <a:ea typeface="Times New Roman" panose="02020603050405020304" pitchFamily="18" charset="0"/>
              </a:rPr>
              <a:t>году на реализацию</a:t>
            </a:r>
            <a:r>
              <a:rPr lang="ru-RU" sz="1200" b="1" dirty="0">
                <a:solidFill>
                  <a:srgbClr val="FF0000"/>
                </a:solidFill>
                <a:latin typeface="Times New Roman" panose="02020603050405020304" pitchFamily="18" charset="0"/>
                <a:ea typeface="Times New Roman" panose="02020603050405020304" pitchFamily="18" charset="0"/>
              </a:rPr>
              <a:t> </a:t>
            </a:r>
            <a:r>
              <a:rPr lang="ru-RU" sz="1200" b="1" i="1" dirty="0">
                <a:solidFill>
                  <a:srgbClr val="FF0000"/>
                </a:solidFill>
                <a:latin typeface="Times New Roman" panose="02020603050405020304" pitchFamily="18" charset="0"/>
                <a:ea typeface="Times New Roman" panose="02020603050405020304" pitchFamily="18" charset="0"/>
              </a:rPr>
              <a:t>подпрограммы </a:t>
            </a:r>
            <a:r>
              <a:rPr lang="ru-RU" sz="1200" b="1" i="1" dirty="0" smtClean="0">
                <a:solidFill>
                  <a:srgbClr val="FF0000"/>
                </a:solidFill>
                <a:latin typeface="Times New Roman" panose="02020603050405020304" pitchFamily="18" charset="0"/>
                <a:ea typeface="Times New Roman" panose="02020603050405020304" pitchFamily="18" charset="0"/>
              </a:rPr>
              <a:t>«</a:t>
            </a:r>
            <a:r>
              <a:rPr lang="ru-RU" sz="1200" b="1" i="1" dirty="0">
                <a:solidFill>
                  <a:srgbClr val="FF0000"/>
                </a:solidFill>
                <a:latin typeface="Times New Roman" panose="02020603050405020304" pitchFamily="18" charset="0"/>
                <a:ea typeface="Times New Roman" panose="02020603050405020304" pitchFamily="18" charset="0"/>
              </a:rPr>
              <a:t>Капитальный ремонт жилищного фонда </a:t>
            </a:r>
            <a:r>
              <a:rPr lang="ru-RU" sz="1200" b="1" i="1" dirty="0" smtClean="0">
                <a:solidFill>
                  <a:srgbClr val="FF0000"/>
                </a:solidFill>
                <a:latin typeface="Times New Roman" panose="02020603050405020304" pitchFamily="18" charset="0"/>
                <a:ea typeface="Times New Roman" panose="02020603050405020304" pitchFamily="18" charset="0"/>
              </a:rPr>
              <a:t>города </a:t>
            </a:r>
            <a:r>
              <a:rPr lang="ru-RU" sz="1200" b="1" i="1" dirty="0">
                <a:solidFill>
                  <a:srgbClr val="FF0000"/>
                </a:solidFill>
                <a:latin typeface="Times New Roman" panose="02020603050405020304" pitchFamily="18" charset="0"/>
                <a:ea typeface="Times New Roman" panose="02020603050405020304" pitchFamily="18" charset="0"/>
              </a:rPr>
              <a:t>Благовещенска» </a:t>
            </a:r>
            <a:r>
              <a:rPr lang="ru-RU" sz="1200" b="1" dirty="0" smtClean="0">
                <a:solidFill>
                  <a:srgbClr val="660033"/>
                </a:solidFill>
                <a:latin typeface="Times New Roman" panose="02020603050405020304" pitchFamily="18" charset="0"/>
              </a:rPr>
              <a:t>составил 14 576,6 тыс</a:t>
            </a:r>
            <a:r>
              <a:rPr lang="ru-RU" sz="1200" b="1" dirty="0" smtClean="0">
                <a:solidFill>
                  <a:srgbClr val="660033"/>
                </a:solidFill>
                <a:latin typeface="Times New Roman" panose="02020603050405020304" pitchFamily="18" charset="0"/>
                <a:cs typeface="Times New Roman" panose="02020603050405020304" pitchFamily="18" charset="0"/>
              </a:rPr>
              <a:t>. рублей. </a:t>
            </a:r>
            <a:r>
              <a:rPr lang="ru-RU" sz="1200" b="1" dirty="0">
                <a:solidFill>
                  <a:srgbClr val="660033"/>
                </a:solidFill>
                <a:latin typeface="Times New Roman" panose="02020603050405020304" pitchFamily="18" charset="0"/>
                <a:cs typeface="Times New Roman" panose="02020603050405020304" pitchFamily="18" charset="0"/>
              </a:rPr>
              <a:t>Фактически м</a:t>
            </a:r>
            <a:r>
              <a:rPr lang="ru-RU" sz="1200" b="1" dirty="0">
                <a:solidFill>
                  <a:srgbClr val="660033"/>
                </a:solidFill>
                <a:latin typeface="Times New Roman" panose="02020603050405020304" pitchFamily="18" charset="0"/>
              </a:rPr>
              <a:t>ероприятия подпрограммы </a:t>
            </a:r>
            <a:r>
              <a:rPr lang="ru-RU" sz="1200" b="1" dirty="0">
                <a:solidFill>
                  <a:srgbClr val="660033"/>
                </a:solidFill>
                <a:latin typeface="Times New Roman" panose="02020603050405020304" pitchFamily="18" charset="0"/>
                <a:cs typeface="Times New Roman" panose="02020603050405020304" pitchFamily="18" charset="0"/>
              </a:rPr>
              <a:t>выполнены на сумму </a:t>
            </a:r>
            <a:r>
              <a:rPr lang="ru-RU" sz="1200" b="1" dirty="0" smtClean="0">
                <a:solidFill>
                  <a:srgbClr val="660033"/>
                </a:solidFill>
                <a:latin typeface="Times New Roman" panose="02020603050405020304" pitchFamily="18" charset="0"/>
                <a:cs typeface="Times New Roman" panose="02020603050405020304" pitchFamily="18" charset="0"/>
              </a:rPr>
              <a:t>14 339,2 тыс. </a:t>
            </a:r>
            <a:r>
              <a:rPr lang="ru-RU" sz="1200" b="1" dirty="0">
                <a:solidFill>
                  <a:srgbClr val="660033"/>
                </a:solidFill>
                <a:latin typeface="Times New Roman" panose="02020603050405020304" pitchFamily="18" charset="0"/>
                <a:cs typeface="Times New Roman" panose="02020603050405020304" pitchFamily="18" charset="0"/>
              </a:rPr>
              <a:t>руб. или на </a:t>
            </a:r>
            <a:r>
              <a:rPr lang="ru-RU" sz="1200" b="1" dirty="0" smtClean="0">
                <a:solidFill>
                  <a:srgbClr val="660033"/>
                </a:solidFill>
                <a:latin typeface="Times New Roman" panose="02020603050405020304" pitchFamily="18" charset="0"/>
                <a:cs typeface="Times New Roman" panose="02020603050405020304" pitchFamily="18" charset="0"/>
              </a:rPr>
              <a:t>98,4 </a:t>
            </a:r>
            <a:r>
              <a:rPr lang="ru-RU" sz="1200" b="1" dirty="0">
                <a:solidFill>
                  <a:srgbClr val="660033"/>
                </a:solidFill>
                <a:latin typeface="Times New Roman" panose="02020603050405020304" pitchFamily="18" charset="0"/>
                <a:cs typeface="Times New Roman" panose="02020603050405020304" pitchFamily="18" charset="0"/>
              </a:rPr>
              <a:t>процента. </a:t>
            </a:r>
            <a:endParaRPr lang="ru-RU" sz="1200" b="1" dirty="0" smtClean="0">
              <a:solidFill>
                <a:srgbClr val="660033"/>
              </a:solidFill>
              <a:latin typeface="Times New Roman" panose="02020603050405020304" pitchFamily="18" charset="0"/>
              <a:cs typeface="Times New Roman" panose="02020603050405020304" pitchFamily="18" charset="0"/>
            </a:endParaRPr>
          </a:p>
          <a:p>
            <a:pPr indent="361950" algn="just"/>
            <a:r>
              <a:rPr lang="ru-RU" sz="1200" b="1" dirty="0" smtClean="0">
                <a:solidFill>
                  <a:srgbClr val="660033"/>
                </a:solidFill>
                <a:latin typeface="Times New Roman" panose="02020603050405020304" pitchFamily="18" charset="0"/>
                <a:ea typeface="Times New Roman" panose="02020603050405020304" pitchFamily="18" charset="0"/>
              </a:rPr>
              <a:t>В </a:t>
            </a:r>
            <a:r>
              <a:rPr lang="ru-RU" sz="1200" b="1" dirty="0">
                <a:solidFill>
                  <a:srgbClr val="660033"/>
                </a:solidFill>
                <a:latin typeface="Times New Roman" panose="02020603050405020304" pitchFamily="18" charset="0"/>
                <a:ea typeface="Times New Roman" panose="02020603050405020304" pitchFamily="18" charset="0"/>
              </a:rPr>
              <a:t>2020 году отремонтирован жилищный фонд площадью 4 809,0 кв. м, разработана проектная документация по капитальному ремонту и благоустройству придомовых территорий, выполнены работы по обследованию двух </a:t>
            </a:r>
            <a:r>
              <a:rPr lang="ru-RU" sz="1200" b="1" dirty="0" smtClean="0">
                <a:solidFill>
                  <a:srgbClr val="660033"/>
                </a:solidFill>
                <a:latin typeface="Times New Roman" panose="02020603050405020304" pitchFamily="18" charset="0"/>
                <a:ea typeface="Times New Roman" panose="02020603050405020304" pitchFamily="18" charset="0"/>
              </a:rPr>
              <a:t>МКД.</a:t>
            </a:r>
            <a:endParaRPr lang="ru-RU" sz="1200" b="1" dirty="0">
              <a:solidFill>
                <a:srgbClr val="660033"/>
              </a:solidFill>
              <a:latin typeface="Times New Roman" panose="02020603050405020304" pitchFamily="18" charset="0"/>
              <a:ea typeface="Times New Roman" panose="02020603050405020304" pitchFamily="18" charset="0"/>
            </a:endParaRPr>
          </a:p>
          <a:p>
            <a:pPr indent="361950" algn="just"/>
            <a:r>
              <a:rPr lang="ru-RU" sz="1200" b="1" dirty="0">
                <a:solidFill>
                  <a:srgbClr val="660033"/>
                </a:solidFill>
                <a:latin typeface="Times New Roman" panose="02020603050405020304" pitchFamily="18" charset="0"/>
                <a:ea typeface="Times New Roman" panose="02020603050405020304" pitchFamily="18" charset="0"/>
              </a:rPr>
              <a:t>Исполнены обязательства по уплате взносов на капитальный ремонт общего имущества в многоквартирных домах, в отношении жилых и нежилых помещений находящихся в муниципальной </a:t>
            </a:r>
            <a:r>
              <a:rPr lang="ru-RU" sz="1200" b="1" dirty="0" smtClean="0">
                <a:solidFill>
                  <a:srgbClr val="660033"/>
                </a:solidFill>
                <a:latin typeface="Times New Roman" panose="02020603050405020304" pitchFamily="18" charset="0"/>
                <a:ea typeface="Times New Roman" panose="02020603050405020304" pitchFamily="18" charset="0"/>
              </a:rPr>
              <a:t>собственности.</a:t>
            </a:r>
            <a:endParaRPr lang="ru-RU" sz="1200" b="1" dirty="0">
              <a:solidFill>
                <a:srgbClr val="660033"/>
              </a:solidFill>
              <a:latin typeface="Times New Roman" panose="02020603050405020304" pitchFamily="18" charset="0"/>
              <a:ea typeface="Times New Roman" panose="02020603050405020304" pitchFamily="18" charset="0"/>
            </a:endParaRPr>
          </a:p>
          <a:p>
            <a:pPr algn="just"/>
            <a:endParaRPr lang="ru-RU" sz="1200" b="1" dirty="0">
              <a:solidFill>
                <a:srgbClr val="660033"/>
              </a:solidFill>
              <a:effectLst/>
            </a:endParaRPr>
          </a:p>
        </p:txBody>
      </p:sp>
      <p:sp>
        <p:nvSpPr>
          <p:cNvPr id="6" name="Прямоугольник 5"/>
          <p:cNvSpPr/>
          <p:nvPr/>
        </p:nvSpPr>
        <p:spPr>
          <a:xfrm>
            <a:off x="6096000" y="2132575"/>
            <a:ext cx="6096000" cy="369332"/>
          </a:xfrm>
          <a:prstGeom prst="rect">
            <a:avLst/>
          </a:prstGeom>
        </p:spPr>
        <p:txBody>
          <a:bodyPr>
            <a:spAutoFit/>
          </a:bodyPr>
          <a:lstStyle/>
          <a:p>
            <a:endParaRPr lang="ru-RU" dirty="0"/>
          </a:p>
        </p:txBody>
      </p:sp>
      <p:sp>
        <p:nvSpPr>
          <p:cNvPr id="9" name="Прямоугольник 8"/>
          <p:cNvSpPr/>
          <p:nvPr/>
        </p:nvSpPr>
        <p:spPr>
          <a:xfrm>
            <a:off x="7431814" y="282270"/>
            <a:ext cx="4531585" cy="1754326"/>
          </a:xfrm>
          <a:prstGeom prst="rect">
            <a:avLst/>
          </a:prstGeom>
          <a:gradFill>
            <a:gsLst>
              <a:gs pos="0">
                <a:srgbClr val="E5F2A4"/>
              </a:gs>
              <a:gs pos="100000">
                <a:srgbClr val="F9FDC3"/>
              </a:gs>
            </a:gsLst>
          </a:gradFill>
          <a:effectLst>
            <a:glow rad="63500">
              <a:schemeClr val="bg2">
                <a:lumMod val="75000"/>
                <a:alpha val="87000"/>
              </a:schemeClr>
            </a:glow>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361950"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Общий объем финансовых средств, предусмотренных в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2020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году на реализацию </a:t>
            </a:r>
            <a:r>
              <a:rPr lang="ru-RU" sz="1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подпрограммы  «Энергосбережение и повышение энергетической эффективности в городе Благовещенске»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составил 227,4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тыс. рублей. Фактически мероприятия подпрограммы выполнены на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100 процентов. Выполнены кадастровые работы по изготовлению тех. планов на выявленные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бесхозяйные объекты  инженерной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инфраструктуры – 49 бесхозяйных объектов приняты в муниципальную собственност</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ь</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211879" y="3013384"/>
            <a:ext cx="5924549" cy="2492990"/>
          </a:xfrm>
          <a:prstGeom prst="rect">
            <a:avLst/>
          </a:prstGeom>
          <a:gradFill flip="none" rotWithShape="1">
            <a:gsLst>
              <a:gs pos="0">
                <a:srgbClr val="E6E890"/>
              </a:gs>
              <a:gs pos="100000">
                <a:schemeClr val="bg2">
                  <a:lumMod val="20000"/>
                  <a:lumOff val="80000"/>
                </a:schemeClr>
              </a:gs>
            </a:gsLst>
            <a:lin ang="16200000" scaled="1"/>
            <a:tileRect/>
          </a:gradFill>
          <a:ln w="6350"/>
          <a:effectLst>
            <a:glow rad="127000">
              <a:srgbClr val="BFDE22">
                <a:alpha val="99000"/>
              </a:srgb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361950" algn="just"/>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Общий объем финансовых средств, предусмотренных в 2020 году на реализацию </a:t>
            </a:r>
            <a:r>
              <a:rPr lang="ru-RU" sz="1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подпрограммы  «Благоустройство территории города Благовещенска»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составил 478 026,3 тыс. рублей. Фактически мероприятия подпрограммы выполнены на 95,5 процента. 	Ассигнования направлены на вывоз мусора с территорий общего пользования, содержание зеленой зоны и установку элементов благоустройства на территориях общего пользования, обустройство детскими и спортивными площадками, ограждениями 61 дворовой территории.</a:t>
            </a:r>
          </a:p>
          <a:p>
            <a:pPr indent="361950" algn="just"/>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Выполнены </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работы по благоустройству детской площадки, расположенной на набережной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р.Амур</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между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ул.Пионерской</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и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ул.Шевченко</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площадки для пляжного волейбола по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ул.Краснофлотская</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в районе городского парка, парка "Дружба", сквера в квартале 408 города </a:t>
            </a:r>
            <a:r>
              <a:rPr lang="ru-RU" sz="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Благовещенска,"Сквера</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Памяти" по </a:t>
            </a:r>
            <a:r>
              <a:rPr lang="ru-RU"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ул</a:t>
            </a:r>
            <a:r>
              <a:rPr lang="ru-RU"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Ленина, общественной территории по ул. Пушкина в районе судостроительного завода и др. </a:t>
            </a:r>
          </a:p>
        </p:txBody>
      </p:sp>
      <p:pic>
        <p:nvPicPr>
          <p:cNvPr id="3074" name="Picture 2" descr="https://img.amur.info/crop/misc/2020-06-19/660x_/5e570f53f6bee28ccf3681288c664f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814" y="2430778"/>
            <a:ext cx="4610101" cy="3075596"/>
          </a:xfrm>
          <a:prstGeom prst="rect">
            <a:avLst/>
          </a:prstGeom>
          <a:noFill/>
          <a:ln w="63500">
            <a:solidFill>
              <a:schemeClr val="accent1">
                <a:lumMod val="75000"/>
              </a:schemeClr>
            </a:solidFill>
          </a:ln>
          <a:effectLst>
            <a:softEdge rad="63500"/>
          </a:effectLst>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211879" y="5804577"/>
            <a:ext cx="10751520" cy="646331"/>
          </a:xfrm>
          <a:prstGeom prst="rect">
            <a:avLst/>
          </a:prstGeom>
          <a:gradFill flip="none" rotWithShape="1">
            <a:gsLst>
              <a:gs pos="0">
                <a:srgbClr val="E6E890"/>
              </a:gs>
              <a:gs pos="100000">
                <a:schemeClr val="bg2">
                  <a:lumMod val="20000"/>
                  <a:lumOff val="80000"/>
                </a:schemeClr>
              </a:gs>
            </a:gsLst>
            <a:lin ang="16200000" scaled="1"/>
            <a:tileRect/>
          </a:gradFill>
          <a:effectLst>
            <a:glow rad="127000">
              <a:srgbClr val="BFDE22">
                <a:alpha val="99000"/>
              </a:srgb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sz="1200" b="1" dirty="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Общий объем финансовых средств, предусмотренных в </a:t>
            </a:r>
            <a:r>
              <a:rPr lang="ru-RU" sz="1200" b="1" dirty="0" smtClean="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2020 </a:t>
            </a:r>
            <a:r>
              <a:rPr lang="ru-RU" sz="1200" b="1" dirty="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году на реализацию </a:t>
            </a:r>
            <a:r>
              <a:rPr lang="ru-RU" sz="1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подпрограммы  «Обеспечение реализации муниципальной программы «Развитие и модернизация жилищно-коммунального хозяйства, энергосбережение и повышение энергетической эффективности, благоустройство территории города Благовещенска» </a:t>
            </a:r>
            <a:r>
              <a:rPr lang="ru-RU" sz="1200" b="1" dirty="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составил </a:t>
            </a:r>
            <a:r>
              <a:rPr lang="ru-RU" sz="1200" b="1" dirty="0" smtClean="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51 925,4 </a:t>
            </a:r>
            <a:r>
              <a:rPr lang="ru-RU" sz="1200" b="1" dirty="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тыс. рублей. Фактически мероприятия подпрограммы выполнены на 99,6 процента</a:t>
            </a:r>
            <a:r>
              <a:rPr lang="ru-RU" sz="1200" b="1" dirty="0" smtClean="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200" b="1" dirty="0">
              <a:solidFill>
                <a:schemeClr val="dk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155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3" name="Прямоугольник 2"/>
          <p:cNvSpPr/>
          <p:nvPr/>
        </p:nvSpPr>
        <p:spPr>
          <a:xfrm>
            <a:off x="2596264" y="234409"/>
            <a:ext cx="8240069" cy="400110"/>
          </a:xfrm>
          <a:prstGeom prst="rect">
            <a:avLst/>
          </a:prstGeom>
        </p:spPr>
        <p:txBody>
          <a:bodyPr wrap="square">
            <a:spAutoFit/>
          </a:bodyPr>
          <a:lstStyle/>
          <a:p>
            <a:pPr algn="ctr"/>
            <a:r>
              <a:rPr lang="ru-RU" sz="2000" b="1" dirty="0" smtClean="0">
                <a:solidFill>
                  <a:srgbClr val="D82845"/>
                </a:solidFill>
              </a:rPr>
              <a:t>4. </a:t>
            </a:r>
            <a:r>
              <a:rPr lang="ru-RU" sz="2000" b="1" dirty="0">
                <a:solidFill>
                  <a:srgbClr val="D82845"/>
                </a:solidFill>
              </a:rPr>
              <a:t>Развитие образования города Благовещенска </a:t>
            </a:r>
            <a:r>
              <a:rPr lang="ru-RU" sz="2000" b="1" dirty="0" smtClean="0">
                <a:solidFill>
                  <a:srgbClr val="D82845"/>
                </a:solidFill>
              </a:rPr>
              <a:t> </a:t>
            </a:r>
            <a:endParaRPr lang="ru-RU" sz="2000" b="1" dirty="0">
              <a:solidFill>
                <a:srgbClr val="D82845"/>
              </a:solidFill>
            </a:endParaRPr>
          </a:p>
        </p:txBody>
      </p:sp>
      <p:sp>
        <p:nvSpPr>
          <p:cNvPr id="4" name="TextBox 3"/>
          <p:cNvSpPr txBox="1"/>
          <p:nvPr/>
        </p:nvSpPr>
        <p:spPr>
          <a:xfrm>
            <a:off x="1649691" y="855171"/>
            <a:ext cx="10385790" cy="1077218"/>
          </a:xfrm>
          <a:prstGeom prst="rect">
            <a:avLst/>
          </a:prstGeom>
          <a:noFill/>
        </p:spPr>
        <p:txBody>
          <a:bodyPr wrap="square" rtlCol="0">
            <a:spAutoFit/>
          </a:bodyPr>
          <a:lstStyle/>
          <a:p>
            <a:pPr indent="263525" algn="just"/>
            <a:r>
              <a:rPr lang="ru-RU" sz="1600" b="1" dirty="0" smtClean="0">
                <a:solidFill>
                  <a:schemeClr val="accent2">
                    <a:lumMod val="50000"/>
                  </a:schemeClr>
                </a:solidFill>
              </a:rPr>
              <a:t>В программных расходах городского бюджета особое место занимают расходы на образование. В 2020 году они исполнены на 91,1 процента и составляют 3 613 470,1 тыс. рублей.     </a:t>
            </a:r>
          </a:p>
          <a:p>
            <a:pPr indent="263525" algn="just"/>
            <a:r>
              <a:rPr lang="ru-RU" sz="1600" b="1" dirty="0" smtClean="0">
                <a:solidFill>
                  <a:schemeClr val="accent2">
                    <a:lumMod val="50000"/>
                  </a:schemeClr>
                </a:solidFill>
              </a:rPr>
              <a:t>В общем объеме программных расходов доля программы «Развитие образования города Благовещенска» составляет 40,0 процентов.</a:t>
            </a:r>
            <a:endParaRPr lang="ru-RU" sz="1600" b="1" dirty="0">
              <a:solidFill>
                <a:schemeClr val="accent2">
                  <a:lumMod val="50000"/>
                </a:schemeClr>
              </a:solidFill>
            </a:endParaRPr>
          </a:p>
        </p:txBody>
      </p:sp>
      <p:pic>
        <p:nvPicPr>
          <p:cNvPr id="7" name="Picture 22" descr="В Приамурье проанализируют обоснованность посещения детьми «дежурных груп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832" y="1964316"/>
            <a:ext cx="3433898" cy="2485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Скругленный прямоугольник 10"/>
          <p:cNvSpPr/>
          <p:nvPr/>
        </p:nvSpPr>
        <p:spPr>
          <a:xfrm>
            <a:off x="1649691" y="2126882"/>
            <a:ext cx="6359612" cy="1539147"/>
          </a:xfrm>
          <a:prstGeom prst="roundRect">
            <a:avLst/>
          </a:prstGeom>
          <a:gradFill flip="none" rotWithShape="1">
            <a:gsLst>
              <a:gs pos="26000">
                <a:srgbClr val="F9DA9D"/>
              </a:gs>
              <a:gs pos="100000">
                <a:schemeClr val="accent5">
                  <a:lumMod val="20000"/>
                  <a:lumOff val="80000"/>
                </a:schemeClr>
              </a:gs>
            </a:gsLst>
            <a:lin ang="0" scaled="1"/>
            <a:tileRect/>
          </a:gra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00CC"/>
                </a:solidFill>
              </a:rPr>
              <a:t>Из городского бюджета осуществлено финансирование 17 дошкольных автономных образовательных организаций на сумму </a:t>
            </a:r>
            <a:r>
              <a:rPr lang="ru-RU" sz="1200" b="1" dirty="0" smtClean="0">
                <a:solidFill>
                  <a:srgbClr val="0000CC"/>
                </a:solidFill>
              </a:rPr>
              <a:t>1 399 564,5 </a:t>
            </a:r>
            <a:r>
              <a:rPr lang="ru-RU" sz="1200" b="1" dirty="0">
                <a:solidFill>
                  <a:srgbClr val="0000CC"/>
                </a:solidFill>
              </a:rPr>
              <a:t>тыс. рублей </a:t>
            </a:r>
            <a:r>
              <a:rPr lang="ru-RU" sz="1200" b="1" dirty="0" smtClean="0">
                <a:solidFill>
                  <a:srgbClr val="0000CC"/>
                </a:solidFill>
              </a:rPr>
              <a:t>(98,6 %). </a:t>
            </a:r>
            <a:r>
              <a:rPr lang="ru-RU" sz="1200" b="1" dirty="0">
                <a:solidFill>
                  <a:srgbClr val="0000CC"/>
                </a:solidFill>
              </a:rPr>
              <a:t>Среднегодовое число детей в </a:t>
            </a:r>
            <a:r>
              <a:rPr lang="ru-RU" sz="1200" b="1" dirty="0" smtClean="0">
                <a:solidFill>
                  <a:srgbClr val="0000CC"/>
                </a:solidFill>
              </a:rPr>
              <a:t>2020 </a:t>
            </a:r>
            <a:r>
              <a:rPr lang="ru-RU" sz="1200" b="1" dirty="0">
                <a:solidFill>
                  <a:srgbClr val="0000CC"/>
                </a:solidFill>
              </a:rPr>
              <a:t>году составило </a:t>
            </a:r>
            <a:r>
              <a:rPr lang="ru-RU" sz="1200" b="1" dirty="0" smtClean="0">
                <a:solidFill>
                  <a:srgbClr val="0000CC"/>
                </a:solidFill>
              </a:rPr>
              <a:t>13 292 человека. </a:t>
            </a:r>
            <a:r>
              <a:rPr lang="ru-RU" sz="1200" b="1" dirty="0">
                <a:solidFill>
                  <a:srgbClr val="0000CC"/>
                </a:solidFill>
              </a:rPr>
              <a:t>Питание детей в </a:t>
            </a:r>
            <a:r>
              <a:rPr lang="ru-RU" sz="1200" b="1" dirty="0" smtClean="0">
                <a:solidFill>
                  <a:srgbClr val="0000CC"/>
                </a:solidFill>
              </a:rPr>
              <a:t>учреждениях </a:t>
            </a:r>
            <a:r>
              <a:rPr lang="ru-RU" sz="1200" b="1" dirty="0">
                <a:solidFill>
                  <a:srgbClr val="0000CC"/>
                </a:solidFill>
              </a:rPr>
              <a:t>осуществлялось за счет средств городского бюджета и средств родительской платы. Всего на питание </a:t>
            </a:r>
            <a:r>
              <a:rPr lang="ru-RU" sz="1200" b="1" dirty="0" smtClean="0">
                <a:solidFill>
                  <a:srgbClr val="0000CC"/>
                </a:solidFill>
              </a:rPr>
              <a:t>направлено 208 613,0 тыс</a:t>
            </a:r>
            <a:r>
              <a:rPr lang="ru-RU" sz="1200" b="1" dirty="0">
                <a:solidFill>
                  <a:srgbClr val="0000CC"/>
                </a:solidFill>
              </a:rPr>
              <a:t>. </a:t>
            </a:r>
            <a:r>
              <a:rPr lang="ru-RU" sz="1200" b="1" dirty="0" smtClean="0">
                <a:solidFill>
                  <a:srgbClr val="0000CC"/>
                </a:solidFill>
              </a:rPr>
              <a:t>рублей. </a:t>
            </a:r>
            <a:endParaRPr lang="ru-RU" sz="1200" b="1" dirty="0">
              <a:solidFill>
                <a:srgbClr val="0000CC"/>
              </a:solidFill>
            </a:endParaRPr>
          </a:p>
        </p:txBody>
      </p:sp>
      <p:sp>
        <p:nvSpPr>
          <p:cNvPr id="12" name="Скругленный прямоугольник 11"/>
          <p:cNvSpPr/>
          <p:nvPr/>
        </p:nvSpPr>
        <p:spPr>
          <a:xfrm>
            <a:off x="6021859" y="4890755"/>
            <a:ext cx="6013622" cy="1471805"/>
          </a:xfrm>
          <a:prstGeom prst="roundRect">
            <a:avLst/>
          </a:prstGeom>
          <a:gradFill flip="none" rotWithShape="1">
            <a:gsLst>
              <a:gs pos="26000">
                <a:srgbClr val="F9DA9D"/>
              </a:gs>
              <a:gs pos="100000">
                <a:schemeClr val="accent5">
                  <a:lumMod val="20000"/>
                  <a:lumOff val="80000"/>
                </a:schemeClr>
              </a:gs>
            </a:gsLst>
            <a:lin ang="10800000" scaled="1"/>
            <a:tileRect/>
          </a:gra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00CC"/>
                </a:solidFill>
              </a:rPr>
              <a:t>На осуществление деятельности 21 муниципального общеобразовательного учреждения направлено 1 </a:t>
            </a:r>
            <a:r>
              <a:rPr lang="ru-RU" sz="1200" b="1" dirty="0" smtClean="0">
                <a:solidFill>
                  <a:srgbClr val="0000CC"/>
                </a:solidFill>
              </a:rPr>
              <a:t>756 784,3 </a:t>
            </a:r>
            <a:r>
              <a:rPr lang="ru-RU" sz="1200" b="1" dirty="0">
                <a:solidFill>
                  <a:srgbClr val="0000CC"/>
                </a:solidFill>
              </a:rPr>
              <a:t>тыс. рублей </a:t>
            </a:r>
            <a:r>
              <a:rPr lang="ru-RU" sz="1200" b="1" dirty="0" smtClean="0">
                <a:solidFill>
                  <a:srgbClr val="0000CC"/>
                </a:solidFill>
              </a:rPr>
              <a:t>(84,0 </a:t>
            </a:r>
            <a:r>
              <a:rPr lang="ru-RU" sz="1200" b="1" dirty="0">
                <a:solidFill>
                  <a:srgbClr val="0000CC"/>
                </a:solidFill>
              </a:rPr>
              <a:t>%). Среднегодовое количество классов по сравнению с предыдущим годом увеличилось на 23 и составило 971 с количеством учащихся - 27 951 человек.</a:t>
            </a:r>
          </a:p>
        </p:txBody>
      </p:sp>
      <p:pic>
        <p:nvPicPr>
          <p:cNvPr id="1026" name="Picture 2" descr="Новая школа на 1,5 тысячи мест появится в Благовещенске к 2020 году -  «Вести – Амурская област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690" y="4062954"/>
            <a:ext cx="4046811" cy="2691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45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6" name="Прямоугольник 5"/>
          <p:cNvSpPr/>
          <p:nvPr/>
        </p:nvSpPr>
        <p:spPr>
          <a:xfrm>
            <a:off x="1595567" y="296560"/>
            <a:ext cx="9971965" cy="923330"/>
          </a:xfrm>
          <a:prstGeom prst="rect">
            <a:avLst/>
          </a:prstGeom>
        </p:spPr>
        <p:txBody>
          <a:bodyPr wrap="square">
            <a:spAutoFit/>
          </a:bodyPr>
          <a:lstStyle/>
          <a:p>
            <a:pPr algn="ctr"/>
            <a:r>
              <a:rPr lang="ru-RU" b="1" dirty="0">
                <a:solidFill>
                  <a:srgbClr val="0070C0"/>
                </a:solidFill>
                <a:latin typeface="Times New Roman" panose="02020603050405020304" pitchFamily="18" charset="0"/>
                <a:ea typeface="Times New Roman" panose="02020603050405020304" pitchFamily="18" charset="0"/>
              </a:rPr>
              <a:t>Общий объем финансовых средств, предусмотренных в </a:t>
            </a:r>
            <a:r>
              <a:rPr lang="ru-RU" b="1" dirty="0" smtClean="0">
                <a:solidFill>
                  <a:srgbClr val="0070C0"/>
                </a:solidFill>
                <a:latin typeface="Times New Roman" panose="02020603050405020304" pitchFamily="18" charset="0"/>
                <a:ea typeface="Times New Roman" panose="02020603050405020304" pitchFamily="18" charset="0"/>
              </a:rPr>
              <a:t>2020 </a:t>
            </a:r>
            <a:r>
              <a:rPr lang="ru-RU" b="1" dirty="0">
                <a:solidFill>
                  <a:srgbClr val="0070C0"/>
                </a:solidFill>
                <a:latin typeface="Times New Roman" panose="02020603050405020304" pitchFamily="18" charset="0"/>
                <a:ea typeface="Times New Roman" panose="02020603050405020304" pitchFamily="18" charset="0"/>
              </a:rPr>
              <a:t>году на реализацию </a:t>
            </a:r>
            <a:r>
              <a:rPr lang="ru-RU" b="1" dirty="0">
                <a:solidFill>
                  <a:srgbClr val="FF0000"/>
                </a:solidFill>
                <a:latin typeface="Times New Roman" panose="02020603050405020304" pitchFamily="18" charset="0"/>
                <a:ea typeface="Times New Roman" panose="02020603050405020304" pitchFamily="18" charset="0"/>
              </a:rPr>
              <a:t>подпрограммы</a:t>
            </a:r>
            <a:r>
              <a:rPr lang="ru-RU" b="1" dirty="0">
                <a:solidFill>
                  <a:srgbClr val="FF0000"/>
                </a:solidFill>
                <a:latin typeface="Times New Roman" panose="02020603050405020304" pitchFamily="18" charset="0"/>
                <a:ea typeface="Calibri" panose="020F0502020204030204" pitchFamily="34" charset="0"/>
              </a:rPr>
              <a:t> </a:t>
            </a:r>
            <a:r>
              <a:rPr lang="ru-RU" b="1" dirty="0" smtClean="0">
                <a:solidFill>
                  <a:srgbClr val="FF0000"/>
                </a:solidFill>
                <a:latin typeface="Times New Roman" panose="02020603050405020304" pitchFamily="18" charset="0"/>
                <a:ea typeface="Times New Roman" panose="02020603050405020304" pitchFamily="18" charset="0"/>
              </a:rPr>
              <a:t> </a:t>
            </a:r>
            <a:r>
              <a:rPr lang="ru-RU" b="1" dirty="0">
                <a:solidFill>
                  <a:srgbClr val="FF0000"/>
                </a:solidFill>
                <a:latin typeface="Times New Roman" panose="02020603050405020304" pitchFamily="18" charset="0"/>
                <a:ea typeface="Times New Roman" panose="02020603050405020304" pitchFamily="18" charset="0"/>
              </a:rPr>
              <a:t>«Развитие дошкольного, общего и дополнительного образования детей»</a:t>
            </a:r>
            <a:r>
              <a:rPr lang="ru-RU" b="1" dirty="0">
                <a:solidFill>
                  <a:srgbClr val="0070C0"/>
                </a:solidFill>
                <a:latin typeface="Times New Roman" panose="02020603050405020304" pitchFamily="18" charset="0"/>
                <a:ea typeface="Calibri" panose="020F0502020204030204" pitchFamily="34" charset="0"/>
              </a:rPr>
              <a:t>, составил </a:t>
            </a:r>
            <a:r>
              <a:rPr lang="ru-RU" b="1" dirty="0" smtClean="0">
                <a:solidFill>
                  <a:srgbClr val="0070C0"/>
                </a:solidFill>
                <a:latin typeface="Times New Roman" panose="02020603050405020304" pitchFamily="18" charset="0"/>
                <a:ea typeface="Calibri" panose="020F0502020204030204" pitchFamily="34" charset="0"/>
              </a:rPr>
              <a:t>3</a:t>
            </a:r>
            <a:r>
              <a:rPr lang="ru-RU" b="1" dirty="0">
                <a:solidFill>
                  <a:srgbClr val="0070C0"/>
                </a:solidFill>
                <a:latin typeface="Times New Roman" panose="02020603050405020304" pitchFamily="18" charset="0"/>
                <a:ea typeface="Calibri" panose="020F0502020204030204" pitchFamily="34" charset="0"/>
              </a:rPr>
              <a:t> </a:t>
            </a:r>
            <a:r>
              <a:rPr lang="ru-RU" b="1" dirty="0" smtClean="0">
                <a:solidFill>
                  <a:srgbClr val="0070C0"/>
                </a:solidFill>
                <a:latin typeface="Times New Roman" panose="02020603050405020304" pitchFamily="18" charset="0"/>
                <a:ea typeface="Calibri" panose="020F0502020204030204" pitchFamily="34" charset="0"/>
              </a:rPr>
              <a:t>796 584,6 тыс. рублей, исполнение составило 3 445 001,5 тыс. рублей.</a:t>
            </a:r>
            <a:endParaRPr lang="ru-RU" b="1" dirty="0">
              <a:solidFill>
                <a:srgbClr val="0070C0"/>
              </a:solidFill>
            </a:endParaRPr>
          </a:p>
        </p:txBody>
      </p:sp>
      <p:sp>
        <p:nvSpPr>
          <p:cNvPr id="7" name="Прямоугольник 6"/>
          <p:cNvSpPr/>
          <p:nvPr/>
        </p:nvSpPr>
        <p:spPr>
          <a:xfrm>
            <a:off x="1145309" y="1569819"/>
            <a:ext cx="2955602" cy="2031325"/>
          </a:xfrm>
          <a:prstGeom prst="rect">
            <a:avLst/>
          </a:prstGeom>
          <a:effectLst>
            <a:glow rad="127000">
              <a:schemeClr val="accent1">
                <a:alpha val="67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1400" b="1" dirty="0"/>
              <a:t>Обеспечение бесплатным двухразовым питанием детей с ограниченными возможностями здоровья, обучающихся в муниципальных общеобразовательных организациях (</a:t>
            </a:r>
            <a:r>
              <a:rPr lang="ru-RU" sz="1400" b="1" dirty="0" smtClean="0"/>
              <a:t>385 человек) </a:t>
            </a:r>
            <a:r>
              <a:rPr lang="ru-RU" sz="1400" b="1" dirty="0"/>
              <a:t>на сумму </a:t>
            </a:r>
            <a:r>
              <a:rPr lang="ru-RU" sz="1400" b="1" dirty="0" smtClean="0"/>
              <a:t>3 887,7 </a:t>
            </a:r>
            <a:r>
              <a:rPr lang="ru-RU" sz="1400" b="1" dirty="0"/>
              <a:t>тыс. </a:t>
            </a:r>
            <a:r>
              <a:rPr lang="ru-RU" sz="1400" b="1" dirty="0" smtClean="0"/>
              <a:t>рублей. </a:t>
            </a:r>
            <a:endParaRPr lang="ru-RU" sz="1400" b="1" dirty="0"/>
          </a:p>
        </p:txBody>
      </p:sp>
      <p:sp>
        <p:nvSpPr>
          <p:cNvPr id="10" name="Прямоугольник 9"/>
          <p:cNvSpPr/>
          <p:nvPr/>
        </p:nvSpPr>
        <p:spPr>
          <a:xfrm>
            <a:off x="4752804" y="1569819"/>
            <a:ext cx="3205001" cy="1600438"/>
          </a:xfrm>
          <a:prstGeom prst="rect">
            <a:avLst/>
          </a:prstGeom>
          <a:effectLst>
            <a:glow rad="127000">
              <a:schemeClr val="accent1">
                <a:alpha val="67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1400" b="1" dirty="0"/>
              <a:t>Обеспечение бесплатным горячим питанием , получающих начальное общее образование в муниципальных образовательных организациях города (12 480 человек) на сумму 11 615,2 тыс. рублей. </a:t>
            </a:r>
          </a:p>
        </p:txBody>
      </p:sp>
      <p:sp>
        <p:nvSpPr>
          <p:cNvPr id="11" name="Прямоугольник 10"/>
          <p:cNvSpPr/>
          <p:nvPr/>
        </p:nvSpPr>
        <p:spPr>
          <a:xfrm>
            <a:off x="8609698" y="1569819"/>
            <a:ext cx="3138144" cy="2031325"/>
          </a:xfrm>
          <a:prstGeom prst="rect">
            <a:avLst/>
          </a:prstGeom>
          <a:effectLst>
            <a:glow rad="127000">
              <a:schemeClr val="accent1">
                <a:alpha val="67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1400" b="1" dirty="0"/>
              <a:t>Предоставлено бесплатное питание детям из малообеспеченных семей, обучающихся в муниципальных общеобразовательных организациях города Благовещенска </a:t>
            </a:r>
            <a:r>
              <a:rPr lang="ru-RU" sz="1400" b="1" dirty="0" smtClean="0"/>
              <a:t>(280 человек) </a:t>
            </a:r>
            <a:r>
              <a:rPr lang="ru-RU" sz="1400" b="1" dirty="0"/>
              <a:t>на сумму </a:t>
            </a:r>
            <a:endParaRPr lang="ru-RU" sz="1400" b="1" dirty="0" smtClean="0"/>
          </a:p>
          <a:p>
            <a:pPr algn="ctr"/>
            <a:r>
              <a:rPr lang="ru-RU" sz="1400" b="1" dirty="0" smtClean="0"/>
              <a:t>2 415,9 </a:t>
            </a:r>
            <a:r>
              <a:rPr lang="ru-RU" sz="1400" b="1" dirty="0"/>
              <a:t>тыс. </a:t>
            </a:r>
            <a:r>
              <a:rPr lang="ru-RU" sz="1400" b="1" dirty="0" smtClean="0"/>
              <a:t>рублей.</a:t>
            </a:r>
            <a:endParaRPr lang="ru-RU" sz="1400" b="1" dirty="0"/>
          </a:p>
        </p:txBody>
      </p:sp>
      <p:pic>
        <p:nvPicPr>
          <p:cNvPr id="2050" name="Picture 2" descr="Администрация Благовещенска проверила работу комбината школьного питания /  Амур.инфо – Информационное агентство Дальнего Восто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02" y="3951074"/>
            <a:ext cx="4203989" cy="28026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Горячее питание – Муниципальное бюджетное общеобразовательное учреждение &quot; Школа № 27 города Благовещенска&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060" y="3951074"/>
            <a:ext cx="2061152" cy="2741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В Благовещенске проверили организацию горячего питания в школах город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4182" y="3951074"/>
            <a:ext cx="3774886" cy="2741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6170" y="1181819"/>
            <a:ext cx="9812593" cy="5249351"/>
          </a:xfrm>
          <a:prstGeom prst="rect">
            <a:avLst/>
          </a:prstGeom>
          <a:blipFill dpi="0" rotWithShape="1">
            <a:blip r:embed="rId2">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1"/>
          <p:cNvSpPr txBox="1">
            <a:spLocks/>
          </p:cNvSpPr>
          <p:nvPr/>
        </p:nvSpPr>
        <p:spPr>
          <a:xfrm>
            <a:off x="1219200" y="203926"/>
            <a:ext cx="10363200" cy="907182"/>
          </a:xfrm>
          <a:prstGeom prst="rect">
            <a:avLst/>
          </a:prstGeom>
        </p:spPr>
        <p:txBody>
          <a:bodyPr>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b="1" dirty="0" smtClean="0">
                <a:solidFill>
                  <a:schemeClr val="accent1">
                    <a:lumMod val="75000"/>
                  </a:schemeClr>
                </a:solidFill>
                <a:latin typeface="Times New Roman" pitchFamily="18" charset="0"/>
                <a:cs typeface="Times New Roman" pitchFamily="18" charset="0"/>
              </a:rPr>
              <a:t>Основные параметры исполнения бюджета муниципального образования город Благовещенск за 20</a:t>
            </a:r>
            <a:r>
              <a:rPr lang="en-US" sz="2400" b="1" dirty="0" smtClean="0">
                <a:solidFill>
                  <a:schemeClr val="accent1">
                    <a:lumMod val="75000"/>
                  </a:schemeClr>
                </a:solidFill>
                <a:latin typeface="Times New Roman" pitchFamily="18" charset="0"/>
                <a:cs typeface="Times New Roman" pitchFamily="18" charset="0"/>
              </a:rPr>
              <a:t>20</a:t>
            </a:r>
            <a:r>
              <a:rPr lang="ru-RU" sz="2400" b="1" dirty="0" smtClean="0">
                <a:solidFill>
                  <a:schemeClr val="accent1">
                    <a:lumMod val="75000"/>
                  </a:schemeClr>
                </a:solidFill>
                <a:latin typeface="Times New Roman" pitchFamily="18" charset="0"/>
                <a:cs typeface="Times New Roman" pitchFamily="18" charset="0"/>
              </a:rPr>
              <a:t> год</a:t>
            </a:r>
            <a:endParaRPr lang="ru-RU" sz="2400" b="1" dirty="0">
              <a:solidFill>
                <a:schemeClr val="accent1">
                  <a:lumMod val="75000"/>
                </a:schemeClr>
              </a:solidFill>
              <a:latin typeface="Times New Roman" pitchFamily="18" charset="0"/>
              <a:cs typeface="Times New Roman" pitchFamily="18" charset="0"/>
            </a:endParaRPr>
          </a:p>
        </p:txBody>
      </p:sp>
      <p:sp>
        <p:nvSpPr>
          <p:cNvPr id="5" name="TextBox 4"/>
          <p:cNvSpPr txBox="1"/>
          <p:nvPr/>
        </p:nvSpPr>
        <p:spPr>
          <a:xfrm>
            <a:off x="9801393" y="657517"/>
            <a:ext cx="2774741" cy="369332"/>
          </a:xfrm>
          <a:prstGeom prst="rect">
            <a:avLst/>
          </a:prstGeom>
          <a:noFill/>
        </p:spPr>
        <p:txBody>
          <a:bodyPr wrap="square" rtlCol="0">
            <a:spAutoFit/>
          </a:bodyPr>
          <a:lstStyle/>
          <a:p>
            <a:pPr algn="ctr"/>
            <a:endParaRPr lang="ru-RU" b="1" dirty="0">
              <a:solidFill>
                <a:srgbClr val="DC2C6F"/>
              </a:solidFill>
            </a:endParaRPr>
          </a:p>
        </p:txBody>
      </p:sp>
      <p:pic>
        <p:nvPicPr>
          <p:cNvPr id="7" name="Рисунок 6"/>
          <p:cNvPicPr>
            <a:picLocks noChangeAspect="1"/>
          </p:cNvPicPr>
          <p:nvPr/>
        </p:nvPicPr>
        <p:blipFill>
          <a:blip r:embed="rId3"/>
          <a:stretch>
            <a:fillRect/>
          </a:stretch>
        </p:blipFill>
        <p:spPr>
          <a:xfrm>
            <a:off x="225466" y="133216"/>
            <a:ext cx="993734" cy="1048603"/>
          </a:xfrm>
          <a:prstGeom prst="rect">
            <a:avLst/>
          </a:prstGeom>
        </p:spPr>
      </p:pic>
      <p:graphicFrame>
        <p:nvGraphicFramePr>
          <p:cNvPr id="9" name="Схема 8"/>
          <p:cNvGraphicFramePr/>
          <p:nvPr>
            <p:extLst>
              <p:ext uri="{D42A27DB-BD31-4B8C-83A1-F6EECF244321}">
                <p14:modId xmlns:p14="http://schemas.microsoft.com/office/powerpoint/2010/main" val="1502199621"/>
              </p:ext>
            </p:extLst>
          </p:nvPr>
        </p:nvGraphicFramePr>
        <p:xfrm>
          <a:off x="2212934" y="101250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4662486" y="6415820"/>
            <a:ext cx="3719513" cy="369332"/>
          </a:xfrm>
          <a:prstGeom prst="rect">
            <a:avLst/>
          </a:prstGeom>
          <a:noFill/>
        </p:spPr>
        <p:txBody>
          <a:bodyPr wrap="square" rtlCol="0">
            <a:spAutoFit/>
          </a:bodyPr>
          <a:lstStyle/>
          <a:p>
            <a:r>
              <a:rPr lang="ru-RU" b="1" dirty="0" smtClean="0">
                <a:solidFill>
                  <a:srgbClr val="800000"/>
                </a:solidFill>
              </a:rPr>
              <a:t>Профицит 188,8 млн. рублей</a:t>
            </a:r>
            <a:endParaRPr lang="ru-RU" b="1" dirty="0">
              <a:solidFill>
                <a:srgbClr val="800000"/>
              </a:solidFill>
            </a:endParaRPr>
          </a:p>
        </p:txBody>
      </p:sp>
    </p:spTree>
    <p:extLst>
      <p:ext uri="{BB962C8B-B14F-4D97-AF65-F5344CB8AC3E}">
        <p14:creationId xmlns:p14="http://schemas.microsoft.com/office/powerpoint/2010/main" val="2351595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pic>
        <p:nvPicPr>
          <p:cNvPr id="3" name="Рисунок 2"/>
          <p:cNvPicPr>
            <a:picLocks noChangeAspect="1"/>
          </p:cNvPicPr>
          <p:nvPr/>
        </p:nvPicPr>
        <p:blipFill>
          <a:blip r:embed="rId3"/>
          <a:stretch>
            <a:fillRect/>
          </a:stretch>
        </p:blipFill>
        <p:spPr>
          <a:xfrm>
            <a:off x="1219200" y="2688126"/>
            <a:ext cx="2469753" cy="1643573"/>
          </a:xfrm>
          <a:prstGeom prst="rect">
            <a:avLst/>
          </a:prstGeom>
        </p:spPr>
      </p:pic>
      <p:pic>
        <p:nvPicPr>
          <p:cNvPr id="4" name="Picture 8" descr="https://img.amur.info/res/news/173318/180x120/1c8ea9d7bca1acb28df3423583e6b2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3157" y="292828"/>
            <a:ext cx="2522324" cy="16815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934983" y="4440873"/>
            <a:ext cx="3015049" cy="1815882"/>
          </a:xfrm>
          <a:prstGeom prst="rect">
            <a:avLst/>
          </a:prstGeom>
        </p:spPr>
        <p:txBody>
          <a:bodyPr wrap="square">
            <a:spAutoFit/>
          </a:bodyPr>
          <a:lstStyle/>
          <a:p>
            <a:pPr algn="ctr">
              <a:spcAft>
                <a:spcPts val="0"/>
              </a:spcAft>
            </a:pPr>
            <a:r>
              <a:rPr lang="ru-RU" sz="1400" b="1" dirty="0">
                <a:solidFill>
                  <a:srgbClr val="C00000"/>
                </a:solidFill>
              </a:rPr>
              <a:t>Выплачена компенсация части родительской платы за присмотр и уход за </a:t>
            </a:r>
            <a:r>
              <a:rPr lang="ru-RU" sz="1400" b="1" dirty="0" smtClean="0">
                <a:solidFill>
                  <a:srgbClr val="C00000"/>
                </a:solidFill>
              </a:rPr>
              <a:t>12 062 детьми в возрасте от 1 года до 8 лет, </a:t>
            </a:r>
            <a:r>
              <a:rPr lang="ru-RU" sz="1400" b="1" dirty="0">
                <a:solidFill>
                  <a:srgbClr val="C00000"/>
                </a:solidFill>
              </a:rPr>
              <a:t>осваивающими образовательные программы дошкольного образования в сумме </a:t>
            </a:r>
            <a:r>
              <a:rPr lang="ru-RU" sz="1400" b="1" dirty="0" smtClean="0">
                <a:solidFill>
                  <a:srgbClr val="C00000"/>
                </a:solidFill>
              </a:rPr>
              <a:t>92 692,1 тыс</a:t>
            </a:r>
            <a:r>
              <a:rPr lang="ru-RU" sz="1400" b="1" dirty="0">
                <a:solidFill>
                  <a:srgbClr val="C00000"/>
                </a:solidFill>
              </a:rPr>
              <a:t>. </a:t>
            </a:r>
            <a:r>
              <a:rPr lang="ru-RU" sz="1400" b="1" dirty="0" smtClean="0">
                <a:solidFill>
                  <a:srgbClr val="C00000"/>
                </a:solidFill>
              </a:rPr>
              <a:t>рублей.</a:t>
            </a:r>
            <a:endParaRPr lang="ru-RU" sz="1400" b="1" dirty="0">
              <a:solidFill>
                <a:srgbClr val="C00000"/>
              </a:solidFill>
            </a:endParaRPr>
          </a:p>
        </p:txBody>
      </p:sp>
      <p:sp>
        <p:nvSpPr>
          <p:cNvPr id="8" name="Прямоугольник 7"/>
          <p:cNvSpPr/>
          <p:nvPr/>
        </p:nvSpPr>
        <p:spPr>
          <a:xfrm>
            <a:off x="1763697" y="292828"/>
            <a:ext cx="4129103" cy="2246769"/>
          </a:xfrm>
          <a:prstGeom prst="rect">
            <a:avLst/>
          </a:prstGeom>
        </p:spPr>
        <p:txBody>
          <a:bodyPr wrap="square">
            <a:spAutoFit/>
          </a:bodyPr>
          <a:lstStyle/>
          <a:p>
            <a:pPr algn="ctr">
              <a:spcAft>
                <a:spcPts val="0"/>
              </a:spcAft>
            </a:pPr>
            <a:r>
              <a:rPr lang="ru-RU" sz="1400" b="1" dirty="0" smtClean="0">
                <a:solidFill>
                  <a:srgbClr val="C00000"/>
                </a:solidFill>
              </a:rPr>
              <a:t>Мероприятия по противопожарной и антитеррористической защищенности муниципальных образовательных организаций , в том числе приобретена и установлена, модернизирована пожарная сигнализация в 6 образовательных организациях, приняты меры по инженерно-технической защите объектов в 14 образовательных организациях на сумму 35 457,0 тыс. рублей.</a:t>
            </a:r>
            <a:endParaRPr lang="ru-RU" sz="1400" b="1" dirty="0">
              <a:solidFill>
                <a:srgbClr val="C00000"/>
              </a:solidFill>
            </a:endParaRPr>
          </a:p>
        </p:txBody>
      </p:sp>
      <p:pic>
        <p:nvPicPr>
          <p:cNvPr id="1026" name="Picture 2" descr="Ti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809" y="216102"/>
            <a:ext cx="3219623" cy="232349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688593" y="2103386"/>
            <a:ext cx="2503407" cy="2462213"/>
          </a:xfrm>
          <a:prstGeom prst="rect">
            <a:avLst/>
          </a:prstGeom>
        </p:spPr>
        <p:txBody>
          <a:bodyPr wrap="square">
            <a:spAutoFit/>
          </a:bodyPr>
          <a:lstStyle/>
          <a:p>
            <a:pPr algn="ctr">
              <a:spcAft>
                <a:spcPts val="0"/>
              </a:spcAft>
            </a:pPr>
            <a:r>
              <a:rPr lang="ru-RU" sz="1400" b="1" dirty="0" smtClean="0">
                <a:solidFill>
                  <a:srgbClr val="C00000"/>
                </a:solidFill>
              </a:rPr>
              <a:t>С 01.09.2020 года в рамках системы персонифицированного финансирования введены сертификаты дополнительного образования. Сертификаты   получили 11 190 детей от 5 до 18 лет на сумму </a:t>
            </a:r>
          </a:p>
          <a:p>
            <a:pPr algn="ctr">
              <a:spcAft>
                <a:spcPts val="0"/>
              </a:spcAft>
            </a:pPr>
            <a:r>
              <a:rPr lang="ru-RU" sz="1400" b="1" dirty="0" smtClean="0">
                <a:solidFill>
                  <a:srgbClr val="C00000"/>
                </a:solidFill>
              </a:rPr>
              <a:t>10 286,0  </a:t>
            </a:r>
            <a:r>
              <a:rPr lang="ru-RU" sz="1400" b="1" dirty="0">
                <a:solidFill>
                  <a:srgbClr val="C00000"/>
                </a:solidFill>
              </a:rPr>
              <a:t>тыс. </a:t>
            </a:r>
            <a:r>
              <a:rPr lang="ru-RU" sz="1400" b="1" dirty="0" smtClean="0">
                <a:solidFill>
                  <a:srgbClr val="C00000"/>
                </a:solidFill>
              </a:rPr>
              <a:t>рублей.</a:t>
            </a:r>
            <a:endParaRPr lang="ru-RU" sz="1400" b="1" dirty="0">
              <a:solidFill>
                <a:srgbClr val="C00000"/>
              </a:solidFill>
            </a:endParaRPr>
          </a:p>
        </p:txBody>
      </p:sp>
      <p:sp>
        <p:nvSpPr>
          <p:cNvPr id="11" name="Прямоугольник 10"/>
          <p:cNvSpPr/>
          <p:nvPr/>
        </p:nvSpPr>
        <p:spPr>
          <a:xfrm>
            <a:off x="3811126" y="5152446"/>
            <a:ext cx="3227891" cy="1384995"/>
          </a:xfrm>
          <a:prstGeom prst="rect">
            <a:avLst/>
          </a:prstGeom>
        </p:spPr>
        <p:txBody>
          <a:bodyPr wrap="square">
            <a:spAutoFit/>
          </a:bodyPr>
          <a:lstStyle/>
          <a:p>
            <a:pPr algn="ctr">
              <a:spcAft>
                <a:spcPts val="0"/>
              </a:spcAft>
            </a:pPr>
            <a:r>
              <a:rPr lang="ru-RU" sz="1400" b="1" dirty="0" smtClean="0">
                <a:solidFill>
                  <a:srgbClr val="C00000"/>
                </a:solidFill>
              </a:rPr>
              <a:t>Организован подвоз 382 обучающихся в муниципальных образовательных организациях, проживающих в отдаленных населенных пунктах на сумму 13 444,7 тыс. рублей.</a:t>
            </a:r>
            <a:endParaRPr lang="ru-RU" sz="1400" b="1" dirty="0">
              <a:solidFill>
                <a:srgbClr val="C00000"/>
              </a:solidFill>
            </a:endParaRPr>
          </a:p>
        </p:txBody>
      </p:sp>
      <p:pic>
        <p:nvPicPr>
          <p:cNvPr id="1028" name="Picture 4" descr="Вопросов не возникало»: администрация Благовещенска прокомментировала  закрытие школ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3200" y="3441257"/>
            <a:ext cx="2488516" cy="1659821"/>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6865218" y="5180747"/>
            <a:ext cx="5030598" cy="1384995"/>
          </a:xfrm>
          <a:prstGeom prst="rect">
            <a:avLst/>
          </a:prstGeom>
        </p:spPr>
        <p:txBody>
          <a:bodyPr wrap="square">
            <a:spAutoFit/>
          </a:bodyPr>
          <a:lstStyle/>
          <a:p>
            <a:pPr algn="ctr">
              <a:spcAft>
                <a:spcPts val="0"/>
              </a:spcAft>
            </a:pPr>
            <a:r>
              <a:rPr lang="ru-RU" sz="1400" b="1" dirty="0" smtClean="0">
                <a:solidFill>
                  <a:srgbClr val="C00000"/>
                </a:solidFill>
              </a:rPr>
              <a:t>Выплачены премии за особые успехи освоении образовательных программ, в различных видах творческой, общественной и спортивной деятельности 40 одаренным детям, обучающимся в образовательных учреждения города на сумму 480,0 тыс</a:t>
            </a:r>
            <a:r>
              <a:rPr lang="ru-RU" sz="1400" b="1" dirty="0">
                <a:solidFill>
                  <a:srgbClr val="C00000"/>
                </a:solidFill>
              </a:rPr>
              <a:t>. </a:t>
            </a:r>
            <a:r>
              <a:rPr lang="ru-RU" sz="1400" b="1" dirty="0" smtClean="0">
                <a:solidFill>
                  <a:srgbClr val="C00000"/>
                </a:solidFill>
              </a:rPr>
              <a:t>рублей.</a:t>
            </a:r>
            <a:endParaRPr lang="ru-RU" sz="1400" b="1" dirty="0">
              <a:solidFill>
                <a:srgbClr val="C00000"/>
              </a:solidFill>
            </a:endParaRPr>
          </a:p>
        </p:txBody>
      </p:sp>
      <p:pic>
        <p:nvPicPr>
          <p:cNvPr id="1030" name="Picture 6" descr="http://school16.obrblag.info/wp-content/uploads/sites/54/2020/12/WhatsApp-Image-2020-12-30-at-10.42.0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218" y="3441257"/>
            <a:ext cx="2876902" cy="169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9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pic>
        <p:nvPicPr>
          <p:cNvPr id="3" name="Picture 28" descr="Прокуратура проводит проверку по сообщениям о поборах в школах Благовещенс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952" y="4297429"/>
            <a:ext cx="3284143" cy="2189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228253" y="720062"/>
            <a:ext cx="3116957" cy="1092607"/>
          </a:xfrm>
          <a:prstGeom prst="rect">
            <a:avLst/>
          </a:prstGeom>
        </p:spPr>
        <p:txBody>
          <a:bodyPr wrap="square">
            <a:spAutoFit/>
          </a:bodyPr>
          <a:lstStyle/>
          <a:p>
            <a:pPr algn="just">
              <a:spcAft>
                <a:spcPts val="0"/>
              </a:spcAft>
            </a:pPr>
            <a:r>
              <a:rPr lang="ru-RU" sz="1300" b="1" dirty="0" smtClean="0">
                <a:solidFill>
                  <a:srgbClr val="22784B"/>
                </a:solidFill>
                <a:latin typeface="+mj-lt"/>
                <a:ea typeface="Calibri" panose="020F0502020204030204" pitchFamily="34" charset="0"/>
                <a:cs typeface="Times New Roman" panose="02020603050405020304" pitchFamily="18" charset="0"/>
              </a:rPr>
              <a:t>Расходы на строительство объекта «Школа на 1500 мест в квартале 406 г. Благовещенск, Амурская область» исполнены в сумме 205 289,5 тыс. рублей.</a:t>
            </a:r>
            <a:endParaRPr lang="ru-RU" sz="1300" b="1" dirty="0">
              <a:solidFill>
                <a:srgbClr val="22784B"/>
              </a:solidFill>
              <a:latin typeface="+mj-lt"/>
              <a:ea typeface="Calibri" panose="020F0502020204030204" pitchFamily="34" charset="0"/>
              <a:cs typeface="Times New Roman" panose="02020603050405020304" pitchFamily="18" charset="0"/>
            </a:endParaRPr>
          </a:p>
        </p:txBody>
      </p:sp>
      <p:pic>
        <p:nvPicPr>
          <p:cNvPr id="2050" name="Picture 2" descr="Портал Правительства Амурской области | В столице Приамурья идёт  строительство самой современной школы на 1500 мест. Новое образовательное  учреждение в Благовещенске появится благодаря нацпроекту &quot;Образование&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952" y="313952"/>
            <a:ext cx="3313376" cy="2208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881704" y="2687778"/>
            <a:ext cx="5860390" cy="1292662"/>
          </a:xfrm>
          <a:prstGeom prst="rect">
            <a:avLst/>
          </a:prstGeom>
        </p:spPr>
        <p:txBody>
          <a:bodyPr wrap="square">
            <a:spAutoFit/>
          </a:bodyPr>
          <a:lstStyle/>
          <a:p>
            <a:pPr algn="just">
              <a:spcAft>
                <a:spcPts val="0"/>
              </a:spcAft>
            </a:pPr>
            <a:r>
              <a:rPr lang="ru-RU" sz="1300" b="1" dirty="0" smtClean="0">
                <a:solidFill>
                  <a:srgbClr val="22784B"/>
                </a:solidFill>
                <a:latin typeface="+mj-lt"/>
                <a:ea typeface="Calibri" panose="020F0502020204030204" pitchFamily="34" charset="0"/>
                <a:cs typeface="Times New Roman" panose="02020603050405020304" pitchFamily="18" charset="0"/>
              </a:rPr>
              <a:t>Проведен капитальный ремонт в МАОУ «Школа №17 </a:t>
            </a:r>
            <a:r>
              <a:rPr lang="ru-RU" sz="1300" b="1" dirty="0" err="1" smtClean="0">
                <a:solidFill>
                  <a:srgbClr val="22784B"/>
                </a:solidFill>
                <a:latin typeface="+mj-lt"/>
                <a:ea typeface="Calibri" panose="020F0502020204030204" pitchFamily="34" charset="0"/>
                <a:cs typeface="Times New Roman" panose="02020603050405020304" pitchFamily="18" charset="0"/>
              </a:rPr>
              <a:t>г.Благовещенска</a:t>
            </a:r>
            <a:r>
              <a:rPr lang="ru-RU" sz="1300" b="1" dirty="0" smtClean="0">
                <a:solidFill>
                  <a:srgbClr val="22784B"/>
                </a:solidFill>
                <a:latin typeface="+mj-lt"/>
                <a:ea typeface="Calibri" panose="020F0502020204030204" pitchFamily="34" charset="0"/>
                <a:cs typeface="Times New Roman" panose="02020603050405020304" pitchFamily="18" charset="0"/>
              </a:rPr>
              <a:t>», текущий ремонт в МАОУ «Гимназия № 1 </a:t>
            </a:r>
            <a:r>
              <a:rPr lang="ru-RU" sz="1300" b="1" dirty="0" err="1" smtClean="0">
                <a:solidFill>
                  <a:srgbClr val="22784B"/>
                </a:solidFill>
                <a:latin typeface="+mj-lt"/>
                <a:ea typeface="Calibri" panose="020F0502020204030204" pitchFamily="34" charset="0"/>
                <a:cs typeface="Times New Roman" panose="02020603050405020304" pitchFamily="18" charset="0"/>
              </a:rPr>
              <a:t>г.Благовещенска</a:t>
            </a:r>
            <a:r>
              <a:rPr lang="ru-RU" sz="1300" b="1" dirty="0" smtClean="0">
                <a:solidFill>
                  <a:srgbClr val="22784B"/>
                </a:solidFill>
                <a:latin typeface="+mj-lt"/>
                <a:ea typeface="Calibri" panose="020F0502020204030204" pitchFamily="34" charset="0"/>
                <a:cs typeface="Times New Roman" panose="02020603050405020304" pitchFamily="18" charset="0"/>
              </a:rPr>
              <a:t>», обновлена и укреплена материально-техническая база 15 муниципальных учреждений, проведен текущий ремонт в 6 дошкольных образовательных организациях города  на сумму 158 478,9 тыс. рублей.</a:t>
            </a:r>
            <a:endParaRPr lang="ru-RU" sz="1300" b="1" dirty="0">
              <a:solidFill>
                <a:srgbClr val="22784B"/>
              </a:solidFill>
              <a:latin typeface="+mj-lt"/>
              <a:ea typeface="Calibri" panose="020F0502020204030204" pitchFamily="34" charset="0"/>
              <a:cs typeface="Times New Roman" panose="02020603050405020304" pitchFamily="18" charset="0"/>
            </a:endParaRPr>
          </a:p>
        </p:txBody>
      </p:sp>
      <p:sp>
        <p:nvSpPr>
          <p:cNvPr id="8" name="Прямоугольник 7"/>
          <p:cNvSpPr/>
          <p:nvPr/>
        </p:nvSpPr>
        <p:spPr>
          <a:xfrm>
            <a:off x="8790104" y="2618187"/>
            <a:ext cx="2849260" cy="892552"/>
          </a:xfrm>
          <a:prstGeom prst="rect">
            <a:avLst/>
          </a:prstGeom>
        </p:spPr>
        <p:txBody>
          <a:bodyPr wrap="square">
            <a:spAutoFit/>
          </a:bodyPr>
          <a:lstStyle/>
          <a:p>
            <a:pPr algn="just">
              <a:spcAft>
                <a:spcPts val="0"/>
              </a:spcAft>
            </a:pPr>
            <a:r>
              <a:rPr lang="ru-RU" sz="1300" b="1" dirty="0" smtClean="0">
                <a:solidFill>
                  <a:srgbClr val="22784B"/>
                </a:solidFill>
                <a:latin typeface="+mj-lt"/>
                <a:ea typeface="Calibri" panose="020F0502020204030204" pitchFamily="34" charset="0"/>
                <a:cs typeface="Times New Roman" panose="02020603050405020304" pitchFamily="18" charset="0"/>
              </a:rPr>
              <a:t>Поддержаны 3 проекта в рамках муниципального гранта в сфере образования на сумму 1 500,0 тыс. рублей.</a:t>
            </a:r>
            <a:endParaRPr lang="ru-RU" sz="1300" b="1" dirty="0">
              <a:solidFill>
                <a:srgbClr val="22784B"/>
              </a:solidFill>
              <a:latin typeface="+mj-lt"/>
              <a:ea typeface="Calibri" panose="020F0502020204030204" pitchFamily="34" charset="0"/>
              <a:cs typeface="Times New Roman" panose="02020603050405020304" pitchFamily="18" charset="0"/>
            </a:endParaRPr>
          </a:p>
        </p:txBody>
      </p:sp>
      <p:pic>
        <p:nvPicPr>
          <p:cNvPr id="1026" name="Picture 2" descr="В Тульской области одаренным деятелям искусства вручат денежные призы | ИА  “Тульская Пресс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3622" y="302028"/>
            <a:ext cx="3105742" cy="2212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781128" y="4297429"/>
            <a:ext cx="3237109" cy="1892826"/>
          </a:xfrm>
          <a:prstGeom prst="rect">
            <a:avLst/>
          </a:prstGeom>
        </p:spPr>
        <p:txBody>
          <a:bodyPr wrap="square">
            <a:spAutoFit/>
          </a:bodyPr>
          <a:lstStyle/>
          <a:p>
            <a:pPr algn="just">
              <a:spcAft>
                <a:spcPts val="0"/>
              </a:spcAft>
            </a:pPr>
            <a:r>
              <a:rPr lang="ru-RU" sz="1300" b="1" dirty="0" smtClean="0">
                <a:solidFill>
                  <a:srgbClr val="22784B"/>
                </a:solidFill>
                <a:latin typeface="+mj-lt"/>
                <a:ea typeface="Calibri" panose="020F0502020204030204" pitchFamily="34" charset="0"/>
                <a:cs typeface="Times New Roman" panose="02020603050405020304" pitchFamily="18" charset="0"/>
              </a:rPr>
              <a:t>Осуществлено оснащение образовательных организаций города атрибутикой, символикой и формой всероссийского военно-патриотического общественного движения «</a:t>
            </a:r>
            <a:r>
              <a:rPr lang="ru-RU" sz="1300" b="1" dirty="0" err="1" smtClean="0">
                <a:solidFill>
                  <a:srgbClr val="22784B"/>
                </a:solidFill>
                <a:latin typeface="+mj-lt"/>
                <a:ea typeface="Calibri" panose="020F0502020204030204" pitchFamily="34" charset="0"/>
                <a:cs typeface="Times New Roman" panose="02020603050405020304" pitchFamily="18" charset="0"/>
              </a:rPr>
              <a:t>Юнармия</a:t>
            </a:r>
            <a:r>
              <a:rPr lang="ru-RU" sz="1300" b="1" dirty="0" smtClean="0">
                <a:solidFill>
                  <a:srgbClr val="22784B"/>
                </a:solidFill>
                <a:latin typeface="+mj-lt"/>
                <a:ea typeface="Calibri" panose="020F0502020204030204" pitchFamily="34" charset="0"/>
                <a:cs typeface="Times New Roman" panose="02020603050405020304" pitchFamily="18" charset="0"/>
              </a:rPr>
              <a:t>» 1 954,2 тыс. рублей. В 2020 году 3200 детей с 8 до 18 лет вступили в это общественное движение.</a:t>
            </a:r>
            <a:endParaRPr lang="ru-RU" sz="1300" b="1" dirty="0">
              <a:solidFill>
                <a:srgbClr val="22784B"/>
              </a:solidFill>
              <a:latin typeface="+mj-lt"/>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6"/>
          <a:stretch>
            <a:fillRect/>
          </a:stretch>
        </p:blipFill>
        <p:spPr>
          <a:xfrm>
            <a:off x="9386047" y="3552502"/>
            <a:ext cx="2357718" cy="3143624"/>
          </a:xfrm>
          <a:prstGeom prst="rect">
            <a:avLst/>
          </a:prstGeom>
          <a:ln>
            <a:noFill/>
          </a:ln>
          <a:effectLst>
            <a:softEdge rad="112500"/>
          </a:effectLst>
        </p:spPr>
      </p:pic>
    </p:spTree>
    <p:extLst>
      <p:ext uri="{BB962C8B-B14F-4D97-AF65-F5344CB8AC3E}">
        <p14:creationId xmlns:p14="http://schemas.microsoft.com/office/powerpoint/2010/main" val="1652084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3" name="Прямоугольник 2"/>
          <p:cNvSpPr/>
          <p:nvPr/>
        </p:nvSpPr>
        <p:spPr>
          <a:xfrm>
            <a:off x="1780765" y="369628"/>
            <a:ext cx="9971965" cy="923330"/>
          </a:xfrm>
          <a:prstGeom prst="rect">
            <a:avLst/>
          </a:prstGeom>
        </p:spPr>
        <p:txBody>
          <a:bodyPr wrap="square">
            <a:spAutoFit/>
          </a:bodyPr>
          <a:lstStyle/>
          <a:p>
            <a:pPr algn="ctr"/>
            <a:r>
              <a:rPr lang="ru-RU" b="1" dirty="0">
                <a:solidFill>
                  <a:schemeClr val="accent1">
                    <a:lumMod val="50000"/>
                  </a:schemeClr>
                </a:solidFill>
                <a:latin typeface="Times New Roman" panose="02020603050405020304" pitchFamily="18" charset="0"/>
                <a:ea typeface="Times New Roman" panose="02020603050405020304" pitchFamily="18" charset="0"/>
              </a:rPr>
              <a:t>Общий объем финансовых средств, предусмотренных в </a:t>
            </a:r>
            <a:r>
              <a:rPr lang="ru-RU" b="1" dirty="0" smtClean="0">
                <a:solidFill>
                  <a:schemeClr val="accent1">
                    <a:lumMod val="50000"/>
                  </a:schemeClr>
                </a:solidFill>
                <a:latin typeface="Times New Roman" panose="02020603050405020304" pitchFamily="18" charset="0"/>
                <a:ea typeface="Times New Roman" panose="02020603050405020304" pitchFamily="18" charset="0"/>
              </a:rPr>
              <a:t>2020 </a:t>
            </a:r>
            <a:r>
              <a:rPr lang="ru-RU" b="1" dirty="0">
                <a:solidFill>
                  <a:schemeClr val="accent1">
                    <a:lumMod val="50000"/>
                  </a:schemeClr>
                </a:solidFill>
                <a:latin typeface="Times New Roman" panose="02020603050405020304" pitchFamily="18" charset="0"/>
                <a:ea typeface="Times New Roman" panose="02020603050405020304" pitchFamily="18" charset="0"/>
              </a:rPr>
              <a:t>году на реализацию </a:t>
            </a:r>
            <a:r>
              <a:rPr lang="ru-RU" b="1" dirty="0">
                <a:solidFill>
                  <a:srgbClr val="FF0000"/>
                </a:solidFill>
                <a:latin typeface="Times New Roman" panose="02020603050405020304" pitchFamily="18" charset="0"/>
                <a:ea typeface="Times New Roman" panose="02020603050405020304" pitchFamily="18" charset="0"/>
              </a:rPr>
              <a:t>подпрограммы</a:t>
            </a:r>
            <a:r>
              <a:rPr lang="ru-RU" b="1" dirty="0">
                <a:solidFill>
                  <a:srgbClr val="FF0000"/>
                </a:solidFill>
                <a:latin typeface="Times New Roman" panose="02020603050405020304" pitchFamily="18" charset="0"/>
                <a:ea typeface="Calibri" panose="020F0502020204030204" pitchFamily="34" charset="0"/>
              </a:rPr>
              <a:t> </a:t>
            </a:r>
            <a:r>
              <a:rPr lang="ru-RU" b="1" dirty="0" smtClean="0">
                <a:solidFill>
                  <a:srgbClr val="FF0000"/>
                </a:solidFill>
                <a:latin typeface="Times New Roman" panose="02020603050405020304" pitchFamily="18" charset="0"/>
                <a:ea typeface="Times New Roman" panose="02020603050405020304" pitchFamily="18" charset="0"/>
              </a:rPr>
              <a:t> </a:t>
            </a:r>
            <a:r>
              <a:rPr lang="ru-RU" b="1" dirty="0">
                <a:solidFill>
                  <a:srgbClr val="FF0000"/>
                </a:solidFill>
                <a:latin typeface="Times New Roman" panose="02020603050405020304" pitchFamily="18" charset="0"/>
                <a:ea typeface="Times New Roman" panose="02020603050405020304" pitchFamily="18" charset="0"/>
              </a:rPr>
              <a:t>«Развитие с</a:t>
            </a:r>
            <a:r>
              <a:rPr lang="ru-RU" b="1" dirty="0" smtClean="0">
                <a:solidFill>
                  <a:srgbClr val="FF0000"/>
                </a:solidFill>
                <a:latin typeface="Times New Roman" panose="02020603050405020304" pitchFamily="18" charset="0"/>
                <a:ea typeface="Times New Roman" panose="02020603050405020304" pitchFamily="18" charset="0"/>
              </a:rPr>
              <a:t>истемы защиты прав детей</a:t>
            </a:r>
            <a:r>
              <a:rPr lang="ru-RU" b="1" dirty="0">
                <a:solidFill>
                  <a:srgbClr val="FF0000"/>
                </a:solidFill>
                <a:latin typeface="Times New Roman" panose="02020603050405020304" pitchFamily="18" charset="0"/>
                <a:ea typeface="Times New Roman" panose="02020603050405020304" pitchFamily="18" charset="0"/>
              </a:rPr>
              <a:t>»</a:t>
            </a:r>
            <a:r>
              <a:rPr lang="ru-RU" b="1" dirty="0">
                <a:solidFill>
                  <a:schemeClr val="accent1">
                    <a:lumMod val="50000"/>
                  </a:schemeClr>
                </a:solidFill>
                <a:latin typeface="Times New Roman" panose="02020603050405020304" pitchFamily="18" charset="0"/>
                <a:ea typeface="Times New Roman" panose="02020603050405020304" pitchFamily="18" charset="0"/>
              </a:rPr>
              <a:t>, составил 68 821,3 тыс. рублей, исполнение составило </a:t>
            </a:r>
            <a:r>
              <a:rPr lang="ru-RU" b="1" dirty="0" smtClean="0">
                <a:solidFill>
                  <a:schemeClr val="accent1">
                    <a:lumMod val="50000"/>
                  </a:schemeClr>
                </a:solidFill>
                <a:latin typeface="Times New Roman" panose="02020603050405020304" pitchFamily="18" charset="0"/>
                <a:ea typeface="Times New Roman" panose="02020603050405020304" pitchFamily="18" charset="0"/>
              </a:rPr>
              <a:t>68 077,0 </a:t>
            </a:r>
            <a:r>
              <a:rPr lang="ru-RU" b="1" dirty="0">
                <a:solidFill>
                  <a:schemeClr val="accent1">
                    <a:lumMod val="50000"/>
                  </a:schemeClr>
                </a:solidFill>
                <a:latin typeface="Times New Roman" panose="02020603050405020304" pitchFamily="18" charset="0"/>
                <a:ea typeface="Times New Roman" panose="02020603050405020304" pitchFamily="18" charset="0"/>
              </a:rPr>
              <a:t>тыс. рублей</a:t>
            </a:r>
            <a:r>
              <a:rPr lang="ru-RU" b="1" dirty="0" smtClean="0">
                <a:solidFill>
                  <a:srgbClr val="0070C0"/>
                </a:solidFill>
                <a:latin typeface="Times New Roman" panose="02020603050405020304" pitchFamily="18" charset="0"/>
                <a:ea typeface="Calibri" panose="020F0502020204030204" pitchFamily="34" charset="0"/>
              </a:rPr>
              <a:t>.</a:t>
            </a:r>
            <a:endParaRPr lang="ru-RU" b="1" dirty="0">
              <a:solidFill>
                <a:srgbClr val="0070C0"/>
              </a:solidFill>
            </a:endParaRPr>
          </a:p>
        </p:txBody>
      </p:sp>
      <p:sp>
        <p:nvSpPr>
          <p:cNvPr id="4" name="Прямоугольник 3"/>
          <p:cNvSpPr/>
          <p:nvPr/>
        </p:nvSpPr>
        <p:spPr>
          <a:xfrm>
            <a:off x="4234456" y="3809623"/>
            <a:ext cx="4138383" cy="2492990"/>
          </a:xfrm>
          <a:prstGeom prst="rect">
            <a:avLst/>
          </a:prstGeom>
        </p:spPr>
        <p:txBody>
          <a:bodyPr wrap="square">
            <a:spAutoFit/>
          </a:bodyPr>
          <a:lstStyle/>
          <a:p>
            <a:pPr algn="ctr">
              <a:spcAft>
                <a:spcPts val="0"/>
              </a:spcAft>
            </a:pPr>
            <a:r>
              <a:rPr lang="ru-RU" sz="1200" b="1" dirty="0" smtClean="0">
                <a:ea typeface="Calibri" panose="020F0502020204030204" pitchFamily="34" charset="0"/>
                <a:cs typeface="Times New Roman" panose="02020603050405020304" pitchFamily="18" charset="0"/>
              </a:rPr>
              <a:t>Осуществлено </a:t>
            </a:r>
            <a:r>
              <a:rPr lang="ru-RU" sz="1200" b="1" dirty="0">
                <a:ea typeface="Calibri" panose="020F0502020204030204" pitchFamily="34" charset="0"/>
                <a:cs typeface="Times New Roman" panose="02020603050405020304" pitchFamily="18" charset="0"/>
              </a:rPr>
              <a:t>финансовое обеспечение государственных полномочий по организации и осуществлению деятельности по опеке и попечительству в отношении </a:t>
            </a:r>
            <a:r>
              <a:rPr lang="ru-RU" sz="1200" b="1" dirty="0" smtClean="0">
                <a:ea typeface="Calibri" panose="020F0502020204030204" pitchFamily="34" charset="0"/>
                <a:cs typeface="Times New Roman" panose="02020603050405020304" pitchFamily="18" charset="0"/>
              </a:rPr>
              <a:t>несовершеннолетних-8 483,7 тыс. рублей; осуществлена </a:t>
            </a:r>
            <a:r>
              <a:rPr lang="ru-RU" sz="1200" b="1" dirty="0">
                <a:ea typeface="Calibri" panose="020F0502020204030204" pitchFamily="34" charset="0"/>
                <a:cs typeface="Times New Roman" panose="02020603050405020304" pitchFamily="18" charset="0"/>
              </a:rPr>
              <a:t>выплата единовременного пособия на </a:t>
            </a:r>
            <a:r>
              <a:rPr lang="ru-RU" sz="1200" b="1" dirty="0" smtClean="0">
                <a:ea typeface="Calibri" panose="020F0502020204030204" pitchFamily="34" charset="0"/>
                <a:cs typeface="Times New Roman" panose="02020603050405020304" pitchFamily="18" charset="0"/>
              </a:rPr>
              <a:t>76 детей, переданных на </a:t>
            </a:r>
            <a:r>
              <a:rPr lang="ru-RU" sz="1200" b="1" dirty="0">
                <a:ea typeface="Calibri" panose="020F0502020204030204" pitchFamily="34" charset="0"/>
                <a:cs typeface="Times New Roman" panose="02020603050405020304" pitchFamily="18" charset="0"/>
              </a:rPr>
              <a:t>воспитание в </a:t>
            </a:r>
            <a:r>
              <a:rPr lang="ru-RU" sz="1200" b="1" dirty="0" smtClean="0">
                <a:ea typeface="Calibri" panose="020F0502020204030204" pitchFamily="34" charset="0"/>
                <a:cs typeface="Times New Roman" panose="02020603050405020304" pitchFamily="18" charset="0"/>
              </a:rPr>
              <a:t>семью на сумму 4 871,0 тыс. рублей;</a:t>
            </a:r>
          </a:p>
          <a:p>
            <a:pPr indent="449580" algn="ctr">
              <a:spcAft>
                <a:spcPts val="0"/>
              </a:spcAft>
            </a:pPr>
            <a:r>
              <a:rPr lang="ru-RU" sz="1200" b="1" dirty="0" smtClean="0">
                <a:ea typeface="Calibri" panose="020F0502020204030204" pitchFamily="34" charset="0"/>
                <a:cs typeface="Times New Roman" panose="02020603050405020304" pitchFamily="18" charset="0"/>
              </a:rPr>
              <a:t>осуществлены </a:t>
            </a:r>
            <a:r>
              <a:rPr lang="ru-RU" sz="1200" b="1" dirty="0">
                <a:ea typeface="Calibri" panose="020F0502020204030204" pitchFamily="34" charset="0"/>
                <a:cs typeface="Times New Roman" panose="02020603050405020304" pitchFamily="18" charset="0"/>
              </a:rPr>
              <a:t>выплаты денежных средств на содержание </a:t>
            </a:r>
            <a:r>
              <a:rPr lang="ru-RU" sz="1200" b="1" dirty="0" smtClean="0">
                <a:ea typeface="Calibri" panose="020F0502020204030204" pitchFamily="34" charset="0"/>
                <a:cs typeface="Times New Roman" panose="02020603050405020304" pitchFamily="18" charset="0"/>
              </a:rPr>
              <a:t>434 </a:t>
            </a:r>
            <a:r>
              <a:rPr lang="ru-RU" sz="1200" b="1" dirty="0">
                <a:ea typeface="Calibri" panose="020F0502020204030204" pitchFamily="34" charset="0"/>
                <a:cs typeface="Times New Roman" panose="02020603050405020304" pitchFamily="18" charset="0"/>
              </a:rPr>
              <a:t>детей, находящихся в семьях опекунов (попечителей) и в приемных семьях, а также вознаграждения </a:t>
            </a:r>
            <a:r>
              <a:rPr lang="ru-RU" sz="1200" b="1" dirty="0" smtClean="0">
                <a:ea typeface="Calibri" panose="020F0502020204030204" pitchFamily="34" charset="0"/>
                <a:cs typeface="Times New Roman" panose="02020603050405020304" pitchFamily="18" charset="0"/>
              </a:rPr>
              <a:t>66 </a:t>
            </a:r>
            <a:r>
              <a:rPr lang="ru-RU" sz="1200" b="1" dirty="0">
                <a:ea typeface="Calibri" panose="020F0502020204030204" pitchFamily="34" charset="0"/>
                <a:cs typeface="Times New Roman" panose="02020603050405020304" pitchFamily="18" charset="0"/>
              </a:rPr>
              <a:t>приемным </a:t>
            </a:r>
            <a:r>
              <a:rPr lang="ru-RU" sz="1200" b="1" dirty="0" smtClean="0">
                <a:ea typeface="Calibri" panose="020F0502020204030204" pitchFamily="34" charset="0"/>
                <a:cs typeface="Times New Roman" panose="02020603050405020304" pitchFamily="18" charset="0"/>
              </a:rPr>
              <a:t>родителям на сумму 52 967,9 тыс. рублей.</a:t>
            </a:r>
            <a:endParaRPr lang="ru-RU" sz="1200" b="1" dirty="0">
              <a:effectLst/>
              <a:ea typeface="Calibri" panose="020F0502020204030204" pitchFamily="34" charset="0"/>
              <a:cs typeface="Times New Roman" panose="02020603050405020304" pitchFamily="18" charset="0"/>
            </a:endParaRPr>
          </a:p>
        </p:txBody>
      </p:sp>
      <p:sp>
        <p:nvSpPr>
          <p:cNvPr id="5" name="Прямоугольник 4"/>
          <p:cNvSpPr/>
          <p:nvPr/>
        </p:nvSpPr>
        <p:spPr>
          <a:xfrm>
            <a:off x="8834779" y="3912818"/>
            <a:ext cx="2690467" cy="2123658"/>
          </a:xfrm>
          <a:prstGeom prst="rect">
            <a:avLst/>
          </a:prstGeom>
        </p:spPr>
        <p:txBody>
          <a:bodyPr wrap="square">
            <a:spAutoFit/>
          </a:bodyPr>
          <a:lstStyle/>
          <a:p>
            <a:pPr algn="ctr">
              <a:spcAft>
                <a:spcPts val="0"/>
              </a:spcAft>
            </a:pPr>
            <a:r>
              <a:rPr lang="ru-RU" sz="1200" b="1" dirty="0" smtClean="0">
                <a:ea typeface="Calibri" panose="020F0502020204030204" pitchFamily="34" charset="0"/>
                <a:cs typeface="Times New Roman" panose="02020603050405020304" pitchFamily="18" charset="0"/>
              </a:rPr>
              <a:t>Проведены мероприятия по организации отдыха детей в каникулярное время, в рамках оздоровительной кампании 1661 ребенок был охвачен организованным летним отдыхом в профильных сменах при 25 </a:t>
            </a:r>
            <a:r>
              <a:rPr lang="ru-RU" sz="1200" b="1" dirty="0">
                <a:ea typeface="Calibri" panose="020F0502020204030204" pitchFamily="34" charset="0"/>
                <a:cs typeface="Times New Roman" panose="02020603050405020304" pitchFamily="18" charset="0"/>
              </a:rPr>
              <a:t>образовательных </a:t>
            </a:r>
            <a:r>
              <a:rPr lang="ru-RU" sz="1200" b="1" dirty="0" smtClean="0">
                <a:ea typeface="Calibri" panose="020F0502020204030204" pitchFamily="34" charset="0"/>
                <a:cs typeface="Times New Roman" panose="02020603050405020304" pitchFamily="18" charset="0"/>
              </a:rPr>
              <a:t>организациях.</a:t>
            </a:r>
          </a:p>
          <a:p>
            <a:pPr algn="ctr">
              <a:spcAft>
                <a:spcPts val="0"/>
              </a:spcAft>
            </a:pPr>
            <a:r>
              <a:rPr lang="ru-RU" sz="1200" b="1" dirty="0" smtClean="0">
                <a:ea typeface="Calibri" panose="020F0502020204030204" pitchFamily="34" charset="0"/>
                <a:cs typeface="Times New Roman" panose="02020603050405020304" pitchFamily="18" charset="0"/>
              </a:rPr>
              <a:t>Расходы составили                        1 328,8 тыс. рублей.</a:t>
            </a:r>
            <a:endParaRPr lang="ru-RU" sz="1200" b="1" dirty="0">
              <a:ea typeface="Calibri" panose="020F0502020204030204" pitchFamily="34" charset="0"/>
              <a:cs typeface="Times New Roman" panose="02020603050405020304" pitchFamily="18" charset="0"/>
            </a:endParaRPr>
          </a:p>
        </p:txBody>
      </p:sp>
      <p:sp>
        <p:nvSpPr>
          <p:cNvPr id="6" name="Прямоугольник 5"/>
          <p:cNvSpPr/>
          <p:nvPr/>
        </p:nvSpPr>
        <p:spPr>
          <a:xfrm>
            <a:off x="1156667" y="3972746"/>
            <a:ext cx="2690467" cy="2492990"/>
          </a:xfrm>
          <a:prstGeom prst="rect">
            <a:avLst/>
          </a:prstGeom>
        </p:spPr>
        <p:txBody>
          <a:bodyPr wrap="square">
            <a:spAutoFit/>
          </a:bodyPr>
          <a:lstStyle/>
          <a:p>
            <a:pPr algn="ctr">
              <a:spcAft>
                <a:spcPts val="0"/>
              </a:spcAft>
            </a:pPr>
            <a:r>
              <a:rPr lang="ru-RU" sz="1200" b="1" dirty="0" smtClean="0">
                <a:ea typeface="Calibri" panose="020F0502020204030204" pitchFamily="34" charset="0"/>
                <a:cs typeface="Times New Roman" panose="02020603050405020304" pitchFamily="18" charset="0"/>
              </a:rPr>
              <a:t>В 2020 году численность обучающихся по программам общего образования, участвующих в олимпиадах, конкурсах и соревнованиях различного уровня, составила 11500 человек. Проведены муниципальные этапы олимпиад, приобретены призы победителям и призерам, награждены 290 человек. Расходы составили                        252,7 тыс. рублей.</a:t>
            </a:r>
            <a:endParaRPr lang="ru-RU" sz="1200" b="1" dirty="0">
              <a:ea typeface="Calibri" panose="020F0502020204030204" pitchFamily="34" charset="0"/>
              <a:cs typeface="Times New Roman" panose="02020603050405020304" pitchFamily="18" charset="0"/>
            </a:endParaRPr>
          </a:p>
        </p:txBody>
      </p:sp>
      <p:sp>
        <p:nvSpPr>
          <p:cNvPr id="7" name="AutoShape 2" descr="Муниципальное автономное общеобразовательное учреждение &quot;Лицей 6 города  Благовещенска&quot; – Сайт сети «Управление образования города Благовещенск»"/>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3"/>
          <a:stretch>
            <a:fillRect/>
          </a:stretch>
        </p:blipFill>
        <p:spPr>
          <a:xfrm>
            <a:off x="8494174" y="1459498"/>
            <a:ext cx="3371678" cy="2235569"/>
          </a:xfrm>
          <a:prstGeom prst="rect">
            <a:avLst/>
          </a:prstGeom>
        </p:spPr>
      </p:pic>
      <p:pic>
        <p:nvPicPr>
          <p:cNvPr id="2054" name="Picture 6" descr="Управление образования администрации города Благовещенска – Страница 31 –  Портал образования города Благовещенск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680" y="1459498"/>
            <a:ext cx="3222442" cy="2235569"/>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5"/>
          <a:stretch>
            <a:fillRect/>
          </a:stretch>
        </p:blipFill>
        <p:spPr>
          <a:xfrm>
            <a:off x="4437439" y="1557595"/>
            <a:ext cx="3732418" cy="1987391"/>
          </a:xfrm>
          <a:prstGeom prst="rect">
            <a:avLst/>
          </a:prstGeom>
        </p:spPr>
      </p:pic>
    </p:spTree>
    <p:extLst>
      <p:ext uri="{BB962C8B-B14F-4D97-AF65-F5344CB8AC3E}">
        <p14:creationId xmlns:p14="http://schemas.microsoft.com/office/powerpoint/2010/main" val="4105634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3" name="Прямоугольник 2"/>
          <p:cNvSpPr/>
          <p:nvPr/>
        </p:nvSpPr>
        <p:spPr>
          <a:xfrm>
            <a:off x="1503794" y="133216"/>
            <a:ext cx="9971965" cy="1077218"/>
          </a:xfrm>
          <a:prstGeom prst="rect">
            <a:avLst/>
          </a:prstGeom>
        </p:spPr>
        <p:txBody>
          <a:bodyPr wrap="square">
            <a:spAutoFit/>
          </a:bodyPr>
          <a:lstStyle/>
          <a:p>
            <a:pPr algn="ctr"/>
            <a:r>
              <a:rPr lang="ru-RU" sz="1600" b="1" dirty="0">
                <a:solidFill>
                  <a:schemeClr val="accent2">
                    <a:lumMod val="50000"/>
                  </a:schemeClr>
                </a:solidFill>
                <a:latin typeface="Times New Roman" panose="02020603050405020304" pitchFamily="18" charset="0"/>
                <a:ea typeface="Times New Roman" panose="02020603050405020304" pitchFamily="18" charset="0"/>
              </a:rPr>
              <a:t>Общий объем финансовых средств, предусмотренных в </a:t>
            </a:r>
            <a:r>
              <a:rPr lang="ru-RU" sz="1600" b="1" dirty="0" smtClean="0">
                <a:solidFill>
                  <a:schemeClr val="accent2">
                    <a:lumMod val="50000"/>
                  </a:schemeClr>
                </a:solidFill>
                <a:latin typeface="Times New Roman" panose="02020603050405020304" pitchFamily="18" charset="0"/>
                <a:ea typeface="Times New Roman" panose="02020603050405020304" pitchFamily="18" charset="0"/>
              </a:rPr>
              <a:t>2020 </a:t>
            </a:r>
            <a:r>
              <a:rPr lang="ru-RU" sz="1600" b="1" dirty="0">
                <a:solidFill>
                  <a:schemeClr val="accent2">
                    <a:lumMod val="50000"/>
                  </a:schemeClr>
                </a:solidFill>
                <a:latin typeface="Times New Roman" panose="02020603050405020304" pitchFamily="18" charset="0"/>
                <a:ea typeface="Times New Roman" panose="02020603050405020304" pitchFamily="18" charset="0"/>
              </a:rPr>
              <a:t>году на реализацию </a:t>
            </a:r>
            <a:r>
              <a:rPr lang="ru-RU" sz="1600" b="1" dirty="0">
                <a:solidFill>
                  <a:srgbClr val="FF0000"/>
                </a:solidFill>
                <a:latin typeface="Times New Roman" panose="02020603050405020304" pitchFamily="18" charset="0"/>
                <a:ea typeface="Times New Roman" panose="02020603050405020304" pitchFamily="18" charset="0"/>
              </a:rPr>
              <a:t>подпрограммы</a:t>
            </a:r>
            <a:r>
              <a:rPr lang="ru-RU" sz="1600" b="1" dirty="0">
                <a:solidFill>
                  <a:srgbClr val="FF0000"/>
                </a:solidFill>
                <a:latin typeface="Times New Roman" panose="02020603050405020304" pitchFamily="18" charset="0"/>
                <a:ea typeface="Calibri" panose="020F0502020204030204" pitchFamily="34" charset="0"/>
              </a:rPr>
              <a:t> </a:t>
            </a:r>
            <a:r>
              <a:rPr lang="ru-RU" sz="1600" b="1" dirty="0" smtClean="0">
                <a:solidFill>
                  <a:srgbClr val="FF0000"/>
                </a:solidFill>
                <a:latin typeface="Times New Roman" panose="02020603050405020304" pitchFamily="18" charset="0"/>
                <a:ea typeface="Times New Roman" panose="02020603050405020304" pitchFamily="18" charset="0"/>
              </a:rPr>
              <a:t> «Обеспечение реализации муниципальной программы «Развитие образования города Благовещенска» и прочие мероприятия в области образования»</a:t>
            </a:r>
            <a:r>
              <a:rPr lang="ru-RU" sz="1600" b="1" dirty="0" smtClean="0">
                <a:solidFill>
                  <a:schemeClr val="accent2">
                    <a:lumMod val="50000"/>
                  </a:schemeClr>
                </a:solidFill>
                <a:latin typeface="Times New Roman" panose="02020603050405020304" pitchFamily="18" charset="0"/>
                <a:ea typeface="Times New Roman" panose="02020603050405020304" pitchFamily="18" charset="0"/>
              </a:rPr>
              <a:t>, </a:t>
            </a:r>
            <a:r>
              <a:rPr lang="ru-RU" sz="1600" b="1" dirty="0">
                <a:solidFill>
                  <a:schemeClr val="accent2">
                    <a:lumMod val="50000"/>
                  </a:schemeClr>
                </a:solidFill>
                <a:latin typeface="Times New Roman" panose="02020603050405020304" pitchFamily="18" charset="0"/>
                <a:ea typeface="Times New Roman" panose="02020603050405020304" pitchFamily="18" charset="0"/>
              </a:rPr>
              <a:t>составил </a:t>
            </a:r>
            <a:r>
              <a:rPr lang="ru-RU" sz="1600" b="1" dirty="0" smtClean="0">
                <a:solidFill>
                  <a:schemeClr val="accent2">
                    <a:lumMod val="50000"/>
                  </a:schemeClr>
                </a:solidFill>
                <a:latin typeface="Times New Roman" panose="02020603050405020304" pitchFamily="18" charset="0"/>
                <a:ea typeface="Times New Roman" panose="02020603050405020304" pitchFamily="18" charset="0"/>
              </a:rPr>
              <a:t>100 753,7 </a:t>
            </a:r>
            <a:r>
              <a:rPr lang="ru-RU" sz="1600" b="1" dirty="0">
                <a:solidFill>
                  <a:schemeClr val="accent2">
                    <a:lumMod val="50000"/>
                  </a:schemeClr>
                </a:solidFill>
                <a:latin typeface="Times New Roman" panose="02020603050405020304" pitchFamily="18" charset="0"/>
                <a:ea typeface="Times New Roman" panose="02020603050405020304" pitchFamily="18" charset="0"/>
              </a:rPr>
              <a:t>тыс. рублей, исполнение составило </a:t>
            </a:r>
            <a:r>
              <a:rPr lang="ru-RU" sz="1600" b="1" dirty="0" smtClean="0">
                <a:solidFill>
                  <a:schemeClr val="accent2">
                    <a:lumMod val="50000"/>
                  </a:schemeClr>
                </a:solidFill>
                <a:latin typeface="Times New Roman" panose="02020603050405020304" pitchFamily="18" charset="0"/>
                <a:ea typeface="Times New Roman" panose="02020603050405020304" pitchFamily="18" charset="0"/>
              </a:rPr>
              <a:t>100 391,7 </a:t>
            </a:r>
            <a:r>
              <a:rPr lang="ru-RU" sz="1600" b="1" dirty="0">
                <a:solidFill>
                  <a:schemeClr val="accent2">
                    <a:lumMod val="50000"/>
                  </a:schemeClr>
                </a:solidFill>
                <a:latin typeface="Times New Roman" panose="02020603050405020304" pitchFamily="18" charset="0"/>
                <a:ea typeface="Times New Roman" panose="02020603050405020304" pitchFamily="18" charset="0"/>
              </a:rPr>
              <a:t>тыс. рублей</a:t>
            </a:r>
            <a:r>
              <a:rPr lang="ru-RU" sz="1600" b="1" dirty="0" smtClean="0">
                <a:solidFill>
                  <a:schemeClr val="accent2">
                    <a:lumMod val="50000"/>
                  </a:schemeClr>
                </a:solidFill>
                <a:latin typeface="Times New Roman" panose="02020603050405020304" pitchFamily="18" charset="0"/>
                <a:ea typeface="Calibri" panose="020F0502020204030204" pitchFamily="34" charset="0"/>
              </a:rPr>
              <a:t>.</a:t>
            </a:r>
            <a:endParaRPr lang="ru-RU" sz="1600" b="1" dirty="0">
              <a:solidFill>
                <a:schemeClr val="accent2">
                  <a:lumMod val="50000"/>
                </a:schemeClr>
              </a:solidFill>
            </a:endParaRPr>
          </a:p>
        </p:txBody>
      </p:sp>
      <p:sp>
        <p:nvSpPr>
          <p:cNvPr id="4" name="Прямоугольник 3"/>
          <p:cNvSpPr/>
          <p:nvPr/>
        </p:nvSpPr>
        <p:spPr>
          <a:xfrm>
            <a:off x="6612131" y="4093794"/>
            <a:ext cx="4907732" cy="1938992"/>
          </a:xfrm>
          <a:prstGeom prst="rect">
            <a:avLst/>
          </a:prstGeom>
        </p:spPr>
        <p:txBody>
          <a:bodyPr wrap="square">
            <a:spAutoFit/>
          </a:bodyPr>
          <a:lstStyle/>
          <a:p>
            <a:pPr indent="179388" algn="just"/>
            <a:r>
              <a:rPr lang="ru-RU" sz="1200" b="1" dirty="0">
                <a:solidFill>
                  <a:srgbClr val="22784B"/>
                </a:solidFill>
                <a:latin typeface="+mj-lt"/>
                <a:ea typeface="Calibri" panose="020F0502020204030204" pitchFamily="34" charset="0"/>
                <a:cs typeface="Times New Roman" panose="02020603050405020304" pitchFamily="18" charset="0"/>
              </a:rPr>
              <a:t>В рамках реализации мероприятий подпрограммы: обеспечена деятельность управления образования, </a:t>
            </a:r>
            <a:endParaRPr lang="ru-RU" sz="1200" b="1" dirty="0" smtClean="0">
              <a:solidFill>
                <a:srgbClr val="22784B"/>
              </a:solidFill>
              <a:latin typeface="+mj-lt"/>
              <a:ea typeface="Calibri" panose="020F0502020204030204" pitchFamily="34" charset="0"/>
              <a:cs typeface="Times New Roman" panose="02020603050405020304" pitchFamily="18" charset="0"/>
            </a:endParaRPr>
          </a:p>
          <a:p>
            <a:pPr indent="179388" algn="just"/>
            <a:r>
              <a:rPr lang="ru-RU" sz="1200" b="1" dirty="0" smtClean="0">
                <a:solidFill>
                  <a:srgbClr val="22784B"/>
                </a:solidFill>
                <a:latin typeface="+mj-lt"/>
                <a:ea typeface="Calibri" panose="020F0502020204030204" pitchFamily="34" charset="0"/>
                <a:cs typeface="Times New Roman" panose="02020603050405020304" pitchFamily="18" charset="0"/>
              </a:rPr>
              <a:t>осуществляющего </a:t>
            </a:r>
            <a:r>
              <a:rPr lang="ru-RU" sz="1200" b="1" dirty="0">
                <a:solidFill>
                  <a:srgbClr val="22784B"/>
                </a:solidFill>
                <a:latin typeface="+mj-lt"/>
                <a:ea typeface="Calibri" panose="020F0502020204030204" pitchFamily="34" charset="0"/>
                <a:cs typeface="Times New Roman" panose="02020603050405020304" pitchFamily="18" charset="0"/>
              </a:rPr>
              <a:t>функции исполнительно-распорядительного и контрольного органа –  </a:t>
            </a:r>
            <a:r>
              <a:rPr lang="ru-RU" sz="1200" b="1" dirty="0" smtClean="0">
                <a:solidFill>
                  <a:srgbClr val="22784B"/>
                </a:solidFill>
                <a:latin typeface="+mj-lt"/>
                <a:ea typeface="Calibri" panose="020F0502020204030204" pitchFamily="34" charset="0"/>
                <a:cs typeface="Times New Roman" panose="02020603050405020304" pitchFamily="18" charset="0"/>
              </a:rPr>
              <a:t>29 590,3 </a:t>
            </a:r>
            <a:r>
              <a:rPr lang="ru-RU" sz="1200" b="1" dirty="0">
                <a:solidFill>
                  <a:srgbClr val="22784B"/>
                </a:solidFill>
                <a:latin typeface="+mj-lt"/>
                <a:ea typeface="Calibri" panose="020F0502020204030204" pitchFamily="34" charset="0"/>
                <a:cs typeface="Times New Roman" panose="02020603050405020304" pitchFamily="18" charset="0"/>
              </a:rPr>
              <a:t>тыс. рублей</a:t>
            </a:r>
            <a:r>
              <a:rPr lang="ru-RU" sz="1200" b="1" dirty="0" smtClean="0">
                <a:solidFill>
                  <a:srgbClr val="22784B"/>
                </a:solidFill>
                <a:latin typeface="+mj-lt"/>
                <a:ea typeface="Calibri" panose="020F0502020204030204" pitchFamily="34" charset="0"/>
                <a:cs typeface="Times New Roman" panose="02020603050405020304" pitchFamily="18" charset="0"/>
              </a:rPr>
              <a:t>;</a:t>
            </a:r>
          </a:p>
          <a:p>
            <a:pPr indent="179388" algn="just"/>
            <a:r>
              <a:rPr lang="ru-RU" sz="1200" b="1" dirty="0" smtClean="0">
                <a:solidFill>
                  <a:srgbClr val="22784B"/>
                </a:solidFill>
                <a:latin typeface="+mj-lt"/>
                <a:ea typeface="Calibri" panose="020F0502020204030204" pitchFamily="34" charset="0"/>
                <a:cs typeface="Times New Roman" panose="02020603050405020304" pitchFamily="18" charset="0"/>
              </a:rPr>
              <a:t>осуществлено </a:t>
            </a:r>
            <a:r>
              <a:rPr lang="ru-RU" sz="1200" b="1" dirty="0">
                <a:solidFill>
                  <a:srgbClr val="22784B"/>
                </a:solidFill>
                <a:latin typeface="+mj-lt"/>
                <a:ea typeface="Calibri" panose="020F0502020204030204" pitchFamily="34" charset="0"/>
                <a:cs typeface="Times New Roman" panose="02020603050405020304" pitchFamily="18" charset="0"/>
              </a:rPr>
              <a:t>финансирование деятельности </a:t>
            </a:r>
            <a:r>
              <a:rPr lang="ru-RU" sz="1200" b="1" dirty="0" smtClean="0">
                <a:solidFill>
                  <a:srgbClr val="22784B"/>
                </a:solidFill>
                <a:latin typeface="+mj-lt"/>
                <a:ea typeface="Calibri" panose="020F0502020204030204" pitchFamily="34" charset="0"/>
                <a:cs typeface="Times New Roman" panose="02020603050405020304" pitchFamily="18" charset="0"/>
              </a:rPr>
              <a:t>                 МБУ </a:t>
            </a:r>
            <a:r>
              <a:rPr lang="ru-RU" sz="1200" b="1" dirty="0">
                <a:solidFill>
                  <a:srgbClr val="22784B"/>
                </a:solidFill>
                <a:latin typeface="+mj-lt"/>
                <a:ea typeface="Calibri" panose="020F0502020204030204" pitchFamily="34" charset="0"/>
                <a:cs typeface="Times New Roman" panose="02020603050405020304" pitchFamily="18" charset="0"/>
              </a:rPr>
              <a:t>"Информационно-аналитический методический центр" и МУ "Централизованная бухгалтерия учреждений образования" (заработная плата, программное обеспечение) – </a:t>
            </a:r>
            <a:r>
              <a:rPr lang="ru-RU" sz="1200" b="1" dirty="0" smtClean="0">
                <a:solidFill>
                  <a:srgbClr val="22784B"/>
                </a:solidFill>
                <a:latin typeface="+mj-lt"/>
                <a:ea typeface="Calibri" panose="020F0502020204030204" pitchFamily="34" charset="0"/>
                <a:cs typeface="Times New Roman" panose="02020603050405020304" pitchFamily="18" charset="0"/>
              </a:rPr>
              <a:t>67 879,9 </a:t>
            </a:r>
            <a:r>
              <a:rPr lang="ru-RU" sz="1200" b="1" dirty="0">
                <a:solidFill>
                  <a:srgbClr val="22784B"/>
                </a:solidFill>
                <a:latin typeface="+mj-lt"/>
                <a:ea typeface="Calibri" panose="020F0502020204030204" pitchFamily="34" charset="0"/>
                <a:cs typeface="Times New Roman" panose="02020603050405020304" pitchFamily="18" charset="0"/>
              </a:rPr>
              <a:t>тыс. рублей.</a:t>
            </a:r>
          </a:p>
        </p:txBody>
      </p:sp>
      <p:pic>
        <p:nvPicPr>
          <p:cNvPr id="3074" name="Picture 2" descr="Сентябрь 2020 – Управление образования администрации города Благовещенс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562" y="1333545"/>
            <a:ext cx="4858871" cy="2693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69943" y="4027369"/>
            <a:ext cx="4907732" cy="2677656"/>
          </a:xfrm>
          <a:prstGeom prst="rect">
            <a:avLst/>
          </a:prstGeom>
        </p:spPr>
        <p:txBody>
          <a:bodyPr wrap="square">
            <a:spAutoFit/>
          </a:bodyPr>
          <a:lstStyle/>
          <a:p>
            <a:pPr indent="179388" algn="just"/>
            <a:r>
              <a:rPr lang="ru-RU" sz="1200" b="1" dirty="0" smtClean="0">
                <a:solidFill>
                  <a:srgbClr val="22784B"/>
                </a:solidFill>
                <a:latin typeface="+mj-lt"/>
                <a:ea typeface="Calibri" panose="020F0502020204030204" pitchFamily="34" charset="0"/>
                <a:cs typeface="Times New Roman" panose="02020603050405020304" pitchFamily="18" charset="0"/>
              </a:rPr>
              <a:t>Проведены муниципальный конкурс «</a:t>
            </a:r>
            <a:r>
              <a:rPr lang="ru-RU" sz="1200" b="1" dirty="0">
                <a:solidFill>
                  <a:srgbClr val="22784B"/>
                </a:solidFill>
                <a:latin typeface="+mj-lt"/>
                <a:ea typeface="Calibri" panose="020F0502020204030204" pitchFamily="34" charset="0"/>
                <a:cs typeface="Times New Roman" panose="02020603050405020304" pitchFamily="18" charset="0"/>
              </a:rPr>
              <a:t>П</a:t>
            </a:r>
            <a:r>
              <a:rPr lang="ru-RU" sz="1200" b="1" dirty="0" smtClean="0">
                <a:solidFill>
                  <a:srgbClr val="22784B"/>
                </a:solidFill>
                <a:latin typeface="+mj-lt"/>
                <a:ea typeface="Calibri" panose="020F0502020204030204" pitchFamily="34" charset="0"/>
                <a:cs typeface="Times New Roman" panose="02020603050405020304" pitchFamily="18" charset="0"/>
              </a:rPr>
              <a:t>едагог года-2020», муниципальный конкурс классных руководителей общеобразовательных организаций города «Признание»  и августовская конференция педагогических работников в режиме </a:t>
            </a:r>
            <a:r>
              <a:rPr lang="en-US" sz="1200" b="1" dirty="0" smtClean="0">
                <a:solidFill>
                  <a:srgbClr val="22784B"/>
                </a:solidFill>
                <a:latin typeface="+mj-lt"/>
                <a:ea typeface="Calibri" panose="020F0502020204030204" pitchFamily="34" charset="0"/>
                <a:cs typeface="Times New Roman" panose="02020603050405020304" pitchFamily="18" charset="0"/>
              </a:rPr>
              <a:t>online</a:t>
            </a:r>
            <a:r>
              <a:rPr lang="ru-RU" sz="1200" b="1" dirty="0" smtClean="0">
                <a:solidFill>
                  <a:srgbClr val="22784B"/>
                </a:solidFill>
                <a:latin typeface="+mj-lt"/>
                <a:ea typeface="Calibri" panose="020F0502020204030204" pitchFamily="34" charset="0"/>
                <a:cs typeface="Times New Roman" panose="02020603050405020304" pitchFamily="18" charset="0"/>
              </a:rPr>
              <a:t>-трансляции по теме «От национальных целей и стратегических задач к новому качеству образования», по итогам конкурсов награждены 20 педагогов и 6 классных руководителей, также награждены ежегодной премией муниципального образования города Благовещенска 25 молодых педагогов. Расходы составили 1 154,2 </a:t>
            </a:r>
            <a:r>
              <a:rPr lang="ru-RU" sz="1200" b="1" dirty="0">
                <a:solidFill>
                  <a:srgbClr val="22784B"/>
                </a:solidFill>
                <a:latin typeface="+mj-lt"/>
                <a:ea typeface="Calibri" panose="020F0502020204030204" pitchFamily="34" charset="0"/>
                <a:cs typeface="Times New Roman" panose="02020603050405020304" pitchFamily="18" charset="0"/>
              </a:rPr>
              <a:t>тыс. </a:t>
            </a:r>
            <a:r>
              <a:rPr lang="ru-RU" sz="1200" b="1" dirty="0" smtClean="0">
                <a:solidFill>
                  <a:srgbClr val="22784B"/>
                </a:solidFill>
                <a:latin typeface="+mj-lt"/>
                <a:ea typeface="Calibri" panose="020F0502020204030204" pitchFamily="34" charset="0"/>
                <a:cs typeface="Times New Roman" panose="02020603050405020304" pitchFamily="18" charset="0"/>
              </a:rPr>
              <a:t>рублей</a:t>
            </a:r>
            <a:r>
              <a:rPr lang="ru-RU" sz="1200" b="1" dirty="0">
                <a:solidFill>
                  <a:srgbClr val="22784B"/>
                </a:solidFill>
                <a:latin typeface="+mj-lt"/>
                <a:ea typeface="Calibri" panose="020F0502020204030204" pitchFamily="34" charset="0"/>
                <a:cs typeface="Times New Roman" panose="02020603050405020304" pitchFamily="18" charset="0"/>
              </a:rPr>
              <a:t>.</a:t>
            </a:r>
            <a:endParaRPr lang="ru-RU" sz="1200" b="1" dirty="0" smtClean="0">
              <a:solidFill>
                <a:srgbClr val="22784B"/>
              </a:solidFill>
              <a:latin typeface="+mj-lt"/>
              <a:ea typeface="Calibri" panose="020F0502020204030204" pitchFamily="34" charset="0"/>
              <a:cs typeface="Times New Roman" panose="02020603050405020304" pitchFamily="18" charset="0"/>
            </a:endParaRPr>
          </a:p>
          <a:p>
            <a:pPr indent="179388" algn="just"/>
            <a:r>
              <a:rPr lang="ru-RU" sz="1200" b="1" dirty="0" smtClean="0">
                <a:solidFill>
                  <a:srgbClr val="22784B"/>
                </a:solidFill>
                <a:latin typeface="+mj-lt"/>
                <a:ea typeface="Calibri" panose="020F0502020204030204" pitchFamily="34" charset="0"/>
                <a:cs typeface="Times New Roman" panose="02020603050405020304" pitchFamily="18" charset="0"/>
              </a:rPr>
              <a:t>Предоставлены единовременные социальные пособия 99 работникам муниципальных образовательных учреждений на сумму 1 767,3 </a:t>
            </a:r>
            <a:r>
              <a:rPr lang="ru-RU" sz="1200" b="1" dirty="0">
                <a:solidFill>
                  <a:srgbClr val="22784B"/>
                </a:solidFill>
                <a:latin typeface="+mj-lt"/>
                <a:ea typeface="Calibri" panose="020F0502020204030204" pitchFamily="34" charset="0"/>
                <a:cs typeface="Times New Roman" panose="02020603050405020304" pitchFamily="18" charset="0"/>
              </a:rPr>
              <a:t>тыс. рублей.</a:t>
            </a:r>
          </a:p>
        </p:txBody>
      </p:sp>
      <p:pic>
        <p:nvPicPr>
          <p:cNvPr id="3076" name="Picture 4" descr="Подведены итоги городского этапа конкурса «Педагог года — 2020» |  Благовещенская городская Дум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94" y="1333546"/>
            <a:ext cx="4240031" cy="2693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06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to enlarge image p1do7vjkit1ahc1jts1vvjbsfn281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826804" y="332470"/>
            <a:ext cx="9609514" cy="369332"/>
          </a:xfrm>
          <a:prstGeom prst="rect">
            <a:avLst/>
          </a:prstGeom>
        </p:spPr>
        <p:txBody>
          <a:bodyPr wrap="square">
            <a:spAutoFit/>
          </a:bodyPr>
          <a:lstStyle/>
          <a:p>
            <a:pPr algn="ctr"/>
            <a:r>
              <a:rPr lang="ru-RU" b="1" dirty="0" smtClean="0">
                <a:solidFill>
                  <a:srgbClr val="C00000"/>
                </a:solidFill>
              </a:rPr>
              <a:t>5. Развитие и сохранение культуры в городе Благовещенске</a:t>
            </a:r>
            <a:endParaRPr lang="ru-RU" b="1" dirty="0">
              <a:solidFill>
                <a:srgbClr val="C00000"/>
              </a:solidFill>
            </a:endParaRPr>
          </a:p>
        </p:txBody>
      </p:sp>
      <p:sp>
        <p:nvSpPr>
          <p:cNvPr id="10" name="TextBox 9"/>
          <p:cNvSpPr txBox="1"/>
          <p:nvPr/>
        </p:nvSpPr>
        <p:spPr>
          <a:xfrm>
            <a:off x="1623504" y="738511"/>
            <a:ext cx="10397046" cy="646331"/>
          </a:xfrm>
          <a:prstGeom prst="rect">
            <a:avLst/>
          </a:prstGeom>
          <a:noFill/>
        </p:spPr>
        <p:txBody>
          <a:bodyPr wrap="square" rtlCol="0">
            <a:spAutoFit/>
          </a:bodyPr>
          <a:lstStyle/>
          <a:p>
            <a:pPr algn="ctr"/>
            <a:r>
              <a:rPr lang="ru-RU" b="1" dirty="0" smtClean="0">
                <a:solidFill>
                  <a:srgbClr val="0000CC"/>
                </a:solidFill>
              </a:rPr>
              <a:t>На реализацию программы в 2020 году направлено 396 273,9 </a:t>
            </a:r>
            <a:r>
              <a:rPr lang="ru-RU" b="1" dirty="0">
                <a:solidFill>
                  <a:srgbClr val="0000CC"/>
                </a:solidFill>
              </a:rPr>
              <a:t>тыс. </a:t>
            </a:r>
            <a:r>
              <a:rPr lang="ru-RU" b="1" dirty="0" smtClean="0">
                <a:solidFill>
                  <a:srgbClr val="0000CC"/>
                </a:solidFill>
              </a:rPr>
              <a:t>рублей, фактически исполнение составило 396 194,6 тыс. рублей (практически 100 процентов от плана)</a:t>
            </a:r>
            <a:endParaRPr lang="ru-RU" b="1" dirty="0">
              <a:solidFill>
                <a:srgbClr val="0000CC"/>
              </a:solidFill>
            </a:endParaRPr>
          </a:p>
        </p:txBody>
      </p:sp>
      <p:sp>
        <p:nvSpPr>
          <p:cNvPr id="13" name="Скругленный прямоугольник 12"/>
          <p:cNvSpPr/>
          <p:nvPr/>
        </p:nvSpPr>
        <p:spPr>
          <a:xfrm>
            <a:off x="1308816" y="1565930"/>
            <a:ext cx="6809911" cy="1953418"/>
          </a:xfrm>
          <a:prstGeom prst="roundRect">
            <a:avLst/>
          </a:prstGeom>
          <a:gradFill>
            <a:gsLst>
              <a:gs pos="0">
                <a:schemeClr val="accent1">
                  <a:lumMod val="5000"/>
                  <a:lumOff val="95000"/>
                </a:schemeClr>
              </a:gs>
              <a:gs pos="45000">
                <a:schemeClr val="bg2">
                  <a:lumMod val="90000"/>
                </a:schemeClr>
              </a:gs>
              <a:gs pos="77000">
                <a:srgbClr val="D7E2DC"/>
              </a:gs>
              <a:gs pos="100000">
                <a:schemeClr val="accent3">
                  <a:lumMod val="20000"/>
                  <a:lumOff val="80000"/>
                </a:schemeClr>
              </a:gs>
            </a:gsLst>
            <a:lin ang="5400000" scaled="1"/>
          </a:gradFill>
          <a:ln w="41275">
            <a:solidFill>
              <a:schemeClr val="accent3">
                <a:lumMod val="60000"/>
                <a:lumOff val="40000"/>
                <a:alpha val="66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00CC"/>
                </a:solidFill>
              </a:rPr>
              <a:t>В рамках </a:t>
            </a:r>
            <a:r>
              <a:rPr lang="ru-RU" sz="1400" b="1" i="1" dirty="0">
                <a:solidFill>
                  <a:srgbClr val="FF0000"/>
                </a:solidFill>
              </a:rPr>
              <a:t>подпрограммы «Историко-культурное наследие» </a:t>
            </a:r>
            <a:r>
              <a:rPr lang="ru-RU" sz="1400" dirty="0">
                <a:solidFill>
                  <a:srgbClr val="0000CC"/>
                </a:solidFill>
              </a:rPr>
              <a:t>выполнены работы по сохранению объектов историко-культурного наследия на сумму </a:t>
            </a:r>
            <a:r>
              <a:rPr lang="ru-RU" sz="1400" dirty="0" smtClean="0">
                <a:solidFill>
                  <a:srgbClr val="0000CC"/>
                </a:solidFill>
              </a:rPr>
              <a:t>6 635,0 тыс</a:t>
            </a:r>
            <a:r>
              <a:rPr lang="ru-RU" sz="1400" dirty="0">
                <a:solidFill>
                  <a:srgbClr val="0000CC"/>
                </a:solidFill>
              </a:rPr>
              <a:t>. </a:t>
            </a:r>
            <a:r>
              <a:rPr lang="ru-RU" sz="1400" dirty="0" smtClean="0">
                <a:solidFill>
                  <a:srgbClr val="0000CC"/>
                </a:solidFill>
              </a:rPr>
              <a:t>рублей</a:t>
            </a:r>
            <a:r>
              <a:rPr lang="ru-RU" sz="1400" dirty="0">
                <a:solidFill>
                  <a:srgbClr val="0000CC"/>
                </a:solidFill>
              </a:rPr>
              <a:t>. </a:t>
            </a:r>
            <a:endParaRPr lang="ru-RU" sz="1400" dirty="0" smtClean="0">
              <a:solidFill>
                <a:srgbClr val="0000CC"/>
              </a:solidFill>
            </a:endParaRPr>
          </a:p>
          <a:p>
            <a:pPr algn="ctr"/>
            <a:r>
              <a:rPr lang="ru-RU" sz="1400" dirty="0" smtClean="0">
                <a:solidFill>
                  <a:srgbClr val="0000CC"/>
                </a:solidFill>
              </a:rPr>
              <a:t>В 2020 </a:t>
            </a:r>
            <a:r>
              <a:rPr lang="ru-RU" sz="1400" dirty="0">
                <a:solidFill>
                  <a:srgbClr val="0000CC"/>
                </a:solidFill>
              </a:rPr>
              <a:t>году отремонтированы 3 памятника («Героям-танкистам» в поселке Моховая падь, В.И. Ленину на одноименной площади, «Казакам-первопоселенцам</a:t>
            </a:r>
            <a:r>
              <a:rPr lang="ru-RU" sz="1400" dirty="0" smtClean="0">
                <a:solidFill>
                  <a:srgbClr val="0000CC"/>
                </a:solidFill>
              </a:rPr>
              <a:t>»); </a:t>
            </a:r>
            <a:r>
              <a:rPr lang="ru-RU" sz="1400" dirty="0">
                <a:solidFill>
                  <a:srgbClr val="0000CC"/>
                </a:solidFill>
              </a:rPr>
              <a:t>братская могила 118 бойцам, павшим за власть Советов, на территории стадиона </a:t>
            </a:r>
            <a:r>
              <a:rPr lang="ru-RU" sz="1400" dirty="0" smtClean="0">
                <a:solidFill>
                  <a:srgbClr val="0000CC"/>
                </a:solidFill>
              </a:rPr>
              <a:t>Спартак; </a:t>
            </a:r>
            <a:r>
              <a:rPr lang="ru-RU" sz="1400" dirty="0">
                <a:solidFill>
                  <a:srgbClr val="0000CC"/>
                </a:solidFill>
              </a:rPr>
              <a:t>речной артиллерийский катер времен Великой Отечественной </a:t>
            </a:r>
            <a:r>
              <a:rPr lang="ru-RU" sz="1400" dirty="0" smtClean="0">
                <a:solidFill>
                  <a:srgbClr val="0000CC"/>
                </a:solidFill>
              </a:rPr>
              <a:t>войны</a:t>
            </a:r>
            <a:endParaRPr lang="ru-RU" sz="1400" dirty="0">
              <a:solidFill>
                <a:srgbClr val="0000CC"/>
              </a:solidFill>
            </a:endParaRPr>
          </a:p>
        </p:txBody>
      </p:sp>
      <p:pic>
        <p:nvPicPr>
          <p:cNvPr id="3074" name="Picture 2" descr="В Благовещенске отремонтируют памятник героям-танкистам в Моховой Пад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251" y="1565930"/>
            <a:ext cx="3450286" cy="20701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AutoShape 4" descr="https://www.culture.ru/storage/images/c149e280d54a4421fc8e50428280e633/79c6c2ab27d44fefe3d523a0b711cd83.jpg/c_fill,g_center,w_884,h_442/b8249948e4e8de052e34f12295906a0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8" descr="https://www.culture.ru/storage/images/c149e280d54a4421fc8e50428280e633/79c6c2ab27d44fefe3d523a0b711cd83.jpg/c_fill,g_center,w_884,h_442/b8249948e4e8de052e34f12295906a02.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Скругленный прямоугольник 8"/>
          <p:cNvSpPr/>
          <p:nvPr/>
        </p:nvSpPr>
        <p:spPr>
          <a:xfrm>
            <a:off x="5144184" y="4202387"/>
            <a:ext cx="6292134" cy="1914516"/>
          </a:xfrm>
          <a:prstGeom prst="roundRect">
            <a:avLst/>
          </a:prstGeom>
          <a:gradFill>
            <a:gsLst>
              <a:gs pos="0">
                <a:schemeClr val="accent1">
                  <a:lumMod val="5000"/>
                  <a:lumOff val="95000"/>
                </a:schemeClr>
              </a:gs>
              <a:gs pos="45000">
                <a:schemeClr val="bg2">
                  <a:lumMod val="90000"/>
                </a:schemeClr>
              </a:gs>
              <a:gs pos="77000">
                <a:srgbClr val="D7E2DC"/>
              </a:gs>
              <a:gs pos="100000">
                <a:schemeClr val="accent3">
                  <a:lumMod val="20000"/>
                  <a:lumOff val="80000"/>
                </a:schemeClr>
              </a:gs>
            </a:gsLst>
            <a:lin ang="5400000" scaled="1"/>
          </a:gradFill>
          <a:ln w="41275">
            <a:solidFill>
              <a:schemeClr val="accent3">
                <a:lumMod val="60000"/>
                <a:lumOff val="40000"/>
                <a:alpha val="66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00CC"/>
                </a:solidFill>
              </a:rPr>
              <a:t>С целью реализации </a:t>
            </a:r>
            <a:r>
              <a:rPr lang="ru-RU" sz="1400" b="1" i="1" dirty="0">
                <a:solidFill>
                  <a:srgbClr val="FF0000"/>
                </a:solidFill>
              </a:rPr>
              <a:t>подпрограммы  «Дополнительное образование детей в сфере культуры»</a:t>
            </a:r>
            <a:r>
              <a:rPr lang="ru-RU" sz="1400" i="1" dirty="0">
                <a:solidFill>
                  <a:srgbClr val="FF0000"/>
                </a:solidFill>
              </a:rPr>
              <a:t> </a:t>
            </a:r>
            <a:r>
              <a:rPr lang="ru-RU" sz="1400" dirty="0">
                <a:solidFill>
                  <a:srgbClr val="0000CC"/>
                </a:solidFill>
              </a:rPr>
              <a:t>в 2020 году осуществлено финансирование деятельности 4 муниципальных бюджетных учреждений дополнительного образования в сфере культуры. Количество обучающихся – </a:t>
            </a:r>
            <a:r>
              <a:rPr lang="ru-RU" sz="1400" dirty="0" smtClean="0">
                <a:solidFill>
                  <a:srgbClr val="0000CC"/>
                </a:solidFill>
              </a:rPr>
              <a:t>1 </a:t>
            </a:r>
            <a:r>
              <a:rPr lang="ru-RU" sz="1400" dirty="0">
                <a:solidFill>
                  <a:srgbClr val="0000CC"/>
                </a:solidFill>
              </a:rPr>
              <a:t>459 человека. Объем финансирования составил 97 593,1 тыс. рублей. </a:t>
            </a:r>
          </a:p>
          <a:p>
            <a:pPr algn="ctr"/>
            <a:endParaRPr lang="ru-RU" sz="1400" dirty="0">
              <a:solidFill>
                <a:srgbClr val="0000CC"/>
              </a:solidFill>
            </a:endParaRPr>
          </a:p>
        </p:txBody>
      </p:sp>
      <p:pic>
        <p:nvPicPr>
          <p:cNvPr id="11" name="Рисунок 10"/>
          <p:cNvPicPr>
            <a:picLocks noChangeAspect="1"/>
          </p:cNvPicPr>
          <p:nvPr/>
        </p:nvPicPr>
        <p:blipFill>
          <a:blip r:embed="rId4"/>
          <a:stretch>
            <a:fillRect/>
          </a:stretch>
        </p:blipFill>
        <p:spPr>
          <a:xfrm>
            <a:off x="225466" y="133216"/>
            <a:ext cx="993734" cy="1048603"/>
          </a:xfrm>
          <a:prstGeom prst="rect">
            <a:avLst/>
          </a:prstGeom>
        </p:spPr>
      </p:pic>
      <p:pic>
        <p:nvPicPr>
          <p:cNvPr id="12" name="Рисунок 11"/>
          <p:cNvPicPr>
            <a:picLocks noChangeAspect="1"/>
          </p:cNvPicPr>
          <p:nvPr/>
        </p:nvPicPr>
        <p:blipFill>
          <a:blip r:embed="rId5"/>
          <a:stretch>
            <a:fillRect/>
          </a:stretch>
        </p:blipFill>
        <p:spPr>
          <a:xfrm>
            <a:off x="1308816" y="3731534"/>
            <a:ext cx="3108632" cy="2856222"/>
          </a:xfrm>
          <a:prstGeom prst="rect">
            <a:avLst/>
          </a:prstGeom>
          <a:effectLst>
            <a:softEdge rad="63500"/>
          </a:effectLst>
        </p:spPr>
      </p:pic>
    </p:spTree>
    <p:extLst>
      <p:ext uri="{BB962C8B-B14F-4D97-AF65-F5344CB8AC3E}">
        <p14:creationId xmlns:p14="http://schemas.microsoft.com/office/powerpoint/2010/main" val="41154159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to enlarge image p1do7vjkit1ahc1jts1vvjbsfn281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21490" y="363931"/>
            <a:ext cx="9492019" cy="7638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0000CC"/>
                </a:solidFill>
              </a:rPr>
              <a:t>Объем </a:t>
            </a:r>
            <a:r>
              <a:rPr lang="ru-RU" sz="1600" dirty="0">
                <a:solidFill>
                  <a:srgbClr val="0000CC"/>
                </a:solidFill>
              </a:rPr>
              <a:t>финансовых средств, предусмотренных в </a:t>
            </a:r>
            <a:r>
              <a:rPr lang="ru-RU" sz="1600" dirty="0" smtClean="0">
                <a:solidFill>
                  <a:srgbClr val="0000CC"/>
                </a:solidFill>
              </a:rPr>
              <a:t>2020 </a:t>
            </a:r>
            <a:r>
              <a:rPr lang="ru-RU" sz="1600" dirty="0">
                <a:solidFill>
                  <a:srgbClr val="0000CC"/>
                </a:solidFill>
              </a:rPr>
              <a:t>году на реализацию </a:t>
            </a:r>
            <a:r>
              <a:rPr lang="ru-RU" sz="1600" b="1" i="1" dirty="0">
                <a:solidFill>
                  <a:srgbClr val="FF0000"/>
                </a:solidFill>
              </a:rPr>
              <a:t>подпрограммы  «Библиотечное обслуживание»</a:t>
            </a:r>
            <a:r>
              <a:rPr lang="ru-RU" sz="1600" i="1" dirty="0">
                <a:solidFill>
                  <a:srgbClr val="0000CC"/>
                </a:solidFill>
              </a:rPr>
              <a:t>, </a:t>
            </a:r>
            <a:r>
              <a:rPr lang="ru-RU" sz="1600" dirty="0">
                <a:solidFill>
                  <a:srgbClr val="0000CC"/>
                </a:solidFill>
              </a:rPr>
              <a:t>составил </a:t>
            </a:r>
            <a:r>
              <a:rPr lang="ru-RU" sz="1600" dirty="0" smtClean="0">
                <a:solidFill>
                  <a:srgbClr val="0000CC"/>
                </a:solidFill>
              </a:rPr>
              <a:t>61 023 </a:t>
            </a:r>
            <a:r>
              <a:rPr lang="ru-RU" sz="1600" dirty="0">
                <a:solidFill>
                  <a:srgbClr val="0000CC"/>
                </a:solidFill>
              </a:rPr>
              <a:t>тыс. </a:t>
            </a:r>
            <a:r>
              <a:rPr lang="ru-RU" sz="1600" dirty="0" smtClean="0">
                <a:solidFill>
                  <a:srgbClr val="0000CC"/>
                </a:solidFill>
              </a:rPr>
              <a:t>рублей. </a:t>
            </a:r>
            <a:endParaRPr lang="ru-RU" sz="1600" dirty="0">
              <a:solidFill>
                <a:srgbClr val="0000CC"/>
              </a:solidFill>
            </a:endParaRPr>
          </a:p>
        </p:txBody>
      </p:sp>
      <p:sp>
        <p:nvSpPr>
          <p:cNvPr id="4" name="Прямоугольник 3"/>
          <p:cNvSpPr/>
          <p:nvPr/>
        </p:nvSpPr>
        <p:spPr>
          <a:xfrm>
            <a:off x="7800974" y="4539439"/>
            <a:ext cx="3737993" cy="1171574"/>
          </a:xfrm>
          <a:prstGeom prst="rect">
            <a:avLst/>
          </a:prstGeom>
          <a:gradFill flip="none" rotWithShape="1">
            <a:gsLst>
              <a:gs pos="0">
                <a:srgbClr val="FFFFCC"/>
              </a:gs>
              <a:gs pos="100000">
                <a:srgbClr val="C0E399"/>
              </a:gs>
            </a:gsLst>
            <a:lin ang="162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tIns="3600" rtlCol="0" anchor="ctr">
            <a:noAutofit/>
          </a:bodyPr>
          <a:lstStyle/>
          <a:p>
            <a:pPr algn="just"/>
            <a:r>
              <a:rPr lang="ru-RU" sz="1400" dirty="0" smtClean="0">
                <a:solidFill>
                  <a:srgbClr val="800000"/>
                </a:solidFill>
              </a:rPr>
              <a:t>Модернизирована </a:t>
            </a:r>
            <a:r>
              <a:rPr lang="ru-RU" sz="1400" dirty="0">
                <a:solidFill>
                  <a:srgbClr val="800000"/>
                </a:solidFill>
              </a:rPr>
              <a:t>(переоснащена) муниципальная библиотека искусств по ул. </a:t>
            </a:r>
            <a:r>
              <a:rPr lang="ru-RU" sz="1400" dirty="0" smtClean="0">
                <a:solidFill>
                  <a:srgbClr val="800000"/>
                </a:solidFill>
              </a:rPr>
              <a:t>Ленина, </a:t>
            </a:r>
            <a:r>
              <a:rPr lang="ru-RU" sz="1400" dirty="0">
                <a:solidFill>
                  <a:srgbClr val="800000"/>
                </a:solidFill>
              </a:rPr>
              <a:t>72 МБУК «МИБС» по модельному стандарту. </a:t>
            </a:r>
            <a:endParaRPr lang="ru-RU" sz="1400" dirty="0">
              <a:ln w="0"/>
              <a:solidFill>
                <a:srgbClr val="800000"/>
              </a:solidFill>
              <a:effectLst>
                <a:outerShdw blurRad="38100" dist="19050" dir="2700000" algn="tl" rotWithShape="0">
                  <a:schemeClr val="dk1">
                    <a:alpha val="40000"/>
                  </a:schemeClr>
                </a:outerShdw>
              </a:effectLst>
            </a:endParaRPr>
          </a:p>
        </p:txBody>
      </p:sp>
      <p:sp>
        <p:nvSpPr>
          <p:cNvPr id="14" name="Скругленный прямоугольник 13"/>
          <p:cNvSpPr/>
          <p:nvPr/>
        </p:nvSpPr>
        <p:spPr>
          <a:xfrm>
            <a:off x="893839" y="1337018"/>
            <a:ext cx="6535661" cy="1144760"/>
          </a:xfrm>
          <a:prstGeom prst="roundRect">
            <a:avLst/>
          </a:prstGeom>
          <a:gradFill flip="none" rotWithShape="1">
            <a:gsLst>
              <a:gs pos="0">
                <a:srgbClr val="FFFFCC"/>
              </a:gs>
              <a:gs pos="100000">
                <a:srgbClr val="C0E399"/>
              </a:gs>
            </a:gsLst>
            <a:lin ang="162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tIns="3600" rtlCol="0" anchor="ctr">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rPr>
              <a:t>Муниципальной информационной библиотечной  системой </a:t>
            </a:r>
            <a:r>
              <a:rPr lang="ru-RU" sz="1600" dirty="0">
                <a:ln w="0"/>
                <a:solidFill>
                  <a:srgbClr val="800000"/>
                </a:solidFill>
                <a:effectLst>
                  <a:outerShdw blurRad="38100" dist="19050" dir="2700000" algn="tl" rotWithShape="0">
                    <a:schemeClr val="dk1">
                      <a:alpha val="40000"/>
                    </a:schemeClr>
                  </a:outerShdw>
                </a:effectLst>
              </a:rPr>
              <a:t>города, </a:t>
            </a:r>
            <a:r>
              <a:rPr lang="ru-RU" sz="1600" dirty="0" smtClean="0">
                <a:ln w="0"/>
                <a:solidFill>
                  <a:srgbClr val="800000"/>
                </a:solidFill>
                <a:effectLst>
                  <a:outerShdw blurRad="38100" dist="19050" dir="2700000" algn="tl" rotWithShape="0">
                    <a:schemeClr val="dk1">
                      <a:alpha val="40000"/>
                    </a:schemeClr>
                  </a:outerShdw>
                </a:effectLst>
              </a:rPr>
              <a:t>объединяющей </a:t>
            </a:r>
            <a:r>
              <a:rPr lang="ru-RU" sz="1600" dirty="0">
                <a:ln w="0"/>
                <a:solidFill>
                  <a:srgbClr val="800000"/>
                </a:solidFill>
                <a:effectLst>
                  <a:outerShdw blurRad="38100" dist="19050" dir="2700000" algn="tl" rotWithShape="0">
                    <a:schemeClr val="dk1">
                      <a:alpha val="40000"/>
                    </a:schemeClr>
                  </a:outerShdw>
                </a:effectLst>
              </a:rPr>
              <a:t>12 филиалов, </a:t>
            </a:r>
            <a:r>
              <a:rPr lang="ru-RU" sz="1600" dirty="0" smtClean="0">
                <a:ln w="0"/>
                <a:solidFill>
                  <a:srgbClr val="800000"/>
                </a:solidFill>
                <a:effectLst>
                  <a:outerShdw blurRad="38100" dist="19050" dir="2700000" algn="tl" rotWithShape="0">
                    <a:schemeClr val="dk1">
                      <a:alpha val="40000"/>
                    </a:schemeClr>
                  </a:outerShdw>
                </a:effectLst>
              </a:rPr>
              <a:t>осуществлено в 2020 году информационное </a:t>
            </a:r>
            <a:r>
              <a:rPr lang="ru-RU" sz="1600" dirty="0">
                <a:ln w="0"/>
                <a:solidFill>
                  <a:srgbClr val="800000"/>
                </a:solidFill>
                <a:effectLst>
                  <a:outerShdw blurRad="38100" dist="19050" dir="2700000" algn="tl" rotWithShape="0">
                    <a:schemeClr val="dk1">
                      <a:alpha val="40000"/>
                    </a:schemeClr>
                  </a:outerShdw>
                </a:effectLst>
              </a:rPr>
              <a:t>обслуживание </a:t>
            </a:r>
            <a:r>
              <a:rPr lang="ru-RU" sz="1600" dirty="0" smtClean="0">
                <a:ln w="0"/>
                <a:solidFill>
                  <a:srgbClr val="800000"/>
                </a:solidFill>
                <a:effectLst>
                  <a:outerShdw blurRad="38100" dist="19050" dir="2700000" algn="tl" rotWithShape="0">
                    <a:schemeClr val="dk1">
                      <a:alpha val="40000"/>
                    </a:schemeClr>
                  </a:outerShdw>
                </a:effectLst>
              </a:rPr>
              <a:t>населения:</a:t>
            </a:r>
          </a:p>
        </p:txBody>
      </p:sp>
      <p:sp>
        <p:nvSpPr>
          <p:cNvPr id="6" name="Прямоугольник 5"/>
          <p:cNvSpPr/>
          <p:nvPr/>
        </p:nvSpPr>
        <p:spPr>
          <a:xfrm>
            <a:off x="893839" y="2535801"/>
            <a:ext cx="6535661" cy="1631216"/>
          </a:xfrm>
          <a:prstGeom prst="rect">
            <a:avLst/>
          </a:prstGeom>
          <a:gradFill>
            <a:gsLst>
              <a:gs pos="0">
                <a:srgbClr val="FBFBD9"/>
              </a:gs>
              <a:gs pos="100000">
                <a:srgbClr val="D2F9BD"/>
              </a:gs>
            </a:gsLst>
            <a:lin ang="5400000" scaled="1"/>
          </a:gradFill>
          <a:effectLst>
            <a:softEdge rad="63500"/>
          </a:effectLst>
        </p:spPr>
        <p:txBody>
          <a:bodyPr wrap="square">
            <a:spAutoFit/>
          </a:bodyPr>
          <a:lstStyle/>
          <a:p>
            <a:pPr marL="285750" indent="-285750" algn="just">
              <a:buFontTx/>
              <a:buChar char="-"/>
            </a:pPr>
            <a:r>
              <a:rPr lang="ru-RU" sz="1400" dirty="0">
                <a:solidFill>
                  <a:schemeClr val="tx1">
                    <a:lumMod val="85000"/>
                    <a:lumOff val="15000"/>
                  </a:schemeClr>
                </a:solidFill>
                <a:cs typeface="Times New Roman" panose="02020603050405020304" pitchFamily="18" charset="0"/>
              </a:rPr>
              <a:t>посетили библиотеки </a:t>
            </a:r>
            <a:r>
              <a:rPr lang="ru-RU" dirty="0" smtClean="0"/>
              <a:t>234 855 </a:t>
            </a:r>
            <a:r>
              <a:rPr lang="ru-RU" sz="1400" dirty="0" smtClean="0">
                <a:solidFill>
                  <a:schemeClr val="tx1">
                    <a:lumMod val="85000"/>
                    <a:lumOff val="15000"/>
                  </a:schemeClr>
                </a:solidFill>
                <a:cs typeface="Times New Roman" panose="02020603050405020304" pitchFamily="18" charset="0"/>
              </a:rPr>
              <a:t>читателя</a:t>
            </a:r>
            <a:r>
              <a:rPr lang="ru-RU" sz="1400" dirty="0">
                <a:solidFill>
                  <a:schemeClr val="tx1">
                    <a:lumMod val="85000"/>
                    <a:lumOff val="15000"/>
                  </a:schemeClr>
                </a:solidFill>
                <a:cs typeface="Times New Roman" panose="02020603050405020304" pitchFamily="18" charset="0"/>
              </a:rPr>
              <a:t>;</a:t>
            </a:r>
          </a:p>
          <a:p>
            <a:pPr marL="285750" indent="-285750" algn="just">
              <a:buFontTx/>
              <a:buChar char="-"/>
            </a:pPr>
            <a:r>
              <a:rPr lang="ru-RU" sz="1400" dirty="0">
                <a:solidFill>
                  <a:schemeClr val="tx1">
                    <a:lumMod val="85000"/>
                    <a:lumOff val="15000"/>
                  </a:schemeClr>
                </a:solidFill>
                <a:cs typeface="Times New Roman" panose="02020603050405020304" pitchFamily="18" charset="0"/>
              </a:rPr>
              <a:t>осуществлено </a:t>
            </a:r>
            <a:r>
              <a:rPr lang="ru-RU" dirty="0" smtClean="0"/>
              <a:t>495921 </a:t>
            </a:r>
            <a:r>
              <a:rPr lang="ru-RU" sz="1400" dirty="0" smtClean="0">
                <a:solidFill>
                  <a:schemeClr val="tx1">
                    <a:lumMod val="85000"/>
                    <a:lumOff val="15000"/>
                  </a:schemeClr>
                </a:solidFill>
                <a:cs typeface="Times New Roman" panose="02020603050405020304" pitchFamily="18" charset="0"/>
              </a:rPr>
              <a:t>книговыдач (на 142 279 книговыдач меньше чем в 2019, в связи с ограничением работы </a:t>
            </a:r>
            <a:r>
              <a:rPr lang="ru-RU" sz="1400" dirty="0" err="1" smtClean="0">
                <a:solidFill>
                  <a:schemeClr val="tx1">
                    <a:lumMod val="85000"/>
                    <a:lumOff val="15000"/>
                  </a:schemeClr>
                </a:solidFill>
                <a:cs typeface="Times New Roman" panose="02020603050405020304" pitchFamily="18" charset="0"/>
              </a:rPr>
              <a:t>оффлайн</a:t>
            </a:r>
            <a:r>
              <a:rPr lang="ru-RU" sz="1400" dirty="0" smtClean="0">
                <a:solidFill>
                  <a:schemeClr val="tx1">
                    <a:lumMod val="85000"/>
                    <a:lumOff val="15000"/>
                  </a:schemeClr>
                </a:solidFill>
                <a:cs typeface="Times New Roman" panose="02020603050405020304" pitchFamily="18" charset="0"/>
              </a:rPr>
              <a:t>);</a:t>
            </a:r>
            <a:endParaRPr lang="ru-RU" sz="1400" dirty="0">
              <a:solidFill>
                <a:schemeClr val="tx1">
                  <a:lumMod val="85000"/>
                  <a:lumOff val="15000"/>
                </a:schemeClr>
              </a:solidFill>
              <a:cs typeface="Times New Roman" panose="02020603050405020304" pitchFamily="18" charset="0"/>
            </a:endParaRPr>
          </a:p>
          <a:p>
            <a:pPr marL="285750" indent="-285750">
              <a:buFontTx/>
              <a:buChar char="-"/>
            </a:pPr>
            <a:r>
              <a:rPr lang="ru-RU" sz="1400" dirty="0">
                <a:solidFill>
                  <a:schemeClr val="tx1">
                    <a:lumMod val="85000"/>
                    <a:lumOff val="15000"/>
                  </a:schemeClr>
                </a:solidFill>
                <a:cs typeface="Times New Roman" panose="02020603050405020304" pitchFamily="18" charset="0"/>
              </a:rPr>
              <a:t>проведено библиотеками </a:t>
            </a:r>
            <a:r>
              <a:rPr lang="ru-RU" dirty="0"/>
              <a:t>2 197 </a:t>
            </a:r>
            <a:r>
              <a:rPr lang="ru-RU" sz="1400" dirty="0" smtClean="0">
                <a:solidFill>
                  <a:schemeClr val="tx1">
                    <a:lumMod val="85000"/>
                    <a:lumOff val="15000"/>
                  </a:schemeClr>
                </a:solidFill>
                <a:cs typeface="Times New Roman" panose="02020603050405020304" pitchFamily="18" charset="0"/>
              </a:rPr>
              <a:t>мероприятий;</a:t>
            </a:r>
            <a:endParaRPr lang="ru-RU" sz="1400" dirty="0">
              <a:solidFill>
                <a:schemeClr val="tx1">
                  <a:lumMod val="85000"/>
                  <a:lumOff val="15000"/>
                </a:schemeClr>
              </a:solidFill>
              <a:cs typeface="Times New Roman" panose="02020603050405020304" pitchFamily="18" charset="0"/>
            </a:endParaRPr>
          </a:p>
          <a:p>
            <a:pPr marL="285750" indent="-285750" algn="just">
              <a:buFontTx/>
              <a:buChar char="-"/>
            </a:pPr>
            <a:r>
              <a:rPr lang="ru-RU" sz="1400" dirty="0">
                <a:solidFill>
                  <a:schemeClr val="tx1">
                    <a:lumMod val="85000"/>
                    <a:lumOff val="15000"/>
                  </a:schemeClr>
                </a:solidFill>
                <a:cs typeface="Times New Roman" panose="02020603050405020304" pitchFamily="18" charset="0"/>
              </a:rPr>
              <a:t> фонд библиотек на конец отчетного года составляет </a:t>
            </a:r>
            <a:r>
              <a:rPr lang="ru-RU" dirty="0"/>
              <a:t>162 762 </a:t>
            </a:r>
            <a:r>
              <a:rPr lang="ru-RU" sz="1400" dirty="0">
                <a:solidFill>
                  <a:schemeClr val="tx1">
                    <a:lumMod val="85000"/>
                    <a:lumOff val="15000"/>
                  </a:schemeClr>
                </a:solidFill>
                <a:cs typeface="Times New Roman" panose="02020603050405020304" pitchFamily="18" charset="0"/>
              </a:rPr>
              <a:t>экземпляра.</a:t>
            </a:r>
            <a:endParaRPr lang="ru-RU" sz="1400" dirty="0">
              <a:ln w="0"/>
              <a:solidFill>
                <a:schemeClr val="tx1">
                  <a:lumMod val="85000"/>
                  <a:lumOff val="1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4098" name="Picture 2" descr="https://www.amurobl.ru/upload/iblock/d10/DSC_06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3650" y="1428377"/>
            <a:ext cx="4031714" cy="26878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Библиотеки Благовещенска | ВКонтакт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7989" y="4116186"/>
            <a:ext cx="1934276" cy="8644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murlenta.ru/wp-content/uploads/2020/06/103653150_606090036689423_22518289231888042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2495" y="4116187"/>
            <a:ext cx="3641303" cy="24578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Я в Амур влюблен… (130 лет со дня посещения Благовещенска А.П. Чеховым) |  Амурская областная научная библиотека имени Н. Н. Муравьева-Амурског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989" y="5125226"/>
            <a:ext cx="1934276" cy="1448841"/>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7"/>
          <a:stretch>
            <a:fillRect/>
          </a:stretch>
        </p:blipFill>
        <p:spPr>
          <a:xfrm>
            <a:off x="225466" y="133216"/>
            <a:ext cx="993734" cy="1048603"/>
          </a:xfrm>
          <a:prstGeom prst="rect">
            <a:avLst/>
          </a:prstGeom>
        </p:spPr>
      </p:pic>
    </p:spTree>
    <p:extLst>
      <p:ext uri="{BB962C8B-B14F-4D97-AF65-F5344CB8AC3E}">
        <p14:creationId xmlns:p14="http://schemas.microsoft.com/office/powerpoint/2010/main" val="111892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to enlarge image p1do7vjkit1ahc1jts1vvjbsfn281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715247" y="4029075"/>
            <a:ext cx="4052839" cy="25146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00CC"/>
                </a:solidFill>
              </a:rPr>
              <a:t>В рамках </a:t>
            </a:r>
            <a:r>
              <a:rPr lang="ru-RU" sz="1200" b="1" i="1" dirty="0">
                <a:solidFill>
                  <a:srgbClr val="FF0000"/>
                </a:solidFill>
              </a:rPr>
              <a:t>подпрограммы «Народное творчество и культурно-досуговая деятельность» </a:t>
            </a:r>
            <a:r>
              <a:rPr lang="ru-RU" sz="1200" dirty="0">
                <a:solidFill>
                  <a:srgbClr val="0000CC"/>
                </a:solidFill>
              </a:rPr>
              <a:t>в </a:t>
            </a:r>
            <a:r>
              <a:rPr lang="ru-RU" sz="1200" dirty="0" smtClean="0">
                <a:solidFill>
                  <a:srgbClr val="0000CC"/>
                </a:solidFill>
              </a:rPr>
              <a:t>2020 </a:t>
            </a:r>
            <a:r>
              <a:rPr lang="ru-RU" sz="1200" dirty="0">
                <a:solidFill>
                  <a:srgbClr val="0000CC"/>
                </a:solidFill>
              </a:rPr>
              <a:t>году </a:t>
            </a:r>
            <a:r>
              <a:rPr lang="ru-RU" sz="1200" smtClean="0">
                <a:solidFill>
                  <a:srgbClr val="0000CC"/>
                </a:solidFill>
              </a:rPr>
              <a:t>направлено 180 260,3 </a:t>
            </a:r>
            <a:r>
              <a:rPr lang="ru-RU" sz="1200" dirty="0">
                <a:solidFill>
                  <a:srgbClr val="0000CC"/>
                </a:solidFill>
              </a:rPr>
              <a:t>тыс. рублей</a:t>
            </a:r>
            <a:r>
              <a:rPr lang="ru-RU" sz="1200" dirty="0" smtClean="0">
                <a:solidFill>
                  <a:srgbClr val="0000CC"/>
                </a:solidFill>
              </a:rPr>
              <a:t>.</a:t>
            </a:r>
          </a:p>
          <a:p>
            <a:pPr algn="ctr"/>
            <a:r>
              <a:rPr lang="ru-RU" sz="1200" dirty="0">
                <a:solidFill>
                  <a:srgbClr val="0000CC"/>
                </a:solidFill>
              </a:rPr>
              <a:t>Обеспечена деятельность 2 муниципальных бюджетных и автономных учреждений культуры - «Городской дом культуры» и «</a:t>
            </a:r>
            <a:r>
              <a:rPr lang="ru-RU" sz="1200" dirty="0" smtClean="0">
                <a:solidFill>
                  <a:srgbClr val="0000CC"/>
                </a:solidFill>
              </a:rPr>
              <a:t>Общественно-культурный </a:t>
            </a:r>
            <a:r>
              <a:rPr lang="ru-RU" sz="1200" smtClean="0">
                <a:solidFill>
                  <a:srgbClr val="0000CC"/>
                </a:solidFill>
              </a:rPr>
              <a:t>центр». </a:t>
            </a:r>
            <a:endParaRPr lang="ru-RU" sz="1200" dirty="0" smtClean="0">
              <a:solidFill>
                <a:srgbClr val="0000CC"/>
              </a:solidFill>
            </a:endParaRPr>
          </a:p>
          <a:p>
            <a:pPr algn="ctr"/>
            <a:r>
              <a:rPr lang="ru-RU" sz="1200" dirty="0" smtClean="0">
                <a:solidFill>
                  <a:srgbClr val="0000CC"/>
                </a:solidFill>
              </a:rPr>
              <a:t>Осуществлены </a:t>
            </a:r>
            <a:r>
              <a:rPr lang="ru-RU" sz="1200" dirty="0">
                <a:solidFill>
                  <a:srgbClr val="0000CC"/>
                </a:solidFill>
              </a:rPr>
              <a:t>подготовка и проведение мероприятий, посвященных 75-летию Победы в Великой Отечественной Войне 1941-1945 годов.  </a:t>
            </a:r>
          </a:p>
        </p:txBody>
      </p:sp>
      <p:sp>
        <p:nvSpPr>
          <p:cNvPr id="6" name="Прямоугольник 5"/>
          <p:cNvSpPr/>
          <p:nvPr/>
        </p:nvSpPr>
        <p:spPr>
          <a:xfrm>
            <a:off x="1554745" y="380899"/>
            <a:ext cx="5604937" cy="383556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000CC"/>
                </a:solidFill>
              </a:rPr>
              <a:t>По </a:t>
            </a:r>
            <a:r>
              <a:rPr lang="ru-RU" sz="1600" b="1" i="1" dirty="0">
                <a:solidFill>
                  <a:srgbClr val="FF0000"/>
                </a:solidFill>
              </a:rPr>
              <a:t>подпрограмме «Обеспечение реализации муниципальной программы «Развитие и сохранение культуры в </a:t>
            </a:r>
            <a:r>
              <a:rPr lang="ru-RU" sz="1600" b="1" i="1" dirty="0" smtClean="0">
                <a:solidFill>
                  <a:srgbClr val="FF0000"/>
                </a:solidFill>
              </a:rPr>
              <a:t>городе» </a:t>
            </a:r>
            <a:r>
              <a:rPr lang="ru-RU" sz="1600" b="1" i="1" dirty="0">
                <a:solidFill>
                  <a:srgbClr val="FF0000"/>
                </a:solidFill>
              </a:rPr>
              <a:t>и прочие расходы в сфере культуры»</a:t>
            </a:r>
            <a:r>
              <a:rPr lang="ru-RU" sz="1600" i="1" dirty="0">
                <a:solidFill>
                  <a:srgbClr val="0000CC"/>
                </a:solidFill>
              </a:rPr>
              <a:t> </a:t>
            </a:r>
            <a:r>
              <a:rPr lang="ru-RU" sz="1600" dirty="0" smtClean="0">
                <a:solidFill>
                  <a:srgbClr val="0000CC"/>
                </a:solidFill>
              </a:rPr>
              <a:t>средства исполнены в размере </a:t>
            </a:r>
          </a:p>
          <a:p>
            <a:pPr algn="ctr"/>
            <a:r>
              <a:rPr lang="ru-RU" sz="1600" dirty="0" smtClean="0">
                <a:solidFill>
                  <a:srgbClr val="0000CC"/>
                </a:solidFill>
              </a:rPr>
              <a:t>53 906,9 </a:t>
            </a:r>
            <a:r>
              <a:rPr lang="ru-RU" sz="1600" dirty="0">
                <a:solidFill>
                  <a:srgbClr val="0000CC"/>
                </a:solidFill>
              </a:rPr>
              <a:t>тыс. </a:t>
            </a:r>
            <a:r>
              <a:rPr lang="ru-RU" sz="1600" dirty="0" smtClean="0">
                <a:solidFill>
                  <a:srgbClr val="0000CC"/>
                </a:solidFill>
              </a:rPr>
              <a:t>рублей. </a:t>
            </a:r>
            <a:endParaRPr lang="ru-RU" sz="1400" dirty="0" smtClean="0">
              <a:solidFill>
                <a:srgbClr val="0000CC"/>
              </a:solidFill>
            </a:endParaRPr>
          </a:p>
          <a:p>
            <a:pPr algn="ctr"/>
            <a:r>
              <a:rPr lang="ru-RU" sz="1400" dirty="0">
                <a:solidFill>
                  <a:srgbClr val="0000CC"/>
                </a:solidFill>
              </a:rPr>
              <a:t>О</a:t>
            </a:r>
            <a:r>
              <a:rPr lang="ru-RU" sz="1400" dirty="0" smtClean="0">
                <a:solidFill>
                  <a:srgbClr val="0000CC"/>
                </a:solidFill>
              </a:rPr>
              <a:t>существлена </a:t>
            </a:r>
            <a:r>
              <a:rPr lang="ru-RU" sz="1400" dirty="0">
                <a:solidFill>
                  <a:srgbClr val="0000CC"/>
                </a:solidFill>
              </a:rPr>
              <a:t>поддержка творческих инициатив в сфере культуры города Благовещенска, в том числе: </a:t>
            </a:r>
          </a:p>
          <a:p>
            <a:pPr algn="ctr"/>
            <a:r>
              <a:rPr lang="ru-RU" sz="1400" i="1" dirty="0">
                <a:solidFill>
                  <a:srgbClr val="0000CC"/>
                </a:solidFill>
                <a:latin typeface="Bookman Old Style" panose="02050604050505020204" pitchFamily="18" charset="0"/>
              </a:rPr>
              <a:t>- выдан муниципальный грант в сфере культуры и искусства города Благовещенска </a:t>
            </a:r>
            <a:r>
              <a:rPr lang="ru-RU" sz="1400" i="1" dirty="0" smtClean="0">
                <a:solidFill>
                  <a:srgbClr val="0000CC"/>
                </a:solidFill>
                <a:latin typeface="Bookman Old Style" panose="02050604050505020204" pitchFamily="18" charset="0"/>
              </a:rPr>
              <a:t>(в рамках него поддержано 24 </a:t>
            </a:r>
            <a:r>
              <a:rPr lang="ru-RU" sz="1400" i="1" dirty="0">
                <a:solidFill>
                  <a:srgbClr val="0000CC"/>
                </a:solidFill>
                <a:latin typeface="Bookman Old Style" panose="02050604050505020204" pitchFamily="18" charset="0"/>
              </a:rPr>
              <a:t>социально-значимых </a:t>
            </a:r>
            <a:r>
              <a:rPr lang="ru-RU" sz="1400" i="1" dirty="0" smtClean="0">
                <a:solidFill>
                  <a:srgbClr val="0000CC"/>
                </a:solidFill>
                <a:latin typeface="Bookman Old Style" panose="02050604050505020204" pitchFamily="18" charset="0"/>
              </a:rPr>
              <a:t>проекта); </a:t>
            </a:r>
            <a:endParaRPr lang="ru-RU" sz="1400" i="1" dirty="0">
              <a:solidFill>
                <a:srgbClr val="0000CC"/>
              </a:solidFill>
              <a:latin typeface="Bookman Old Style" panose="02050604050505020204" pitchFamily="18" charset="0"/>
            </a:endParaRPr>
          </a:p>
          <a:p>
            <a:pPr algn="ctr"/>
            <a:r>
              <a:rPr lang="ru-RU" sz="1400" i="1" dirty="0">
                <a:solidFill>
                  <a:srgbClr val="0000CC"/>
                </a:solidFill>
                <a:latin typeface="Bookman Old Style" panose="02050604050505020204" pitchFamily="18" charset="0"/>
              </a:rPr>
              <a:t>- выплачены премии муниципального образования города Благовещенска 3 коллективам самодеятельного художественного творчества и 6 работникам муниципальных организаций культуры и дополнительного образования детей за вклад в развитие культуры города Благовещенска</a:t>
            </a:r>
            <a:r>
              <a:rPr lang="ru-RU" sz="1400" i="1" dirty="0" smtClean="0">
                <a:solidFill>
                  <a:srgbClr val="0000CC"/>
                </a:solidFill>
                <a:latin typeface="Bookman Old Style" panose="02050604050505020204" pitchFamily="18" charset="0"/>
              </a:rPr>
              <a:t>.</a:t>
            </a:r>
            <a:endParaRPr lang="ru-RU" sz="1400" i="1" dirty="0">
              <a:solidFill>
                <a:srgbClr val="0000CC"/>
              </a:solidFill>
              <a:latin typeface="Bookman Old Style" panose="02050604050505020204" pitchFamily="18" charset="0"/>
            </a:endParaRPr>
          </a:p>
        </p:txBody>
      </p:sp>
      <p:pic>
        <p:nvPicPr>
          <p:cNvPr id="3076" name="Picture 4" descr="http://www.opamur.ru/wp-content/uploads/2019/12/%D0%BC%D1%83%D0%BD%D0%B8%D1%86%D0%B8%D0%BF%D0%B0%D0%BB%D1%8C%D0%BD%D1%8B%D0%B9-%D0%B3%D1%80%D0%B0%D0%BD%D1%82-%D1%84%D0%BE%D1%82%D0%BE-%D0%BA%D0%BD%D0%B8%D0%B3-1024x6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61" y="4455493"/>
            <a:ext cx="3135334" cy="20881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4" name="Picture 4" descr="В управлении культуры администрации города Благовещенска стартует прием  заявок на участие в 9 конкурсе муниципального гранта в сфере культуры и  искусства на 2020 год | Общественная палата Амурской област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887" y="4455493"/>
            <a:ext cx="3126168" cy="2088182"/>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5126" name="Picture 6" descr="Благовещенск отпразднует парадом 3 сентября | Победа Р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227" y="892154"/>
            <a:ext cx="4492881" cy="28130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6"/>
          <a:stretch>
            <a:fillRect/>
          </a:stretch>
        </p:blipFill>
        <p:spPr>
          <a:xfrm>
            <a:off x="225466" y="133216"/>
            <a:ext cx="993734" cy="1048603"/>
          </a:xfrm>
          <a:prstGeom prst="rect">
            <a:avLst/>
          </a:prstGeom>
        </p:spPr>
      </p:pic>
    </p:spTree>
    <p:extLst>
      <p:ext uri="{BB962C8B-B14F-4D97-AF65-F5344CB8AC3E}">
        <p14:creationId xmlns:p14="http://schemas.microsoft.com/office/powerpoint/2010/main" val="486089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001502" y="253599"/>
            <a:ext cx="9290283" cy="369332"/>
          </a:xfrm>
          <a:prstGeom prst="rect">
            <a:avLst/>
          </a:prstGeom>
        </p:spPr>
        <p:txBody>
          <a:bodyPr wrap="square">
            <a:spAutoFit/>
          </a:bodyPr>
          <a:lstStyle/>
          <a:p>
            <a:pPr algn="ctr"/>
            <a:r>
              <a:rPr lang="ru-RU" b="1" dirty="0" smtClean="0">
                <a:solidFill>
                  <a:srgbClr val="C00000"/>
                </a:solidFill>
              </a:rPr>
              <a:t>6. Развитие физической культуры и спорта в городе Благовещенске</a:t>
            </a:r>
          </a:p>
        </p:txBody>
      </p:sp>
      <p:sp>
        <p:nvSpPr>
          <p:cNvPr id="12" name="Скругленный прямоугольник 11"/>
          <p:cNvSpPr/>
          <p:nvPr/>
        </p:nvSpPr>
        <p:spPr>
          <a:xfrm>
            <a:off x="1480008" y="1614711"/>
            <a:ext cx="7020481" cy="99332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00CC"/>
                </a:solidFill>
              </a:rPr>
              <a:t>Ассигнования направлены на осуществление  </a:t>
            </a:r>
            <a:r>
              <a:rPr lang="ru-RU" sz="1400" b="1" dirty="0">
                <a:solidFill>
                  <a:srgbClr val="0000CC"/>
                </a:solidFill>
              </a:rPr>
              <a:t>деятельности </a:t>
            </a:r>
            <a:r>
              <a:rPr lang="ru-RU" sz="1400" b="1" dirty="0" smtClean="0">
                <a:solidFill>
                  <a:srgbClr val="0000CC"/>
                </a:solidFill>
              </a:rPr>
              <a:t>                             МУ </a:t>
            </a:r>
            <a:r>
              <a:rPr lang="ru-RU" sz="1400" b="1" dirty="0">
                <a:solidFill>
                  <a:srgbClr val="0000CC"/>
                </a:solidFill>
              </a:rPr>
              <a:t>«Спортивно-оздоровительный комплекс «Юность</a:t>
            </a:r>
            <a:r>
              <a:rPr lang="ru-RU" sz="1400" b="1" dirty="0" smtClean="0">
                <a:solidFill>
                  <a:srgbClr val="0000CC"/>
                </a:solidFill>
              </a:rPr>
              <a:t>». </a:t>
            </a:r>
          </a:p>
          <a:p>
            <a:pPr algn="ctr"/>
            <a:r>
              <a:rPr lang="ru-RU" sz="1200" b="1" dirty="0" smtClean="0">
                <a:solidFill>
                  <a:srgbClr val="0000CC"/>
                </a:solidFill>
              </a:rPr>
              <a:t>На территории учреждения  в 2020 году проведено 59 </a:t>
            </a:r>
            <a:r>
              <a:rPr lang="ru-RU" sz="1200" b="1" dirty="0">
                <a:solidFill>
                  <a:srgbClr val="0000CC"/>
                </a:solidFill>
              </a:rPr>
              <a:t>физкультурно-оздоровительных и спортивных </a:t>
            </a:r>
            <a:r>
              <a:rPr lang="ru-RU" sz="1200" b="1" dirty="0" smtClean="0">
                <a:solidFill>
                  <a:srgbClr val="0000CC"/>
                </a:solidFill>
              </a:rPr>
              <a:t>мероприятий, число </a:t>
            </a:r>
            <a:r>
              <a:rPr lang="ru-RU" sz="1200" b="1" dirty="0">
                <a:solidFill>
                  <a:srgbClr val="0000CC"/>
                </a:solidFill>
              </a:rPr>
              <a:t>посетителей спортивных объектов - 59 000 человек. </a:t>
            </a:r>
          </a:p>
        </p:txBody>
      </p:sp>
      <p:sp>
        <p:nvSpPr>
          <p:cNvPr id="13" name="Прямоугольник 12"/>
          <p:cNvSpPr/>
          <p:nvPr/>
        </p:nvSpPr>
        <p:spPr>
          <a:xfrm>
            <a:off x="4497104" y="2940931"/>
            <a:ext cx="7113069" cy="36695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1950" algn="just"/>
            <a:r>
              <a:rPr lang="ru-RU" sz="1200" b="1" dirty="0" smtClean="0">
                <a:solidFill>
                  <a:srgbClr val="0000CC"/>
                </a:solidFill>
              </a:rPr>
              <a:t>Проведено </a:t>
            </a:r>
            <a:r>
              <a:rPr lang="ru-RU" sz="1200" b="1" dirty="0">
                <a:solidFill>
                  <a:srgbClr val="0000CC"/>
                </a:solidFill>
              </a:rPr>
              <a:t>275 официальных физкультурных и спортивных мероприятий, в том числе 3 мероприятия по внедрению ВФСК «Готов к труду и обороне». Количество граждан, систематически занимающихся физической культурой и спортом, составило 78 663 человек. </a:t>
            </a:r>
            <a:endParaRPr lang="en-US" sz="1200" b="1" dirty="0" smtClean="0">
              <a:solidFill>
                <a:srgbClr val="0000CC"/>
              </a:solidFill>
            </a:endParaRPr>
          </a:p>
          <a:p>
            <a:pPr indent="361950" algn="just"/>
            <a:r>
              <a:rPr lang="ru-RU" sz="1200" b="1" dirty="0">
                <a:solidFill>
                  <a:srgbClr val="0000CC"/>
                </a:solidFill>
              </a:rPr>
              <a:t>Организовано и проведено городское спортивно-массовое мероприятие «Лыжня-2020», участие в котором приняли 2 761 человек. Мероприятия «Кросс-2020» и «Оранжевый Мяч-2020» проведены в усеченном </a:t>
            </a:r>
            <a:r>
              <a:rPr lang="ru-RU" sz="1200" b="1" dirty="0" smtClean="0">
                <a:solidFill>
                  <a:srgbClr val="0000CC"/>
                </a:solidFill>
              </a:rPr>
              <a:t>формате, а </a:t>
            </a:r>
            <a:r>
              <a:rPr lang="ru-RU" sz="1200" b="1" dirty="0">
                <a:solidFill>
                  <a:srgbClr val="0000CC"/>
                </a:solidFill>
              </a:rPr>
              <a:t>мероприятие «Азимут» отменено, что обусловлено приостановлением на территории Амурской области проведения физкультурных и спортивных мероприятий с очным присутствием граждан в связи с продолжающимся глобальным распространением, угрозой завоза и распространения новой </a:t>
            </a:r>
            <a:r>
              <a:rPr lang="ru-RU" sz="1200" b="1" dirty="0" err="1">
                <a:solidFill>
                  <a:srgbClr val="0000CC"/>
                </a:solidFill>
              </a:rPr>
              <a:t>коронавирусной</a:t>
            </a:r>
            <a:r>
              <a:rPr lang="ru-RU" sz="1200" b="1" dirty="0">
                <a:solidFill>
                  <a:srgbClr val="0000CC"/>
                </a:solidFill>
              </a:rPr>
              <a:t> инфекции (</a:t>
            </a:r>
            <a:r>
              <a:rPr lang="ru-RU" sz="1200" b="1" dirty="0" smtClean="0">
                <a:solidFill>
                  <a:srgbClr val="0000CC"/>
                </a:solidFill>
              </a:rPr>
              <a:t>COVID-2019).</a:t>
            </a:r>
          </a:p>
          <a:p>
            <a:pPr indent="361950" algn="just"/>
            <a:r>
              <a:rPr lang="ru-RU" sz="1200" b="1" dirty="0">
                <a:solidFill>
                  <a:srgbClr val="0000CC"/>
                </a:solidFill>
              </a:rPr>
              <a:t>Организованы и проведены учебно-тренировочные занятия и 5 мероприятий (соревнований по ориентированию на местности, плаванию, волейболу, конному спорту и бадминтону) для лиц с ограниченными физическими возможностями здоровья при Амурском областном отделении ОГО ВФСО «Динамо». В 2020 году количество граждан с ограниченными возможностями здоровья и инвалидов, систематически занимающихся физической культурой и спортом, составило </a:t>
            </a:r>
            <a:r>
              <a:rPr lang="ru-RU" sz="1200" b="1" dirty="0" smtClean="0">
                <a:solidFill>
                  <a:srgbClr val="0000CC"/>
                </a:solidFill>
              </a:rPr>
              <a:t>                            1 </a:t>
            </a:r>
            <a:r>
              <a:rPr lang="ru-RU" sz="1200" b="1" dirty="0">
                <a:solidFill>
                  <a:srgbClr val="0000CC"/>
                </a:solidFill>
              </a:rPr>
              <a:t>573 </a:t>
            </a:r>
            <a:r>
              <a:rPr lang="ru-RU" sz="1200" b="1" dirty="0" smtClean="0">
                <a:solidFill>
                  <a:srgbClr val="0000CC"/>
                </a:solidFill>
              </a:rPr>
              <a:t>человека.</a:t>
            </a:r>
            <a:endParaRPr lang="ru-RU" sz="1200" b="1" dirty="0">
              <a:solidFill>
                <a:srgbClr val="0000CC"/>
              </a:solidFill>
            </a:endParaRPr>
          </a:p>
        </p:txBody>
      </p:sp>
      <p:sp>
        <p:nvSpPr>
          <p:cNvPr id="8" name="TextBox 7"/>
          <p:cNvSpPr txBox="1"/>
          <p:nvPr/>
        </p:nvSpPr>
        <p:spPr>
          <a:xfrm>
            <a:off x="1589246" y="758597"/>
            <a:ext cx="6961913" cy="523220"/>
          </a:xfrm>
          <a:prstGeom prst="rect">
            <a:avLst/>
          </a:prstGeom>
          <a:gradFill>
            <a:gsLst>
              <a:gs pos="0">
                <a:schemeClr val="accent6">
                  <a:lumMod val="40000"/>
                  <a:lumOff val="60000"/>
                </a:schemeClr>
              </a:gs>
              <a:gs pos="74000">
                <a:srgbClr val="C1EEFC"/>
              </a:gs>
              <a:gs pos="44000">
                <a:schemeClr val="accent5">
                  <a:lumMod val="40000"/>
                  <a:lumOff val="60000"/>
                </a:schemeClr>
              </a:gs>
              <a:gs pos="100000">
                <a:schemeClr val="accent6">
                  <a:lumMod val="20000"/>
                  <a:lumOff val="80000"/>
                </a:schemeClr>
              </a:gs>
            </a:gsLst>
            <a:lin ang="5400000" scaled="1"/>
          </a:gradFill>
          <a:ln>
            <a:solidFill>
              <a:schemeClr val="accent5">
                <a:shade val="90000"/>
              </a:schemeClr>
            </a:solidFill>
          </a:ln>
          <a:effectLst>
            <a:softEdge rad="31750"/>
          </a:effectLst>
        </p:spPr>
        <p:txBody>
          <a:bodyPr wrap="square" rtlCol="0">
            <a:spAutoFit/>
          </a:bodyPr>
          <a:lstStyle/>
          <a:p>
            <a:pPr algn="ctr"/>
            <a:r>
              <a:rPr lang="ru-RU" sz="1400" b="1" dirty="0" smtClean="0">
                <a:solidFill>
                  <a:srgbClr val="0000CC"/>
                </a:solidFill>
              </a:rPr>
              <a:t>На реализацию программы в 2020 году направлено 39 942,2 тыс. рублей, 100 процентов плана.</a:t>
            </a:r>
            <a:endParaRPr lang="ru-RU" sz="1400" b="1" dirty="0">
              <a:solidFill>
                <a:srgbClr val="0000CC"/>
              </a:solidFill>
            </a:endParaRPr>
          </a:p>
        </p:txBody>
      </p:sp>
      <p:pic>
        <p:nvPicPr>
          <p:cNvPr id="4098" name="Picture 2" descr="http://vremyasporta.ru/images/stories/vsykoe/ushugto072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135" y="736096"/>
            <a:ext cx="2765038" cy="20737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0" name="Picture 4" descr="Лыжня России 2020&quot; - AmurC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065" y="3072761"/>
            <a:ext cx="2903873" cy="35998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Картинки по запросу герб Благовещенска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1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07188" y="134660"/>
            <a:ext cx="7159899" cy="369332"/>
          </a:xfrm>
          <a:prstGeom prst="rect">
            <a:avLst/>
          </a:prstGeom>
        </p:spPr>
        <p:txBody>
          <a:bodyPr wrap="square">
            <a:spAutoFit/>
          </a:bodyPr>
          <a:lstStyle/>
          <a:p>
            <a:r>
              <a:rPr lang="ru-RU" b="1" dirty="0" smtClean="0">
                <a:solidFill>
                  <a:srgbClr val="C00000"/>
                </a:solidFill>
              </a:rPr>
              <a:t>7. Развитие потенциала молодежи города Благовещенска</a:t>
            </a:r>
          </a:p>
        </p:txBody>
      </p:sp>
      <p:sp>
        <p:nvSpPr>
          <p:cNvPr id="14" name="Скругленный прямоугольник 13"/>
          <p:cNvSpPr/>
          <p:nvPr/>
        </p:nvSpPr>
        <p:spPr>
          <a:xfrm>
            <a:off x="5650302" y="1263928"/>
            <a:ext cx="6314535" cy="296013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143032"/>
                </a:solidFill>
              </a:rPr>
              <a:t>В рамках реализации </a:t>
            </a:r>
            <a:r>
              <a:rPr lang="ru-RU" sz="1200" dirty="0" smtClean="0">
                <a:solidFill>
                  <a:srgbClr val="143032"/>
                </a:solidFill>
              </a:rPr>
              <a:t>программы организовано и </a:t>
            </a:r>
            <a:r>
              <a:rPr lang="ru-RU" sz="1200" dirty="0">
                <a:solidFill>
                  <a:srgbClr val="143032"/>
                </a:solidFill>
              </a:rPr>
              <a:t>проведено </a:t>
            </a:r>
            <a:r>
              <a:rPr lang="ru-RU" sz="1200" dirty="0" smtClean="0">
                <a:solidFill>
                  <a:srgbClr val="143032"/>
                </a:solidFill>
              </a:rPr>
              <a:t>143 массовых мероприятия по работе с молодежью, </a:t>
            </a:r>
            <a:r>
              <a:rPr lang="ru-RU" sz="1200" dirty="0">
                <a:solidFill>
                  <a:srgbClr val="143032"/>
                </a:solidFill>
              </a:rPr>
              <a:t>участие в которых приняли </a:t>
            </a:r>
            <a:r>
              <a:rPr lang="ru-RU" sz="1200" dirty="0" smtClean="0">
                <a:solidFill>
                  <a:srgbClr val="143032"/>
                </a:solidFill>
              </a:rPr>
              <a:t>13 788 человек, в том числе:</a:t>
            </a:r>
          </a:p>
          <a:p>
            <a:pPr algn="ctr"/>
            <a:r>
              <a:rPr lang="ru-RU" sz="1200" dirty="0" smtClean="0">
                <a:solidFill>
                  <a:srgbClr val="143032"/>
                </a:solidFill>
              </a:rPr>
              <a:t>Фестиваль </a:t>
            </a:r>
            <a:r>
              <a:rPr lang="ru-RU" sz="1200" dirty="0">
                <a:solidFill>
                  <a:srgbClr val="143032"/>
                </a:solidFill>
              </a:rPr>
              <a:t>«Крымская весна</a:t>
            </a:r>
            <a:r>
              <a:rPr lang="ru-RU" sz="1200" dirty="0" smtClean="0">
                <a:solidFill>
                  <a:srgbClr val="143032"/>
                </a:solidFill>
              </a:rPr>
              <a:t>» </a:t>
            </a:r>
          </a:p>
          <a:p>
            <a:pPr algn="ctr"/>
            <a:r>
              <a:rPr lang="ru-RU" sz="1200" dirty="0" smtClean="0">
                <a:solidFill>
                  <a:srgbClr val="143032"/>
                </a:solidFill>
              </a:rPr>
              <a:t>Школа </a:t>
            </a:r>
            <a:r>
              <a:rPr lang="ru-RU" sz="1200" dirty="0">
                <a:solidFill>
                  <a:srgbClr val="143032"/>
                </a:solidFill>
              </a:rPr>
              <a:t>ведущих – </a:t>
            </a:r>
            <a:r>
              <a:rPr lang="ru-RU" sz="1200" dirty="0" smtClean="0">
                <a:solidFill>
                  <a:srgbClr val="143032"/>
                </a:solidFill>
              </a:rPr>
              <a:t>2020 </a:t>
            </a:r>
          </a:p>
          <a:p>
            <a:pPr algn="ctr"/>
            <a:r>
              <a:rPr lang="ru-RU" sz="1200" dirty="0" smtClean="0">
                <a:solidFill>
                  <a:srgbClr val="143032"/>
                </a:solidFill>
              </a:rPr>
              <a:t>Онлайн </a:t>
            </a:r>
            <a:r>
              <a:rPr lang="ru-RU" sz="1200" dirty="0" err="1">
                <a:solidFill>
                  <a:srgbClr val="143032"/>
                </a:solidFill>
              </a:rPr>
              <a:t>флешмоб</a:t>
            </a:r>
            <a:r>
              <a:rPr lang="ru-RU" sz="1200" dirty="0">
                <a:solidFill>
                  <a:srgbClr val="143032"/>
                </a:solidFill>
              </a:rPr>
              <a:t> «Гвоздика Памяти</a:t>
            </a:r>
            <a:r>
              <a:rPr lang="ru-RU" sz="1200" dirty="0" smtClean="0">
                <a:solidFill>
                  <a:srgbClr val="143032"/>
                </a:solidFill>
              </a:rPr>
              <a:t>»</a:t>
            </a:r>
          </a:p>
          <a:p>
            <a:pPr algn="ctr"/>
            <a:r>
              <a:rPr lang="ru-RU" sz="1200" dirty="0" smtClean="0">
                <a:solidFill>
                  <a:srgbClr val="143032"/>
                </a:solidFill>
              </a:rPr>
              <a:t>Фестиваль </a:t>
            </a:r>
            <a:r>
              <a:rPr lang="ru-RU" sz="1200" dirty="0">
                <a:solidFill>
                  <a:srgbClr val="143032"/>
                </a:solidFill>
              </a:rPr>
              <a:t>граффити в Год памяти и </a:t>
            </a:r>
            <a:r>
              <a:rPr lang="ru-RU" sz="1200" dirty="0" smtClean="0">
                <a:solidFill>
                  <a:srgbClr val="143032"/>
                </a:solidFill>
              </a:rPr>
              <a:t>славы </a:t>
            </a:r>
          </a:p>
          <a:p>
            <a:pPr algn="ctr"/>
            <a:r>
              <a:rPr lang="ru-RU" sz="1200" dirty="0" smtClean="0">
                <a:solidFill>
                  <a:srgbClr val="143032"/>
                </a:solidFill>
              </a:rPr>
              <a:t>Праздничный </a:t>
            </a:r>
            <a:r>
              <a:rPr lang="ru-RU" sz="1200" dirty="0">
                <a:solidFill>
                  <a:srgbClr val="143032"/>
                </a:solidFill>
              </a:rPr>
              <a:t>онлайн концерт, посвященный Дню </a:t>
            </a:r>
            <a:r>
              <a:rPr lang="ru-RU" sz="1200" dirty="0" smtClean="0">
                <a:solidFill>
                  <a:srgbClr val="143032"/>
                </a:solidFill>
              </a:rPr>
              <a:t>Молодежи </a:t>
            </a:r>
          </a:p>
          <a:p>
            <a:pPr algn="ctr"/>
            <a:r>
              <a:rPr lang="ru-RU" sz="1200" dirty="0" smtClean="0">
                <a:solidFill>
                  <a:srgbClr val="143032"/>
                </a:solidFill>
              </a:rPr>
              <a:t>Онлайн </a:t>
            </a:r>
            <a:r>
              <a:rPr lang="ru-RU" sz="1200" dirty="0">
                <a:solidFill>
                  <a:srgbClr val="143032"/>
                </a:solidFill>
              </a:rPr>
              <a:t>парад Российского студенчества и общегородская студенческая </a:t>
            </a:r>
            <a:r>
              <a:rPr lang="ru-RU" sz="1200" dirty="0" smtClean="0">
                <a:solidFill>
                  <a:srgbClr val="143032"/>
                </a:solidFill>
              </a:rPr>
              <a:t>линейка</a:t>
            </a:r>
          </a:p>
          <a:p>
            <a:pPr algn="ctr"/>
            <a:r>
              <a:rPr lang="ru-RU" sz="1200" dirty="0" smtClean="0">
                <a:solidFill>
                  <a:srgbClr val="143032"/>
                </a:solidFill>
              </a:rPr>
              <a:t>Акция </a:t>
            </a:r>
            <a:r>
              <a:rPr lang="ru-RU" sz="1200" dirty="0">
                <a:solidFill>
                  <a:srgbClr val="143032"/>
                </a:solidFill>
              </a:rPr>
              <a:t>«Город Берегу», </a:t>
            </a:r>
            <a:r>
              <a:rPr lang="ru-RU" sz="1200" dirty="0" err="1" smtClean="0">
                <a:solidFill>
                  <a:srgbClr val="143032"/>
                </a:solidFill>
              </a:rPr>
              <a:t>Фотоакция</a:t>
            </a:r>
            <a:r>
              <a:rPr lang="ru-RU" sz="1200" dirty="0" smtClean="0">
                <a:solidFill>
                  <a:srgbClr val="143032"/>
                </a:solidFill>
              </a:rPr>
              <a:t> </a:t>
            </a:r>
            <a:r>
              <a:rPr lang="ru-RU" sz="1200" dirty="0">
                <a:solidFill>
                  <a:srgbClr val="143032"/>
                </a:solidFill>
              </a:rPr>
              <a:t>«Новый год в молодой семье</a:t>
            </a:r>
            <a:r>
              <a:rPr lang="ru-RU" sz="1200" dirty="0" smtClean="0">
                <a:solidFill>
                  <a:srgbClr val="143032"/>
                </a:solidFill>
              </a:rPr>
              <a:t>»;</a:t>
            </a:r>
          </a:p>
          <a:p>
            <a:pPr algn="ctr"/>
            <a:r>
              <a:rPr lang="ru-RU" sz="1200" dirty="0" smtClean="0">
                <a:solidFill>
                  <a:srgbClr val="143032"/>
                </a:solidFill>
              </a:rPr>
              <a:t>Конкурс </a:t>
            </a:r>
            <a:r>
              <a:rPr lang="ru-RU" sz="1200" dirty="0">
                <a:solidFill>
                  <a:srgbClr val="143032"/>
                </a:solidFill>
              </a:rPr>
              <a:t>социальной рекламы «Отражение – 2020</a:t>
            </a:r>
            <a:r>
              <a:rPr lang="ru-RU" sz="1200" dirty="0" smtClean="0">
                <a:solidFill>
                  <a:srgbClr val="143032"/>
                </a:solidFill>
              </a:rPr>
              <a:t>»</a:t>
            </a:r>
          </a:p>
          <a:p>
            <a:pPr algn="ctr"/>
            <a:r>
              <a:rPr lang="ru-RU" sz="1200" dirty="0" smtClean="0">
                <a:solidFill>
                  <a:srgbClr val="143032"/>
                </a:solidFill>
              </a:rPr>
              <a:t>«</a:t>
            </a:r>
            <a:r>
              <a:rPr lang="ru-RU" sz="1200" dirty="0">
                <a:solidFill>
                  <a:srgbClr val="143032"/>
                </a:solidFill>
              </a:rPr>
              <a:t>Студент года — 2020», </a:t>
            </a:r>
            <a:r>
              <a:rPr lang="ru-RU" sz="1200" dirty="0" smtClean="0">
                <a:solidFill>
                  <a:srgbClr val="143032"/>
                </a:solidFill>
              </a:rPr>
              <a:t>Конкурс </a:t>
            </a:r>
            <a:r>
              <a:rPr lang="ru-RU" sz="1200" dirty="0">
                <a:solidFill>
                  <a:srgbClr val="143032"/>
                </a:solidFill>
              </a:rPr>
              <a:t>«Молодая семья», </a:t>
            </a:r>
            <a:r>
              <a:rPr lang="ru-RU" sz="1200" dirty="0" smtClean="0">
                <a:solidFill>
                  <a:srgbClr val="143032"/>
                </a:solidFill>
              </a:rPr>
              <a:t>Конкурс </a:t>
            </a:r>
            <a:r>
              <a:rPr lang="ru-RU" sz="1200" dirty="0">
                <a:solidFill>
                  <a:srgbClr val="143032"/>
                </a:solidFill>
              </a:rPr>
              <a:t>«Благовещенск глазами молодежи</a:t>
            </a:r>
            <a:r>
              <a:rPr lang="ru-RU" sz="1200" dirty="0" smtClean="0">
                <a:solidFill>
                  <a:srgbClr val="143032"/>
                </a:solidFill>
              </a:rPr>
              <a:t>»</a:t>
            </a:r>
          </a:p>
          <a:p>
            <a:pPr algn="ctr"/>
            <a:r>
              <a:rPr lang="ru-RU" sz="1200" dirty="0" smtClean="0">
                <a:solidFill>
                  <a:srgbClr val="143032"/>
                </a:solidFill>
              </a:rPr>
              <a:t>городской </a:t>
            </a:r>
            <a:r>
              <a:rPr lang="ru-RU" sz="1200" dirty="0">
                <a:solidFill>
                  <a:srgbClr val="143032"/>
                </a:solidFill>
              </a:rPr>
              <a:t>конкурс научных работ «</a:t>
            </a:r>
            <a:r>
              <a:rPr lang="ru-RU" sz="1200" dirty="0" err="1">
                <a:solidFill>
                  <a:srgbClr val="143032"/>
                </a:solidFill>
              </a:rPr>
              <a:t>Амуринтеллект</a:t>
            </a:r>
            <a:r>
              <a:rPr lang="ru-RU" sz="1200" dirty="0">
                <a:solidFill>
                  <a:srgbClr val="143032"/>
                </a:solidFill>
              </a:rPr>
              <a:t> – 2020</a:t>
            </a:r>
            <a:r>
              <a:rPr lang="ru-RU" sz="1200" dirty="0" smtClean="0">
                <a:solidFill>
                  <a:srgbClr val="143032"/>
                </a:solidFill>
              </a:rPr>
              <a:t>»;</a:t>
            </a:r>
          </a:p>
          <a:p>
            <a:pPr algn="ctr"/>
            <a:r>
              <a:rPr lang="ru-RU" sz="1200" dirty="0" smtClean="0">
                <a:solidFill>
                  <a:srgbClr val="143032"/>
                </a:solidFill>
              </a:rPr>
              <a:t>Городская </a:t>
            </a:r>
            <a:r>
              <a:rPr lang="ru-RU" sz="1200" dirty="0">
                <a:solidFill>
                  <a:srgbClr val="143032"/>
                </a:solidFill>
              </a:rPr>
              <a:t>ярмарка «Живи ярко</a:t>
            </a:r>
            <a:r>
              <a:rPr lang="ru-RU" sz="1200" dirty="0" smtClean="0">
                <a:solidFill>
                  <a:srgbClr val="143032"/>
                </a:solidFill>
              </a:rPr>
              <a:t>»</a:t>
            </a:r>
            <a:endParaRPr lang="ru-RU" sz="1200" dirty="0">
              <a:solidFill>
                <a:srgbClr val="143032"/>
              </a:solidFill>
            </a:endParaRPr>
          </a:p>
        </p:txBody>
      </p:sp>
      <p:sp>
        <p:nvSpPr>
          <p:cNvPr id="2" name="Прямоугольник 1"/>
          <p:cNvSpPr/>
          <p:nvPr/>
        </p:nvSpPr>
        <p:spPr>
          <a:xfrm>
            <a:off x="1765395" y="565211"/>
            <a:ext cx="9443484" cy="584775"/>
          </a:xfrm>
          <a:prstGeom prst="rect">
            <a:avLst/>
          </a:prstGeom>
        </p:spPr>
        <p:txBody>
          <a:bodyPr wrap="square">
            <a:spAutoFit/>
          </a:bodyPr>
          <a:lstStyle/>
          <a:p>
            <a:pPr algn="ctr"/>
            <a:r>
              <a:rPr lang="ru-RU" sz="1600" b="1" dirty="0">
                <a:solidFill>
                  <a:srgbClr val="333300"/>
                </a:solidFill>
                <a:latin typeface="Times New Roman" panose="02020603050405020304" pitchFamily="18" charset="0"/>
                <a:ea typeface="Times New Roman" panose="02020603050405020304" pitchFamily="18" charset="0"/>
              </a:rPr>
              <a:t>Общий объем финансовых средств, предусмотренных в </a:t>
            </a:r>
            <a:r>
              <a:rPr lang="ru-RU" sz="1600" b="1" dirty="0" smtClean="0">
                <a:solidFill>
                  <a:srgbClr val="333300"/>
                </a:solidFill>
                <a:latin typeface="Times New Roman" panose="02020603050405020304" pitchFamily="18" charset="0"/>
                <a:ea typeface="Times New Roman" panose="02020603050405020304" pitchFamily="18" charset="0"/>
              </a:rPr>
              <a:t>2020 </a:t>
            </a:r>
            <a:r>
              <a:rPr lang="ru-RU" sz="1600" b="1" dirty="0">
                <a:solidFill>
                  <a:srgbClr val="333300"/>
                </a:solidFill>
                <a:latin typeface="Times New Roman" panose="02020603050405020304" pitchFamily="18" charset="0"/>
                <a:ea typeface="Times New Roman" panose="02020603050405020304" pitchFamily="18" charset="0"/>
              </a:rPr>
              <a:t>году на реализацию программы, составил </a:t>
            </a:r>
            <a:r>
              <a:rPr lang="ru-RU" sz="1600" b="1" dirty="0" smtClean="0">
                <a:solidFill>
                  <a:srgbClr val="333300"/>
                </a:solidFill>
                <a:latin typeface="Times New Roman" panose="02020603050405020304" pitchFamily="18" charset="0"/>
                <a:ea typeface="Times New Roman" panose="02020603050405020304" pitchFamily="18" charset="0"/>
              </a:rPr>
              <a:t>19 658,7 </a:t>
            </a:r>
            <a:r>
              <a:rPr lang="ru-RU" sz="1600" b="1" dirty="0">
                <a:solidFill>
                  <a:srgbClr val="333300"/>
                </a:solidFill>
                <a:latin typeface="Times New Roman" panose="02020603050405020304" pitchFamily="18" charset="0"/>
                <a:ea typeface="Times New Roman" panose="02020603050405020304" pitchFamily="18" charset="0"/>
              </a:rPr>
              <a:t>тыс. </a:t>
            </a:r>
            <a:r>
              <a:rPr lang="ru-RU" sz="1600" b="1" dirty="0" smtClean="0">
                <a:solidFill>
                  <a:srgbClr val="333300"/>
                </a:solidFill>
                <a:latin typeface="Times New Roman" panose="02020603050405020304" pitchFamily="18" charset="0"/>
                <a:ea typeface="Times New Roman" panose="02020603050405020304" pitchFamily="18" charset="0"/>
              </a:rPr>
              <a:t>рублей, исполнение составило 100 процентов. </a:t>
            </a:r>
            <a:endParaRPr lang="ru-RU" sz="1600" dirty="0"/>
          </a:p>
        </p:txBody>
      </p:sp>
      <p:pic>
        <p:nvPicPr>
          <p:cNvPr id="2050" name="Picture 2" descr="Крымская весна — 2020 | Благовещенская городская Дум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4697" y="4338010"/>
            <a:ext cx="3490140" cy="232619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2" name="Picture 4" descr="Школа ведущих - 2020» прошла в Благовещенск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753" y="4338009"/>
            <a:ext cx="3745915" cy="23294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4" name="Picture 6" descr="В Благовещенске «Город берегу» охватит 141 локацию"/>
          <p:cNvPicPr>
            <a:picLocks noChangeAspect="1" noChangeArrowheads="1"/>
          </p:cNvPicPr>
          <p:nvPr/>
        </p:nvPicPr>
        <p:blipFill rotWithShape="1">
          <a:blip r:embed="rId4">
            <a:extLst>
              <a:ext uri="{28A0092B-C50C-407E-A947-70E740481C1C}">
                <a14:useLocalDpi xmlns:a14="http://schemas.microsoft.com/office/drawing/2010/main" val="0"/>
              </a:ext>
            </a:extLst>
          </a:blip>
          <a:srcRect b="7787"/>
          <a:stretch/>
        </p:blipFill>
        <p:spPr bwMode="auto">
          <a:xfrm>
            <a:off x="905975" y="4338009"/>
            <a:ext cx="3514500" cy="23294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6" name="Picture 8" descr="Итоги XIV городского конкурса социальной&amp;nbsp; рекламы «Отражение -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255" y="1268173"/>
            <a:ext cx="4078572" cy="271734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Картинки по запросу герб Благовещенска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8896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User\Downloads\2930.png"/>
          <p:cNvPicPr>
            <a:picLocks noChangeAspect="1" noChangeArrowheads="1"/>
          </p:cNvPicPr>
          <p:nvPr/>
        </p:nvPicPr>
        <p:blipFill>
          <a:blip r:embed="rId2" cstate="print"/>
          <a:srcRect/>
          <a:stretch>
            <a:fillRect/>
          </a:stretch>
        </p:blipFill>
        <p:spPr bwMode="auto">
          <a:xfrm>
            <a:off x="9486114" y="147167"/>
            <a:ext cx="1567904" cy="1567904"/>
          </a:xfrm>
          <a:prstGeom prst="rect">
            <a:avLst/>
          </a:prstGeom>
          <a:noFill/>
        </p:spPr>
      </p:pic>
      <p:sp>
        <p:nvSpPr>
          <p:cNvPr id="16" name="Скругленный прямоугольник 15"/>
          <p:cNvSpPr/>
          <p:nvPr/>
        </p:nvSpPr>
        <p:spPr>
          <a:xfrm>
            <a:off x="2024958" y="491695"/>
            <a:ext cx="6927119" cy="1031249"/>
          </a:xfrm>
          <a:prstGeom prst="roundRect">
            <a:avLst>
              <a:gd name="adj" fmla="val 27751"/>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00CC"/>
                </a:solidFill>
              </a:rPr>
              <a:t>Муниципальное бюджетное учреждение «Центр развития молодежных и общественных инициатив «Выбор» в 2020 году в рамках проведения 2 715 мероприятий привлекло к участию 23 872 человека, расходы составили 17 525,6 </a:t>
            </a:r>
            <a:r>
              <a:rPr lang="ru-RU" sz="1400" dirty="0">
                <a:solidFill>
                  <a:srgbClr val="0000CC"/>
                </a:solidFill>
              </a:rPr>
              <a:t>тыс. </a:t>
            </a:r>
            <a:r>
              <a:rPr lang="ru-RU" sz="1400" dirty="0" smtClean="0">
                <a:solidFill>
                  <a:srgbClr val="0000CC"/>
                </a:solidFill>
              </a:rPr>
              <a:t>рублей. </a:t>
            </a:r>
            <a:endParaRPr lang="ru-RU" sz="1400" dirty="0">
              <a:solidFill>
                <a:srgbClr val="0000CC"/>
              </a:solidFill>
            </a:endParaRPr>
          </a:p>
        </p:txBody>
      </p:sp>
      <p:sp>
        <p:nvSpPr>
          <p:cNvPr id="2" name="Прямоугольник 1"/>
          <p:cNvSpPr/>
          <p:nvPr/>
        </p:nvSpPr>
        <p:spPr>
          <a:xfrm>
            <a:off x="1567758" y="4457697"/>
            <a:ext cx="10243242" cy="20702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i="1" dirty="0" smtClean="0">
                <a:solidFill>
                  <a:srgbClr val="0000CC"/>
                </a:solidFill>
              </a:rPr>
              <a:t>Проведенные мероприятия </a:t>
            </a:r>
            <a:r>
              <a:rPr lang="ru-RU" sz="1400" b="1" i="1" dirty="0">
                <a:solidFill>
                  <a:srgbClr val="0000CC"/>
                </a:solidFill>
              </a:rPr>
              <a:t>направлены на: </a:t>
            </a:r>
            <a:endParaRPr lang="ru-RU" sz="1400" b="1" i="1" dirty="0" smtClean="0">
              <a:solidFill>
                <a:srgbClr val="0000CC"/>
              </a:solidFill>
            </a:endParaRPr>
          </a:p>
          <a:p>
            <a:pPr algn="ctr"/>
            <a:r>
              <a:rPr lang="ru-RU" sz="1400" b="1" i="1" dirty="0" smtClean="0">
                <a:solidFill>
                  <a:srgbClr val="0000CC"/>
                </a:solidFill>
              </a:rPr>
              <a:t>- профилактику </a:t>
            </a:r>
            <a:r>
              <a:rPr lang="ru-RU" sz="1400" b="1" i="1" dirty="0">
                <a:solidFill>
                  <a:srgbClr val="0000CC"/>
                </a:solidFill>
              </a:rPr>
              <a:t>асоциального и деструктивного поведения подростков и </a:t>
            </a:r>
            <a:r>
              <a:rPr lang="ru-RU" sz="1400" b="1" i="1" dirty="0" smtClean="0">
                <a:solidFill>
                  <a:srgbClr val="0000CC"/>
                </a:solidFill>
              </a:rPr>
              <a:t>молодежи; </a:t>
            </a:r>
          </a:p>
          <a:p>
            <a:pPr algn="ctr"/>
            <a:r>
              <a:rPr lang="ru-RU" sz="1400" b="1" i="1" dirty="0" smtClean="0">
                <a:solidFill>
                  <a:srgbClr val="0000CC"/>
                </a:solidFill>
              </a:rPr>
              <a:t>- поддержку </a:t>
            </a:r>
            <a:r>
              <a:rPr lang="ru-RU" sz="1400" b="1" i="1" dirty="0">
                <a:solidFill>
                  <a:srgbClr val="0000CC"/>
                </a:solidFill>
              </a:rPr>
              <a:t>детей и молодежи, находящейся в социально-опасном положении; </a:t>
            </a:r>
            <a:endParaRPr lang="ru-RU" sz="1400" b="1" i="1" dirty="0" smtClean="0">
              <a:solidFill>
                <a:srgbClr val="0000CC"/>
              </a:solidFill>
            </a:endParaRPr>
          </a:p>
          <a:p>
            <a:pPr marL="285750" indent="-285750" algn="ctr">
              <a:buFontTx/>
              <a:buChar char="-"/>
            </a:pPr>
            <a:r>
              <a:rPr lang="ru-RU" sz="1400" b="1" i="1" dirty="0" smtClean="0">
                <a:solidFill>
                  <a:srgbClr val="0000CC"/>
                </a:solidFill>
              </a:rPr>
              <a:t>формирование </a:t>
            </a:r>
            <a:r>
              <a:rPr lang="ru-RU" sz="1400" b="1" i="1" dirty="0">
                <a:solidFill>
                  <a:srgbClr val="0000CC"/>
                </a:solidFill>
              </a:rPr>
              <a:t>системы развития талантливой и инициативной </a:t>
            </a:r>
            <a:r>
              <a:rPr lang="ru-RU" sz="1400" b="1" i="1" dirty="0" smtClean="0">
                <a:solidFill>
                  <a:srgbClr val="0000CC"/>
                </a:solidFill>
              </a:rPr>
              <a:t>молодежи; </a:t>
            </a:r>
          </a:p>
          <a:p>
            <a:pPr marL="285750" indent="-285750" algn="ctr">
              <a:buFontTx/>
              <a:buChar char="-"/>
            </a:pPr>
            <a:r>
              <a:rPr lang="ru-RU" sz="1400" b="1" i="1" dirty="0" smtClean="0">
                <a:solidFill>
                  <a:srgbClr val="0000CC"/>
                </a:solidFill>
              </a:rPr>
              <a:t>- создание </a:t>
            </a:r>
            <a:r>
              <a:rPr lang="ru-RU" sz="1400" b="1" i="1" dirty="0">
                <a:solidFill>
                  <a:srgbClr val="0000CC"/>
                </a:solidFill>
              </a:rPr>
              <a:t>условий для самореализации подростков и </a:t>
            </a:r>
            <a:r>
              <a:rPr lang="ru-RU" sz="1400" b="1" i="1" dirty="0" smtClean="0">
                <a:solidFill>
                  <a:srgbClr val="0000CC"/>
                </a:solidFill>
              </a:rPr>
              <a:t>молодежи;</a:t>
            </a:r>
          </a:p>
          <a:p>
            <a:pPr marL="285750" indent="-285750" algn="ctr">
              <a:buFontTx/>
              <a:buChar char="-"/>
            </a:pPr>
            <a:r>
              <a:rPr lang="ru-RU" sz="1400" b="1" i="1" dirty="0" smtClean="0">
                <a:solidFill>
                  <a:srgbClr val="0000CC"/>
                </a:solidFill>
              </a:rPr>
              <a:t> </a:t>
            </a:r>
            <a:r>
              <a:rPr lang="ru-RU" sz="1400" b="1" i="1" dirty="0">
                <a:solidFill>
                  <a:srgbClr val="0000CC"/>
                </a:solidFill>
              </a:rPr>
              <a:t>развитие творческого, профессионального, интеллектуального потенциалов подростков и молодежи; </a:t>
            </a:r>
            <a:endParaRPr lang="ru-RU" sz="1400" b="1" i="1" dirty="0" smtClean="0">
              <a:solidFill>
                <a:srgbClr val="0000CC"/>
              </a:solidFill>
            </a:endParaRPr>
          </a:p>
          <a:p>
            <a:pPr marL="285750" indent="-285750" algn="ctr">
              <a:buFontTx/>
              <a:buChar char="-"/>
            </a:pPr>
            <a:r>
              <a:rPr lang="ru-RU" sz="1400" b="1" i="1" dirty="0" smtClean="0">
                <a:solidFill>
                  <a:srgbClr val="0000CC"/>
                </a:solidFill>
              </a:rPr>
              <a:t>вовлечение </a:t>
            </a:r>
            <a:r>
              <a:rPr lang="ru-RU" sz="1400" b="1" i="1" dirty="0">
                <a:solidFill>
                  <a:srgbClr val="0000CC"/>
                </a:solidFill>
              </a:rPr>
              <a:t>молодежи в инновационную, предпринимательскую, добровольческую </a:t>
            </a:r>
            <a:r>
              <a:rPr lang="ru-RU" sz="1400" b="1" i="1" dirty="0" smtClean="0">
                <a:solidFill>
                  <a:srgbClr val="0000CC"/>
                </a:solidFill>
              </a:rPr>
              <a:t>деятельность;</a:t>
            </a:r>
          </a:p>
          <a:p>
            <a:pPr marL="285750" indent="-285750" algn="ctr">
              <a:buFontTx/>
              <a:buChar char="-"/>
            </a:pPr>
            <a:r>
              <a:rPr lang="ru-RU" sz="1400" b="1" i="1" dirty="0" smtClean="0">
                <a:solidFill>
                  <a:srgbClr val="0000CC"/>
                </a:solidFill>
              </a:rPr>
              <a:t>на </a:t>
            </a:r>
            <a:r>
              <a:rPr lang="ru-RU" sz="1400" b="1" i="1" dirty="0">
                <a:solidFill>
                  <a:srgbClr val="0000CC"/>
                </a:solidFill>
              </a:rPr>
              <a:t>развитие гражданской активности молодежи и формирование здорового образа </a:t>
            </a:r>
            <a:r>
              <a:rPr lang="ru-RU" sz="1400" b="1" i="1" dirty="0" smtClean="0">
                <a:solidFill>
                  <a:srgbClr val="0000CC"/>
                </a:solidFill>
              </a:rPr>
              <a:t>жизни.</a:t>
            </a:r>
            <a:endParaRPr lang="ru-RU" sz="1400" b="1" i="1" dirty="0">
              <a:solidFill>
                <a:srgbClr val="0000CC"/>
              </a:solidFill>
            </a:endParaRPr>
          </a:p>
        </p:txBody>
      </p:sp>
      <p:pic>
        <p:nvPicPr>
          <p:cNvPr id="3076" name="Picture 4" descr="http://img.amur.info/crop/misc/2019-05-31/660x_/87b75db0415169e5ed12dfafb7db59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758" y="1871134"/>
            <a:ext cx="3355166" cy="22383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8" name="Picture 6" descr="ВЫБОР - О на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0843" y="1871134"/>
            <a:ext cx="3750157" cy="22383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80" name="Picture 8" descr="https://img.amur.info/crop/misc/2018-07-30/660x_/e49c0e27943ee3bd410691b9651f520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456" y="1871133"/>
            <a:ext cx="3108854" cy="22383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2" descr="Картинки по запросу герб Благовещенска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86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06" y="959757"/>
            <a:ext cx="5705475" cy="6207381"/>
          </a:xfrm>
          <a:prstGeom prst="rect">
            <a:avLst/>
          </a:prstGeom>
        </p:spPr>
      </p:pic>
      <p:sp>
        <p:nvSpPr>
          <p:cNvPr id="3" name="Заголовок 6"/>
          <p:cNvSpPr txBox="1">
            <a:spLocks/>
          </p:cNvSpPr>
          <p:nvPr/>
        </p:nvSpPr>
        <p:spPr>
          <a:xfrm>
            <a:off x="1176340" y="231561"/>
            <a:ext cx="10363200" cy="954107"/>
          </a:xfrm>
          <a:prstGeom prst="rect">
            <a:avLst/>
          </a:prstGeom>
        </p:spPr>
        <p:txBody>
          <a:bodyPr wrap="square">
            <a:sp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800" b="1" dirty="0" smtClean="0">
                <a:solidFill>
                  <a:srgbClr val="0070C0"/>
                </a:solidFill>
                <a:latin typeface="Times New Roman" panose="02020603050405020304" pitchFamily="18" charset="0"/>
                <a:cs typeface="Times New Roman" panose="02020603050405020304" pitchFamily="18" charset="0"/>
              </a:rPr>
              <a:t>Структура собственных доходов бюджета в 2020 году</a:t>
            </a:r>
          </a:p>
          <a:p>
            <a:pPr algn="r"/>
            <a:r>
              <a:rPr lang="ru-RU" sz="2800" b="1" dirty="0" smtClean="0">
                <a:solidFill>
                  <a:srgbClr val="0070C0"/>
                </a:solidFill>
                <a:latin typeface="Times New Roman" panose="02020603050405020304" pitchFamily="18" charset="0"/>
                <a:cs typeface="Times New Roman" panose="02020603050405020304" pitchFamily="18" charset="0"/>
              </a:rPr>
              <a:t> </a:t>
            </a:r>
            <a:r>
              <a:rPr lang="ru-RU" sz="2000" b="1" dirty="0" smtClean="0">
                <a:solidFill>
                  <a:srgbClr val="0070C0"/>
                </a:solidFill>
                <a:latin typeface="Times New Roman" panose="02020603050405020304" pitchFamily="18" charset="0"/>
                <a:cs typeface="Times New Roman" panose="02020603050405020304" pitchFamily="18" charset="0"/>
              </a:rPr>
              <a:t>(млн. рублей, проценты)</a:t>
            </a:r>
            <a:endParaRPr lang="ru-RU" sz="20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3224936941"/>
              </p:ext>
            </p:extLst>
          </p:nvPr>
        </p:nvGraphicFramePr>
        <p:xfrm>
          <a:off x="4097905" y="2086841"/>
          <a:ext cx="7846143" cy="465857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097905" y="1311099"/>
            <a:ext cx="7815261" cy="646331"/>
          </a:xfrm>
          <a:prstGeom prst="rect">
            <a:avLst/>
          </a:prstGeom>
          <a:noFill/>
        </p:spPr>
        <p:txBody>
          <a:bodyPr wrap="square" rtlCol="0">
            <a:spAutoFit/>
          </a:bodyPr>
          <a:lstStyle/>
          <a:p>
            <a:pPr algn="ctr"/>
            <a:r>
              <a:rPr lang="ru-RU" b="1" dirty="0">
                <a:solidFill>
                  <a:schemeClr val="accent2">
                    <a:lumMod val="75000"/>
                  </a:schemeClr>
                </a:solidFill>
                <a:latin typeface="Times New Roman" panose="02020603050405020304" pitchFamily="18" charset="0"/>
                <a:ea typeface="+mj-ea"/>
                <a:cs typeface="Times New Roman" panose="02020603050405020304" pitchFamily="18" charset="0"/>
              </a:rPr>
              <a:t>В 2020 году собственные доходы бюджета города Благовещенска исполнены в размере 3 443,9 млн. рублей, в том числе:</a:t>
            </a:r>
          </a:p>
        </p:txBody>
      </p:sp>
      <p:pic>
        <p:nvPicPr>
          <p:cNvPr id="10" name="Рисунок 9"/>
          <p:cNvPicPr>
            <a:picLocks noChangeAspect="1"/>
          </p:cNvPicPr>
          <p:nvPr/>
        </p:nvPicPr>
        <p:blipFill>
          <a:blip r:embed="rId4"/>
          <a:stretch>
            <a:fillRect/>
          </a:stretch>
        </p:blipFill>
        <p:spPr>
          <a:xfrm>
            <a:off x="182606" y="137065"/>
            <a:ext cx="993734" cy="1048603"/>
          </a:xfrm>
          <a:prstGeom prst="rect">
            <a:avLst/>
          </a:prstGeom>
        </p:spPr>
      </p:pic>
    </p:spTree>
    <p:extLst>
      <p:ext uri="{BB962C8B-B14F-4D97-AF65-F5344CB8AC3E}">
        <p14:creationId xmlns:p14="http://schemas.microsoft.com/office/powerpoint/2010/main" val="2978387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to enlarge image p1do7vjkit1ahc1jts1vvjbsfn281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968701" y="300944"/>
            <a:ext cx="8058711" cy="646331"/>
          </a:xfrm>
          <a:prstGeom prst="rect">
            <a:avLst/>
          </a:prstGeom>
        </p:spPr>
        <p:txBody>
          <a:bodyPr wrap="square">
            <a:spAutoFit/>
          </a:bodyPr>
          <a:lstStyle/>
          <a:p>
            <a:pPr algn="ctr"/>
            <a:r>
              <a:rPr lang="ru-RU" b="1" dirty="0" smtClean="0">
                <a:solidFill>
                  <a:srgbClr val="C00000"/>
                </a:solidFill>
              </a:rPr>
              <a:t>8. Обеспечение безопасности жизнедеятельности населения и территории города Благовещенска</a:t>
            </a:r>
            <a:endParaRPr lang="ru-RU" b="1" dirty="0">
              <a:solidFill>
                <a:srgbClr val="C00000"/>
              </a:solidFill>
            </a:endParaRPr>
          </a:p>
        </p:txBody>
      </p:sp>
      <p:sp>
        <p:nvSpPr>
          <p:cNvPr id="5" name="Прямоугольник 4"/>
          <p:cNvSpPr/>
          <p:nvPr/>
        </p:nvSpPr>
        <p:spPr>
          <a:xfrm>
            <a:off x="4045789" y="1782642"/>
            <a:ext cx="7918233" cy="20154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00CC"/>
                </a:solidFill>
              </a:rPr>
              <a:t>Общий объем финансовых средств, предусмотренных в </a:t>
            </a:r>
            <a:r>
              <a:rPr lang="ru-RU" sz="1400" dirty="0" smtClean="0">
                <a:solidFill>
                  <a:srgbClr val="0000CC"/>
                </a:solidFill>
              </a:rPr>
              <a:t>2020 </a:t>
            </a:r>
            <a:r>
              <a:rPr lang="ru-RU" sz="1400" dirty="0">
                <a:solidFill>
                  <a:srgbClr val="0000CC"/>
                </a:solidFill>
              </a:rPr>
              <a:t>году на реализацию </a:t>
            </a:r>
            <a:r>
              <a:rPr lang="ru-RU" sz="1400" b="1" i="1" dirty="0">
                <a:solidFill>
                  <a:srgbClr val="FF0000"/>
                </a:solidFill>
              </a:rPr>
              <a:t>подпрограммы  «Профилактика нарушений общественного порядка, терроризма и экстремизма»</a:t>
            </a:r>
            <a:r>
              <a:rPr lang="ru-RU" sz="1400" i="1" dirty="0">
                <a:solidFill>
                  <a:srgbClr val="FF0000"/>
                </a:solidFill>
              </a:rPr>
              <a:t>, </a:t>
            </a:r>
            <a:r>
              <a:rPr lang="ru-RU" sz="1400" dirty="0">
                <a:solidFill>
                  <a:srgbClr val="0000CC"/>
                </a:solidFill>
              </a:rPr>
              <a:t>составил </a:t>
            </a:r>
            <a:r>
              <a:rPr lang="ru-RU" sz="1400" dirty="0" smtClean="0">
                <a:solidFill>
                  <a:srgbClr val="0000CC"/>
                </a:solidFill>
              </a:rPr>
              <a:t>56 464,9</a:t>
            </a:r>
            <a:r>
              <a:rPr lang="ru-RU" sz="1400" dirty="0">
                <a:solidFill>
                  <a:srgbClr val="0000CC"/>
                </a:solidFill>
              </a:rPr>
              <a:t> тыс. рублей</a:t>
            </a:r>
            <a:r>
              <a:rPr lang="ru-RU" sz="1400" dirty="0" smtClean="0">
                <a:solidFill>
                  <a:srgbClr val="0000CC"/>
                </a:solidFill>
              </a:rPr>
              <a:t>. Фактически реализовано на сумму 56 138,2 тыс. рублей. </a:t>
            </a:r>
          </a:p>
          <a:p>
            <a:pPr algn="ctr"/>
            <a:r>
              <a:rPr lang="ru-RU" sz="1400" dirty="0">
                <a:solidFill>
                  <a:srgbClr val="0000CC"/>
                </a:solidFill>
              </a:rPr>
              <a:t>Организован доступ к единой городской системе видеонаблюдения, </a:t>
            </a:r>
            <a:r>
              <a:rPr lang="ru-RU" sz="1400" dirty="0" smtClean="0">
                <a:solidFill>
                  <a:srgbClr val="0000CC"/>
                </a:solidFill>
              </a:rPr>
              <a:t>осуществлена </a:t>
            </a:r>
            <a:r>
              <a:rPr lang="ru-RU" sz="1400" dirty="0">
                <a:solidFill>
                  <a:srgbClr val="0000CC"/>
                </a:solidFill>
              </a:rPr>
              <a:t>поставка персональных компьютеров, жестких дисков к серверу и коммуникационного оборудования для единой дежурно-диспетчерской службы управления по делам ГОЧС </a:t>
            </a:r>
            <a:r>
              <a:rPr lang="ru-RU" sz="1400" dirty="0" smtClean="0">
                <a:solidFill>
                  <a:srgbClr val="0000CC"/>
                </a:solidFill>
              </a:rPr>
              <a:t>города Благовещенска, </a:t>
            </a:r>
            <a:r>
              <a:rPr lang="ru-RU" sz="1400" dirty="0">
                <a:solidFill>
                  <a:srgbClr val="0000CC"/>
                </a:solidFill>
              </a:rPr>
              <a:t>оказаны услуги по предоставлению бессрочных прав на программное обеспечение </a:t>
            </a:r>
            <a:r>
              <a:rPr lang="ru-RU" sz="1400" dirty="0" err="1">
                <a:solidFill>
                  <a:srgbClr val="0000CC"/>
                </a:solidFill>
              </a:rPr>
              <a:t>Macroscop</a:t>
            </a:r>
            <a:r>
              <a:rPr lang="ru-RU" sz="1400" dirty="0">
                <a:solidFill>
                  <a:srgbClr val="0000CC"/>
                </a:solidFill>
              </a:rPr>
              <a:t>.</a:t>
            </a:r>
          </a:p>
        </p:txBody>
      </p:sp>
      <p:sp>
        <p:nvSpPr>
          <p:cNvPr id="2" name="Прямоугольник 1"/>
          <p:cNvSpPr/>
          <p:nvPr/>
        </p:nvSpPr>
        <p:spPr>
          <a:xfrm>
            <a:off x="958540" y="3972123"/>
            <a:ext cx="7090913" cy="2780906"/>
          </a:xfrm>
          <a:prstGeom prst="rect">
            <a:avLst/>
          </a:prstGeom>
          <a:gradFill>
            <a:gsLst>
              <a:gs pos="0">
                <a:schemeClr val="accent1">
                  <a:lumMod val="5000"/>
                  <a:lumOff val="95000"/>
                </a:schemeClr>
              </a:gs>
              <a:gs pos="34000">
                <a:schemeClr val="accent1">
                  <a:lumMod val="20000"/>
                  <a:lumOff val="80000"/>
                </a:schemeClr>
              </a:gs>
              <a:gs pos="60000">
                <a:schemeClr val="accent2">
                  <a:lumMod val="20000"/>
                  <a:lumOff val="80000"/>
                  <a:alpha val="19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00CC"/>
                </a:solidFill>
              </a:rPr>
              <a:t>Объем </a:t>
            </a:r>
            <a:r>
              <a:rPr lang="ru-RU" sz="1400" dirty="0">
                <a:solidFill>
                  <a:srgbClr val="0000CC"/>
                </a:solidFill>
              </a:rPr>
              <a:t>средств городского </a:t>
            </a:r>
            <a:r>
              <a:rPr lang="ru-RU" sz="1400" dirty="0" smtClean="0">
                <a:solidFill>
                  <a:srgbClr val="0000CC"/>
                </a:solidFill>
              </a:rPr>
              <a:t>бюджета </a:t>
            </a:r>
            <a:r>
              <a:rPr lang="ru-RU" sz="1400" dirty="0">
                <a:solidFill>
                  <a:srgbClr val="0000CC"/>
                </a:solidFill>
              </a:rPr>
              <a:t>на реализацию </a:t>
            </a:r>
            <a:r>
              <a:rPr lang="ru-RU" sz="1400" b="1" i="1" dirty="0">
                <a:solidFill>
                  <a:srgbClr val="FF0000"/>
                </a:solidFill>
              </a:rPr>
              <a:t>подпрограммы «Обеспечение безопасности людей на водных объектах, охраны их жизни и здоровья на территории города Благовещенска»</a:t>
            </a:r>
            <a:r>
              <a:rPr lang="ru-RU" sz="1400" b="1" dirty="0">
                <a:solidFill>
                  <a:srgbClr val="FF0000"/>
                </a:solidFill>
              </a:rPr>
              <a:t> </a:t>
            </a:r>
            <a:r>
              <a:rPr lang="ru-RU" sz="1400" dirty="0" smtClean="0">
                <a:solidFill>
                  <a:srgbClr val="0000CC"/>
                </a:solidFill>
              </a:rPr>
              <a:t>запланирован в сумме 6 333,2 </a:t>
            </a:r>
            <a:r>
              <a:rPr lang="ru-RU" sz="1400" dirty="0">
                <a:solidFill>
                  <a:srgbClr val="0000CC"/>
                </a:solidFill>
              </a:rPr>
              <a:t>тыс. рублей. </a:t>
            </a:r>
            <a:r>
              <a:rPr lang="ru-RU" sz="1400" dirty="0" smtClean="0">
                <a:solidFill>
                  <a:srgbClr val="0000CC"/>
                </a:solidFill>
              </a:rPr>
              <a:t>Фактически исполнено – 6 161,5 тыс. рублей. Приобретен </a:t>
            </a:r>
            <a:r>
              <a:rPr lang="ru-RU" sz="1400" dirty="0">
                <a:solidFill>
                  <a:srgbClr val="0000CC"/>
                </a:solidFill>
              </a:rPr>
              <a:t>спасательный катер для проведения поисково-спасательным отрядом управления по делам ГОЧС </a:t>
            </a:r>
            <a:r>
              <a:rPr lang="ru-RU" sz="1400" dirty="0" smtClean="0">
                <a:solidFill>
                  <a:srgbClr val="0000CC"/>
                </a:solidFill>
              </a:rPr>
              <a:t>города Благовещенска </a:t>
            </a:r>
            <a:r>
              <a:rPr lang="ru-RU" sz="1400" dirty="0">
                <a:solidFill>
                  <a:srgbClr val="0000CC"/>
                </a:solidFill>
              </a:rPr>
              <a:t>патрулирования на воде в местах массового отдыха граждан на водных объектах города Благовещенска – реке </a:t>
            </a:r>
            <a:r>
              <a:rPr lang="ru-RU" sz="1400" dirty="0" smtClean="0">
                <a:solidFill>
                  <a:srgbClr val="0000CC"/>
                </a:solidFill>
              </a:rPr>
              <a:t>Амур, озере </a:t>
            </a:r>
            <a:r>
              <a:rPr lang="ru-RU" sz="1400" dirty="0" err="1" smtClean="0">
                <a:solidFill>
                  <a:srgbClr val="0000CC"/>
                </a:solidFill>
              </a:rPr>
              <a:t>Владимировское</a:t>
            </a:r>
            <a:r>
              <a:rPr lang="ru-RU" sz="1400" dirty="0" smtClean="0">
                <a:solidFill>
                  <a:srgbClr val="0000CC"/>
                </a:solidFill>
              </a:rPr>
              <a:t>, </a:t>
            </a:r>
            <a:r>
              <a:rPr lang="ru-RU" sz="1400" dirty="0">
                <a:solidFill>
                  <a:srgbClr val="0000CC"/>
                </a:solidFill>
              </a:rPr>
              <a:t>ручье </a:t>
            </a:r>
            <a:r>
              <a:rPr lang="ru-RU" sz="1400" dirty="0" err="1" smtClean="0">
                <a:solidFill>
                  <a:srgbClr val="0000CC"/>
                </a:solidFill>
              </a:rPr>
              <a:t>Буяновский</a:t>
            </a:r>
            <a:r>
              <a:rPr lang="ru-RU" sz="1400" dirty="0" smtClean="0">
                <a:solidFill>
                  <a:srgbClr val="0000CC"/>
                </a:solidFill>
              </a:rPr>
              <a:t>.</a:t>
            </a:r>
          </a:p>
          <a:p>
            <a:pPr algn="ctr"/>
            <a:r>
              <a:rPr lang="ru-RU" sz="1400" dirty="0" smtClean="0">
                <a:solidFill>
                  <a:srgbClr val="0000CC"/>
                </a:solidFill>
              </a:rPr>
              <a:t>Создано </a:t>
            </a:r>
            <a:r>
              <a:rPr lang="ru-RU" sz="1400" dirty="0">
                <a:solidFill>
                  <a:srgbClr val="0000CC"/>
                </a:solidFill>
              </a:rPr>
              <a:t>8 спасательных </a:t>
            </a:r>
            <a:r>
              <a:rPr lang="ru-RU" sz="1400" dirty="0" smtClean="0">
                <a:solidFill>
                  <a:srgbClr val="0000CC"/>
                </a:solidFill>
              </a:rPr>
              <a:t>постов.</a:t>
            </a:r>
          </a:p>
          <a:p>
            <a:pPr algn="ctr"/>
            <a:r>
              <a:rPr lang="ru-RU" sz="1400" dirty="0" smtClean="0">
                <a:solidFill>
                  <a:srgbClr val="0000CC"/>
                </a:solidFill>
              </a:rPr>
              <a:t>Изготовлен </a:t>
            </a:r>
            <a:r>
              <a:rPr lang="ru-RU" sz="1400" dirty="0">
                <a:solidFill>
                  <a:srgbClr val="0000CC"/>
                </a:solidFill>
              </a:rPr>
              <a:t>и </a:t>
            </a:r>
            <a:r>
              <a:rPr lang="ru-RU" sz="1400" dirty="0" smtClean="0">
                <a:solidFill>
                  <a:srgbClr val="0000CC"/>
                </a:solidFill>
              </a:rPr>
              <a:t>установлен 1 </a:t>
            </a:r>
            <a:r>
              <a:rPr lang="ru-RU" sz="1400" dirty="0">
                <a:solidFill>
                  <a:srgbClr val="0000CC"/>
                </a:solidFill>
              </a:rPr>
              <a:t>комплект информационных щитов и знаков «Купаться запрещено</a:t>
            </a:r>
            <a:r>
              <a:rPr lang="ru-RU" sz="1400" dirty="0" smtClean="0">
                <a:solidFill>
                  <a:srgbClr val="0000CC"/>
                </a:solidFill>
              </a:rPr>
              <a:t>».</a:t>
            </a:r>
          </a:p>
        </p:txBody>
      </p:sp>
      <p:sp>
        <p:nvSpPr>
          <p:cNvPr id="3" name="Прямоугольник 2"/>
          <p:cNvSpPr/>
          <p:nvPr/>
        </p:nvSpPr>
        <p:spPr>
          <a:xfrm>
            <a:off x="2145212" y="943094"/>
            <a:ext cx="9705688" cy="523220"/>
          </a:xfrm>
          <a:prstGeom prst="rect">
            <a:avLst/>
          </a:prstGeom>
        </p:spPr>
        <p:txBody>
          <a:bodyPr wrap="square">
            <a:spAutoFit/>
          </a:bodyPr>
          <a:lstStyle/>
          <a:p>
            <a:pPr algn="ctr"/>
            <a:r>
              <a:rPr lang="ru-RU" sz="1400" b="1" dirty="0">
                <a:solidFill>
                  <a:srgbClr val="22784B"/>
                </a:solidFill>
                <a:ea typeface="Times New Roman" panose="02020603050405020304" pitchFamily="18" charset="0"/>
              </a:rPr>
              <a:t>Общий объем финансовых средств, предусмотренных в </a:t>
            </a:r>
            <a:r>
              <a:rPr lang="ru-RU" sz="1400" b="1" dirty="0" smtClean="0">
                <a:solidFill>
                  <a:srgbClr val="22784B"/>
                </a:solidFill>
                <a:ea typeface="Times New Roman" panose="02020603050405020304" pitchFamily="18" charset="0"/>
              </a:rPr>
              <a:t>2020 </a:t>
            </a:r>
            <a:r>
              <a:rPr lang="ru-RU" sz="1400" b="1" dirty="0">
                <a:solidFill>
                  <a:srgbClr val="22784B"/>
                </a:solidFill>
                <a:ea typeface="Times New Roman" panose="02020603050405020304" pitchFamily="18" charset="0"/>
              </a:rPr>
              <a:t>году на реализацию программы, составил </a:t>
            </a:r>
            <a:r>
              <a:rPr lang="ru-RU" sz="1400" b="1" dirty="0" smtClean="0">
                <a:solidFill>
                  <a:srgbClr val="22784B"/>
                </a:solidFill>
                <a:ea typeface="Times New Roman" panose="02020603050405020304" pitchFamily="18" charset="0"/>
              </a:rPr>
              <a:t>620 731,4 </a:t>
            </a:r>
            <a:r>
              <a:rPr lang="ru-RU" sz="1400" b="1" dirty="0">
                <a:solidFill>
                  <a:srgbClr val="22784B"/>
                </a:solidFill>
                <a:ea typeface="Times New Roman" panose="02020603050405020304" pitchFamily="18" charset="0"/>
              </a:rPr>
              <a:t>тыс. </a:t>
            </a:r>
            <a:r>
              <a:rPr lang="ru-RU" sz="1400" b="1" dirty="0" smtClean="0">
                <a:solidFill>
                  <a:srgbClr val="22784B"/>
                </a:solidFill>
                <a:ea typeface="Times New Roman" panose="02020603050405020304" pitchFamily="18" charset="0"/>
              </a:rPr>
              <a:t>рублей, </a:t>
            </a:r>
            <a:r>
              <a:rPr lang="ru-RU" sz="1400" b="1" dirty="0">
                <a:solidFill>
                  <a:srgbClr val="22784B"/>
                </a:solidFill>
                <a:ea typeface="Times New Roman" panose="02020603050405020304" pitchFamily="18" charset="0"/>
              </a:rPr>
              <a:t>исполнение </a:t>
            </a:r>
            <a:r>
              <a:rPr lang="ru-RU" sz="1400" b="1" dirty="0" smtClean="0">
                <a:solidFill>
                  <a:srgbClr val="22784B"/>
                </a:solidFill>
                <a:ea typeface="Times New Roman" panose="02020603050405020304" pitchFamily="18" charset="0"/>
              </a:rPr>
              <a:t>составило 91,7 процента или 569 202,5 тыс. рублей. </a:t>
            </a:r>
            <a:endParaRPr lang="ru-RU" sz="1400" dirty="0">
              <a:solidFill>
                <a:srgbClr val="22784B"/>
              </a:solidFill>
            </a:endParaRPr>
          </a:p>
        </p:txBody>
      </p:sp>
      <p:pic>
        <p:nvPicPr>
          <p:cNvPr id="4" name="Picture 2" descr="Единая дежурно-диспетчерская служба Благовещенска признана лучшей на  Дальнем Востоке - Вести - Амурская обла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540" y="1773466"/>
            <a:ext cx="3030687" cy="20154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https://portnews.ru/upload/news/rtf/64_pbplpapgpopvpechshhpepnchsp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706" y="4105276"/>
            <a:ext cx="3352800" cy="2514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Картинки по запросу герб Благовещенска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839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to enlarge image p1do7vjkit1ahc1jts1vvjbsfn281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1928798" y="459335"/>
            <a:ext cx="5987174" cy="3415167"/>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0000CC"/>
                </a:solidFill>
              </a:rPr>
              <a:t>Общий объем средств городского бюджета, предусмотренных в </a:t>
            </a:r>
            <a:r>
              <a:rPr lang="ru-RU" sz="1400" b="1" dirty="0" smtClean="0">
                <a:solidFill>
                  <a:srgbClr val="0000CC"/>
                </a:solidFill>
              </a:rPr>
              <a:t>2020 </a:t>
            </a:r>
            <a:r>
              <a:rPr lang="ru-RU" sz="1400" b="1" dirty="0">
                <a:solidFill>
                  <a:srgbClr val="0000CC"/>
                </a:solidFill>
              </a:rPr>
              <a:t>году на реализацию </a:t>
            </a:r>
            <a:r>
              <a:rPr lang="ru-RU" sz="1400" b="1" i="1" dirty="0">
                <a:solidFill>
                  <a:srgbClr val="FF0000"/>
                </a:solidFill>
              </a:rPr>
              <a:t>подпрограммы «Обеспечение первичных мер пожарной безопасности на территории города Благовещенска»</a:t>
            </a:r>
            <a:r>
              <a:rPr lang="ru-RU" sz="1400" b="1" i="1" dirty="0">
                <a:solidFill>
                  <a:srgbClr val="0000CC"/>
                </a:solidFill>
              </a:rPr>
              <a:t>, </a:t>
            </a:r>
            <a:r>
              <a:rPr lang="ru-RU" sz="1400" b="1" dirty="0">
                <a:solidFill>
                  <a:srgbClr val="0000CC"/>
                </a:solidFill>
              </a:rPr>
              <a:t>составил </a:t>
            </a:r>
            <a:r>
              <a:rPr lang="ru-RU" sz="1400" b="1" dirty="0" smtClean="0">
                <a:solidFill>
                  <a:srgbClr val="0000CC"/>
                </a:solidFill>
              </a:rPr>
              <a:t>2 784,1 тыс. рублей (исполнение 85,4 процента).</a:t>
            </a:r>
          </a:p>
          <a:p>
            <a:pPr algn="ctr"/>
            <a:r>
              <a:rPr lang="ru-RU" sz="1400" b="1" dirty="0">
                <a:solidFill>
                  <a:srgbClr val="0000CC"/>
                </a:solidFill>
              </a:rPr>
              <a:t>Организовано противопожарное видеонаблюдение за </a:t>
            </a:r>
            <a:r>
              <a:rPr lang="ru-RU" sz="1400" b="1" dirty="0" smtClean="0">
                <a:solidFill>
                  <a:srgbClr val="0000CC"/>
                </a:solidFill>
              </a:rPr>
              <a:t>лесами с </a:t>
            </a:r>
            <a:r>
              <a:rPr lang="ru-RU" sz="1400" b="1" dirty="0">
                <a:solidFill>
                  <a:srgbClr val="0000CC"/>
                </a:solidFill>
              </a:rPr>
              <a:t>использованием 12 камер </a:t>
            </a:r>
            <a:r>
              <a:rPr lang="ru-RU" sz="1400" b="1" dirty="0" smtClean="0">
                <a:solidFill>
                  <a:srgbClr val="0000CC"/>
                </a:solidFill>
              </a:rPr>
              <a:t>видеонаблюдения</a:t>
            </a:r>
            <a:r>
              <a:rPr lang="ru-RU" sz="1400" b="1" dirty="0">
                <a:solidFill>
                  <a:srgbClr val="0000CC"/>
                </a:solidFill>
              </a:rPr>
              <a:t>.</a:t>
            </a:r>
            <a:endParaRPr lang="ru-RU" sz="1400" b="1" dirty="0" smtClean="0">
              <a:solidFill>
                <a:srgbClr val="0000CC"/>
              </a:solidFill>
            </a:endParaRPr>
          </a:p>
          <a:p>
            <a:pPr algn="ctr"/>
            <a:r>
              <a:rPr lang="ru-RU" sz="1400" b="1" dirty="0" smtClean="0">
                <a:solidFill>
                  <a:srgbClr val="0000CC"/>
                </a:solidFill>
              </a:rPr>
              <a:t>Изготовлены </a:t>
            </a:r>
            <a:r>
              <a:rPr lang="ru-RU" sz="1400" b="1" dirty="0">
                <a:solidFill>
                  <a:srgbClr val="0000CC"/>
                </a:solidFill>
              </a:rPr>
              <a:t>и установлены 8 баннеров в качестве наглядной агитации в период подготовки и прохождения весеннего и осеннего пожароопасных </a:t>
            </a:r>
            <a:r>
              <a:rPr lang="ru-RU" sz="1400" b="1" dirty="0" smtClean="0">
                <a:solidFill>
                  <a:srgbClr val="0000CC"/>
                </a:solidFill>
              </a:rPr>
              <a:t>периодов</a:t>
            </a:r>
            <a:r>
              <a:rPr lang="ru-RU" sz="1400" b="1" dirty="0">
                <a:solidFill>
                  <a:srgbClr val="0000CC"/>
                </a:solidFill>
              </a:rPr>
              <a:t>.</a:t>
            </a:r>
            <a:endParaRPr lang="ru-RU" sz="1400" b="1" dirty="0" smtClean="0">
              <a:solidFill>
                <a:srgbClr val="0000CC"/>
              </a:solidFill>
            </a:endParaRPr>
          </a:p>
          <a:p>
            <a:pPr algn="ctr"/>
            <a:r>
              <a:rPr lang="ru-RU" sz="1400" b="1" dirty="0" smtClean="0">
                <a:solidFill>
                  <a:srgbClr val="0000CC"/>
                </a:solidFill>
              </a:rPr>
              <a:t>Выполнены </a:t>
            </a:r>
            <a:r>
              <a:rPr lang="ru-RU" sz="1400" b="1" dirty="0">
                <a:solidFill>
                  <a:srgbClr val="0000CC"/>
                </a:solidFill>
              </a:rPr>
              <a:t>работы по обновлению противопожарных минерализованных полос и разрывов в лесах, расположенных в границах </a:t>
            </a:r>
            <a:r>
              <a:rPr lang="ru-RU" sz="1400" b="1" dirty="0" smtClean="0">
                <a:solidFill>
                  <a:srgbClr val="0000CC"/>
                </a:solidFill>
              </a:rPr>
              <a:t>города</a:t>
            </a:r>
            <a:r>
              <a:rPr lang="ru-RU" sz="1400" b="1" dirty="0">
                <a:solidFill>
                  <a:srgbClr val="0000CC"/>
                </a:solidFill>
              </a:rPr>
              <a:t>.</a:t>
            </a:r>
          </a:p>
        </p:txBody>
      </p:sp>
      <p:pic>
        <p:nvPicPr>
          <p:cNvPr id="8"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Еще в трех муниципальных образованиях Приамурья введён особый  противопожарный режим - Новости - Главное управление МЧС России по Амурской  област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0171" y="459335"/>
            <a:ext cx="3044620" cy="17409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В Приамурье ведется работа, направленная на защиту населенных пунктов от пожаров в предстоящий   пожароопасный сезон"/>
          <p:cNvPicPr>
            <a:picLocks noChangeAspect="1" noChangeArrowheads="1"/>
          </p:cNvPicPr>
          <p:nvPr/>
        </p:nvPicPr>
        <p:blipFill rotWithShape="1">
          <a:blip r:embed="rId5">
            <a:extLst>
              <a:ext uri="{28A0092B-C50C-407E-A947-70E740481C1C}">
                <a14:useLocalDpi xmlns:a14="http://schemas.microsoft.com/office/drawing/2010/main" val="0"/>
              </a:ext>
            </a:extLst>
          </a:blip>
          <a:srcRect l="32530" t="39743"/>
          <a:stretch/>
        </p:blipFill>
        <p:spPr bwMode="auto">
          <a:xfrm>
            <a:off x="8600171" y="2529604"/>
            <a:ext cx="3044620" cy="180142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5840758" y="4842407"/>
            <a:ext cx="5804033" cy="1355544"/>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00CC"/>
                </a:solidFill>
              </a:rPr>
              <a:t>На </a:t>
            </a:r>
            <a:r>
              <a:rPr lang="ru-RU" sz="1400" dirty="0">
                <a:solidFill>
                  <a:srgbClr val="0000CC"/>
                </a:solidFill>
              </a:rPr>
              <a:t>реализацию </a:t>
            </a:r>
            <a:r>
              <a:rPr lang="ru-RU" sz="1400" b="1" i="1" dirty="0">
                <a:solidFill>
                  <a:srgbClr val="FF0000"/>
                </a:solidFill>
              </a:rPr>
              <a:t>подпрограммы </a:t>
            </a:r>
            <a:r>
              <a:rPr lang="ru-RU" sz="1400" b="1" i="1" dirty="0" smtClean="0">
                <a:solidFill>
                  <a:srgbClr val="FF0000"/>
                </a:solidFill>
              </a:rPr>
              <a:t>«</a:t>
            </a:r>
            <a:r>
              <a:rPr lang="ru-RU" sz="1400" b="1" i="1" dirty="0">
                <a:solidFill>
                  <a:srgbClr val="FF0000"/>
                </a:solidFill>
              </a:rPr>
              <a:t>Обеспечение реализации муниципальной программы «Обеспечение безопасности жизнедеятельности населения и территории города </a:t>
            </a:r>
            <a:r>
              <a:rPr lang="ru-RU" sz="1400" b="1" i="1" dirty="0" smtClean="0">
                <a:solidFill>
                  <a:srgbClr val="FF0000"/>
                </a:solidFill>
              </a:rPr>
              <a:t>Благовещенска»»</a:t>
            </a:r>
            <a:r>
              <a:rPr lang="ru-RU" sz="1400" dirty="0" smtClean="0">
                <a:solidFill>
                  <a:srgbClr val="FF0000"/>
                </a:solidFill>
              </a:rPr>
              <a:t> </a:t>
            </a:r>
            <a:r>
              <a:rPr lang="ru-RU" sz="1400" dirty="0" smtClean="0">
                <a:solidFill>
                  <a:srgbClr val="0000CC"/>
                </a:solidFill>
              </a:rPr>
              <a:t>фактически направлено 63 959,1</a:t>
            </a:r>
            <a:r>
              <a:rPr lang="ru-RU" sz="1400" dirty="0">
                <a:solidFill>
                  <a:srgbClr val="0000CC"/>
                </a:solidFill>
              </a:rPr>
              <a:t> тыс. рублей. </a:t>
            </a:r>
          </a:p>
        </p:txBody>
      </p:sp>
      <p:pic>
        <p:nvPicPr>
          <p:cNvPr id="1034" name="Picture 10" descr="Управление по делам ГО и ЧС г.Благовещенск - телефоны и режим работы,  отзывы и расположение на карт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600" y="4331026"/>
            <a:ext cx="4317447" cy="214145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92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941534" y="283383"/>
            <a:ext cx="9359068" cy="708156"/>
          </a:xfrm>
          <a:prstGeom prst="roundRect">
            <a:avLst/>
          </a:prstGeom>
          <a:gradFill>
            <a:gsLst>
              <a:gs pos="0">
                <a:schemeClr val="accent3">
                  <a:lumMod val="20000"/>
                  <a:lumOff val="80000"/>
                </a:schemeClr>
              </a:gs>
              <a:gs pos="41000">
                <a:schemeClr val="accent1">
                  <a:lumMod val="45000"/>
                  <a:lumOff val="55000"/>
                </a:schemeClr>
              </a:gs>
              <a:gs pos="71000">
                <a:schemeClr val="accent3">
                  <a:lumMod val="20000"/>
                  <a:lumOff val="80000"/>
                </a:schemeClr>
              </a:gs>
              <a:gs pos="100000">
                <a:schemeClr val="accent1">
                  <a:lumMod val="30000"/>
                  <a:lumOff val="7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00CC"/>
                </a:solidFill>
              </a:rPr>
              <a:t>На </a:t>
            </a:r>
            <a:r>
              <a:rPr lang="ru-RU" sz="1400" b="1" dirty="0">
                <a:solidFill>
                  <a:srgbClr val="0000CC"/>
                </a:solidFill>
              </a:rPr>
              <a:t>реализацию </a:t>
            </a:r>
            <a:r>
              <a:rPr lang="ru-RU" sz="1400" b="1" i="1" dirty="0">
                <a:solidFill>
                  <a:srgbClr val="FF0000"/>
                </a:solidFill>
              </a:rPr>
              <a:t>подпрограммы </a:t>
            </a:r>
            <a:r>
              <a:rPr lang="ru-RU" sz="1400" b="1" i="1" dirty="0" smtClean="0">
                <a:solidFill>
                  <a:srgbClr val="FF0000"/>
                </a:solidFill>
              </a:rPr>
              <a:t>«Охрана окружающей среды и обеспечение экологической безопасности населения </a:t>
            </a:r>
            <a:r>
              <a:rPr lang="ru-RU" sz="1400" b="1" i="1" dirty="0">
                <a:solidFill>
                  <a:srgbClr val="FF0000"/>
                </a:solidFill>
              </a:rPr>
              <a:t>города </a:t>
            </a:r>
            <a:r>
              <a:rPr lang="ru-RU" sz="1400" b="1" i="1" dirty="0" smtClean="0">
                <a:solidFill>
                  <a:srgbClr val="FF0000"/>
                </a:solidFill>
              </a:rPr>
              <a:t>Благовещенска» </a:t>
            </a:r>
            <a:r>
              <a:rPr lang="ru-RU" sz="1400" b="1" dirty="0" smtClean="0">
                <a:solidFill>
                  <a:srgbClr val="0000CC"/>
                </a:solidFill>
              </a:rPr>
              <a:t>фактически направлено 440 567</a:t>
            </a:r>
            <a:r>
              <a:rPr lang="ru-RU" sz="1400" b="1" dirty="0">
                <a:solidFill>
                  <a:srgbClr val="0000CC"/>
                </a:solidFill>
              </a:rPr>
              <a:t> тыс. рублей. </a:t>
            </a:r>
          </a:p>
        </p:txBody>
      </p:sp>
      <p:pic>
        <p:nvPicPr>
          <p:cNvPr id="3" name="Picture 8" descr="Как ловят безнадзорных собак в Благовещенске видео"/>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40" b="18468"/>
          <a:stretch/>
        </p:blipFill>
        <p:spPr bwMode="auto">
          <a:xfrm>
            <a:off x="7910734" y="1103388"/>
            <a:ext cx="3389869" cy="218656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Скругленный прямоугольник 3"/>
          <p:cNvSpPr/>
          <p:nvPr/>
        </p:nvSpPr>
        <p:spPr>
          <a:xfrm>
            <a:off x="5620177" y="3537872"/>
            <a:ext cx="5680425" cy="1033083"/>
          </a:xfrm>
          <a:prstGeom prst="roundRect">
            <a:avLst/>
          </a:prstGeom>
          <a:gradFill>
            <a:gsLst>
              <a:gs pos="0">
                <a:schemeClr val="bg2">
                  <a:lumMod val="90000"/>
                </a:schemeClr>
              </a:gs>
              <a:gs pos="38000">
                <a:schemeClr val="accent3">
                  <a:lumMod val="20000"/>
                  <a:lumOff val="80000"/>
                </a:schemeClr>
              </a:gs>
              <a:gs pos="75000">
                <a:schemeClr val="accent3">
                  <a:lumMod val="60000"/>
                  <a:lumOff val="40000"/>
                </a:schemeClr>
              </a:gs>
              <a:gs pos="100000">
                <a:schemeClr val="accent3">
                  <a:lumMod val="20000"/>
                  <a:lumOff val="8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err="1" smtClean="0">
                <a:solidFill>
                  <a:srgbClr val="0000CC"/>
                </a:solidFill>
              </a:rPr>
              <a:t>Проавансированы</a:t>
            </a:r>
            <a:r>
              <a:rPr lang="ru-RU" sz="1400" b="1" dirty="0" smtClean="0">
                <a:solidFill>
                  <a:srgbClr val="0000CC"/>
                </a:solidFill>
              </a:rPr>
              <a:t> </a:t>
            </a:r>
            <a:r>
              <a:rPr lang="ru-RU" sz="1400" b="1" dirty="0">
                <a:solidFill>
                  <a:srgbClr val="0000CC"/>
                </a:solidFill>
              </a:rPr>
              <a:t>работы по строительству 1 очереди 1 пускового комплекса участка № 5 в составе 3-го этапа строительства объекта «</a:t>
            </a:r>
            <a:r>
              <a:rPr lang="ru-RU" sz="1400" b="1" dirty="0" err="1">
                <a:solidFill>
                  <a:srgbClr val="0000CC"/>
                </a:solidFill>
              </a:rPr>
              <a:t>Берегоукрепление</a:t>
            </a:r>
            <a:r>
              <a:rPr lang="ru-RU" sz="1400" b="1" dirty="0">
                <a:solidFill>
                  <a:srgbClr val="0000CC"/>
                </a:solidFill>
              </a:rPr>
              <a:t> и реконструкция набережной р. Амур, г. </a:t>
            </a:r>
            <a:r>
              <a:rPr lang="ru-RU" sz="1400" b="1" dirty="0" smtClean="0">
                <a:solidFill>
                  <a:srgbClr val="0000CC"/>
                </a:solidFill>
              </a:rPr>
              <a:t>Благовещенск».</a:t>
            </a:r>
          </a:p>
        </p:txBody>
      </p:sp>
      <p:sp>
        <p:nvSpPr>
          <p:cNvPr id="5" name="Скругленный прямоугольник 4"/>
          <p:cNvSpPr/>
          <p:nvPr/>
        </p:nvSpPr>
        <p:spPr>
          <a:xfrm>
            <a:off x="1803651" y="1381647"/>
            <a:ext cx="5773355" cy="1158563"/>
          </a:xfrm>
          <a:prstGeom prst="roundRect">
            <a:avLst/>
          </a:prstGeom>
          <a:gradFill>
            <a:gsLst>
              <a:gs pos="0">
                <a:schemeClr val="bg2">
                  <a:lumMod val="90000"/>
                </a:schemeClr>
              </a:gs>
              <a:gs pos="38000">
                <a:schemeClr val="accent3">
                  <a:lumMod val="20000"/>
                  <a:lumOff val="80000"/>
                </a:schemeClr>
              </a:gs>
              <a:gs pos="75000">
                <a:schemeClr val="accent3">
                  <a:lumMod val="60000"/>
                  <a:lumOff val="40000"/>
                </a:schemeClr>
              </a:gs>
              <a:gs pos="100000">
                <a:schemeClr val="accent3">
                  <a:lumMod val="20000"/>
                  <a:lumOff val="8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00CC"/>
                </a:solidFill>
              </a:rPr>
              <a:t>Осуществлены </a:t>
            </a:r>
            <a:r>
              <a:rPr lang="ru-RU" sz="1400" b="1" dirty="0">
                <a:solidFill>
                  <a:srgbClr val="0000CC"/>
                </a:solidFill>
              </a:rPr>
              <a:t>мероприятия по отлову и содержанию 153 безнадзорных животных, обитающих на территории городского округа. Создан муниципальный приют для животных вместимостью 250 </a:t>
            </a:r>
            <a:r>
              <a:rPr lang="ru-RU" sz="1400" b="1" dirty="0" smtClean="0">
                <a:solidFill>
                  <a:srgbClr val="0000CC"/>
                </a:solidFill>
              </a:rPr>
              <a:t>голов (с</a:t>
            </a:r>
            <a:r>
              <a:rPr lang="ru-RU" sz="1400" b="1" dirty="0">
                <a:solidFill>
                  <a:srgbClr val="0000CC"/>
                </a:solidFill>
              </a:rPr>
              <a:t>. </a:t>
            </a:r>
            <a:r>
              <a:rPr lang="ru-RU" sz="1400" b="1" dirty="0" err="1" smtClean="0">
                <a:solidFill>
                  <a:srgbClr val="0000CC"/>
                </a:solidFill>
              </a:rPr>
              <a:t>Игнатьево</a:t>
            </a:r>
            <a:r>
              <a:rPr lang="ru-RU" sz="1400" b="1" dirty="0" smtClean="0">
                <a:solidFill>
                  <a:srgbClr val="0000CC"/>
                </a:solidFill>
              </a:rPr>
              <a:t>). </a:t>
            </a:r>
          </a:p>
        </p:txBody>
      </p:sp>
      <p:pic>
        <p:nvPicPr>
          <p:cNvPr id="2050" name="Picture 2" descr="Портал Правительства Амурской области | Берегоукрепление и реконструкция  набережной р. Амур, г. Благовещенск (1 очередь 1 пускового комплекса  участка № 5 в составе 3-го этапа строительства объекта)"/>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8" t="16151" r="13383" b="34021"/>
          <a:stretch/>
        </p:blipFill>
        <p:spPr bwMode="auto">
          <a:xfrm>
            <a:off x="1803650" y="2903939"/>
            <a:ext cx="3770775" cy="18471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2" name="Picture 4" descr="https://www.amurobl.ru/upload/iblock/228/IMG_2873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524"/>
          <a:stretch/>
        </p:blipFill>
        <p:spPr bwMode="auto">
          <a:xfrm>
            <a:off x="7755365" y="4751109"/>
            <a:ext cx="3545237" cy="19029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Скругленный прямоугольник 7"/>
          <p:cNvSpPr/>
          <p:nvPr/>
        </p:nvSpPr>
        <p:spPr>
          <a:xfrm>
            <a:off x="1803651" y="5233014"/>
            <a:ext cx="5773355" cy="1188359"/>
          </a:xfrm>
          <a:prstGeom prst="roundRect">
            <a:avLst/>
          </a:prstGeom>
          <a:gradFill>
            <a:gsLst>
              <a:gs pos="0">
                <a:schemeClr val="bg2">
                  <a:lumMod val="90000"/>
                </a:schemeClr>
              </a:gs>
              <a:gs pos="38000">
                <a:schemeClr val="accent3">
                  <a:lumMod val="20000"/>
                  <a:lumOff val="80000"/>
                </a:schemeClr>
              </a:gs>
              <a:gs pos="75000">
                <a:schemeClr val="accent3">
                  <a:lumMod val="60000"/>
                  <a:lumOff val="40000"/>
                </a:schemeClr>
              </a:gs>
              <a:gs pos="100000">
                <a:schemeClr val="accent3">
                  <a:lumMod val="20000"/>
                  <a:lumOff val="80000"/>
                </a:schemeClr>
              </a:gs>
            </a:gsLst>
            <a:lin ang="54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00CC"/>
                </a:solidFill>
              </a:rPr>
              <a:t>Выполнены </a:t>
            </a:r>
            <a:r>
              <a:rPr lang="ru-RU" sz="1400" b="1" dirty="0">
                <a:solidFill>
                  <a:srgbClr val="0000CC"/>
                </a:solidFill>
              </a:rPr>
              <a:t>работы по строительству 2 пускового комплекса участка № 10 в составе 4-го </a:t>
            </a:r>
            <a:r>
              <a:rPr lang="ru-RU" sz="1600" b="1" dirty="0">
                <a:solidFill>
                  <a:srgbClr val="0000CC"/>
                </a:solidFill>
              </a:rPr>
              <a:t>этапа</a:t>
            </a:r>
            <a:r>
              <a:rPr lang="ru-RU" sz="1400" b="1" dirty="0">
                <a:solidFill>
                  <a:srgbClr val="0000CC"/>
                </a:solidFill>
              </a:rPr>
              <a:t> строительства объекта «</a:t>
            </a:r>
            <a:r>
              <a:rPr lang="ru-RU" sz="1400" b="1" dirty="0" err="1">
                <a:solidFill>
                  <a:srgbClr val="0000CC"/>
                </a:solidFill>
              </a:rPr>
              <a:t>Берегоукрепление</a:t>
            </a:r>
            <a:r>
              <a:rPr lang="ru-RU" sz="1400" b="1" dirty="0">
                <a:solidFill>
                  <a:srgbClr val="0000CC"/>
                </a:solidFill>
              </a:rPr>
              <a:t> и реконструкция набережной р. Амур, г. </a:t>
            </a:r>
            <a:r>
              <a:rPr lang="ru-RU" sz="1400" b="1" dirty="0" smtClean="0">
                <a:solidFill>
                  <a:srgbClr val="0000CC"/>
                </a:solidFill>
              </a:rPr>
              <a:t>Благовещенск.</a:t>
            </a:r>
            <a:endParaRPr lang="ru-RU" sz="1400" b="1" dirty="0">
              <a:solidFill>
                <a:srgbClr val="0000CC"/>
              </a:solidFill>
            </a:endParaRPr>
          </a:p>
        </p:txBody>
      </p:sp>
      <p:pic>
        <p:nvPicPr>
          <p:cNvPr id="9" name="Picture 2" descr="Картинки по запросу герб Благовещенска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00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4" name="Прямоугольник 3"/>
          <p:cNvSpPr/>
          <p:nvPr/>
        </p:nvSpPr>
        <p:spPr>
          <a:xfrm>
            <a:off x="1923904" y="251284"/>
            <a:ext cx="8451598" cy="646331"/>
          </a:xfrm>
          <a:prstGeom prst="rect">
            <a:avLst/>
          </a:prstGeom>
        </p:spPr>
        <p:txBody>
          <a:bodyPr wrap="square">
            <a:spAutoFit/>
          </a:bodyPr>
          <a:lstStyle/>
          <a:p>
            <a:pPr algn="ctr"/>
            <a:r>
              <a:rPr lang="ru-RU" b="1" dirty="0" smtClean="0">
                <a:solidFill>
                  <a:schemeClr val="accent6">
                    <a:lumMod val="50000"/>
                  </a:schemeClr>
                </a:solidFill>
              </a:rPr>
              <a:t>9. Развитие </a:t>
            </a:r>
            <a:r>
              <a:rPr lang="ru-RU" b="1" dirty="0">
                <a:solidFill>
                  <a:schemeClr val="accent6">
                    <a:lumMod val="50000"/>
                  </a:schemeClr>
                </a:solidFill>
              </a:rPr>
              <a:t>малого и среднего предпринимательства и туризма на территории города Благовещенска</a:t>
            </a:r>
          </a:p>
        </p:txBody>
      </p:sp>
      <p:sp>
        <p:nvSpPr>
          <p:cNvPr id="5" name="Скругленный прямоугольник 4"/>
          <p:cNvSpPr/>
          <p:nvPr/>
        </p:nvSpPr>
        <p:spPr>
          <a:xfrm>
            <a:off x="900901" y="1870183"/>
            <a:ext cx="7412875" cy="160830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0"/>
              </a:spcAft>
            </a:pPr>
            <a:r>
              <a:rPr lang="ru-RU" sz="1400" b="1" dirty="0" smtClean="0">
                <a:solidFill>
                  <a:srgbClr val="002060"/>
                </a:solidFill>
                <a:latin typeface="Times New Roman" panose="02020603050405020304" pitchFamily="18" charset="0"/>
                <a:ea typeface="Calibri" panose="020F0502020204030204" pitchFamily="34" charset="0"/>
              </a:rPr>
              <a:t>На </a:t>
            </a:r>
            <a:r>
              <a:rPr lang="ru-RU" sz="1400" b="1" dirty="0">
                <a:solidFill>
                  <a:srgbClr val="002060"/>
                </a:solidFill>
                <a:latin typeface="Times New Roman" panose="02020603050405020304" pitchFamily="18" charset="0"/>
                <a:ea typeface="Calibri" panose="020F0502020204030204" pitchFamily="34" charset="0"/>
              </a:rPr>
              <a:t>финансирование </a:t>
            </a:r>
            <a:r>
              <a:rPr lang="ru-RU" sz="1400" b="1" i="1" dirty="0">
                <a:solidFill>
                  <a:srgbClr val="FF0000"/>
                </a:solidFill>
                <a:latin typeface="Times New Roman" panose="02020603050405020304" pitchFamily="18" charset="0"/>
                <a:ea typeface="Calibri" panose="020F0502020204030204" pitchFamily="34" charset="0"/>
              </a:rPr>
              <a:t>подпрограммы «Развитие туризма в городе Благовещенске» </a:t>
            </a:r>
            <a:r>
              <a:rPr lang="ru-RU" sz="1400" b="1" dirty="0">
                <a:solidFill>
                  <a:srgbClr val="002060"/>
                </a:solidFill>
                <a:latin typeface="Times New Roman" panose="02020603050405020304" pitchFamily="18" charset="0"/>
                <a:ea typeface="Calibri" panose="020F0502020204030204" pitchFamily="34" charset="0"/>
              </a:rPr>
              <a:t>направлено </a:t>
            </a:r>
            <a:r>
              <a:rPr lang="ru-RU" sz="1400" b="1" dirty="0" smtClean="0">
                <a:solidFill>
                  <a:srgbClr val="002060"/>
                </a:solidFill>
                <a:latin typeface="Times New Roman" panose="02020603050405020304" pitchFamily="18" charset="0"/>
                <a:ea typeface="Calibri" panose="020F0502020204030204" pitchFamily="34" charset="0"/>
              </a:rPr>
              <a:t>799 999,9 тыс. рублей. </a:t>
            </a:r>
            <a:r>
              <a:rPr lang="ru-RU" sz="1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рамках основного мероприятия «Совершенствование инфраструктуры досуга и массового отдыха для жителей и гостей города» </a:t>
            </a:r>
            <a:r>
              <a:rPr lang="ru-RU" sz="1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средства </a:t>
            </a:r>
            <a:r>
              <a:rPr lang="ru-RU" sz="1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направлены </a:t>
            </a:r>
            <a:r>
              <a:rPr lang="ru-RU" sz="1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 капитальные вложения в объекты муниципальной собственности </a:t>
            </a:r>
            <a:r>
              <a:rPr lang="ru-RU" sz="1400" b="1" dirty="0" smtClean="0">
                <a:solidFill>
                  <a:srgbClr val="002060"/>
                </a:solidFill>
                <a:latin typeface="Times New Roman" panose="02020603050405020304" pitchFamily="18" charset="0"/>
              </a:rPr>
              <a:t>«Большой </a:t>
            </a:r>
            <a:r>
              <a:rPr lang="ru-RU" sz="1400" b="1" dirty="0">
                <a:solidFill>
                  <a:srgbClr val="002060"/>
                </a:solidFill>
                <a:latin typeface="Times New Roman" panose="02020603050405020304" pitchFamily="18" charset="0"/>
              </a:rPr>
              <a:t>городской центр «Трибуна Холл</a:t>
            </a:r>
            <a:r>
              <a:rPr lang="ru-RU" sz="1400" b="1" dirty="0" smtClean="0">
                <a:solidFill>
                  <a:srgbClr val="002060"/>
                </a:solidFill>
                <a:latin typeface="Times New Roman" panose="02020603050405020304" pitchFamily="18" charset="0"/>
              </a:rPr>
              <a:t>»                              </a:t>
            </a:r>
            <a:r>
              <a:rPr lang="ru-RU" sz="1400" b="1" dirty="0">
                <a:solidFill>
                  <a:srgbClr val="002060"/>
                </a:solidFill>
                <a:latin typeface="Times New Roman" panose="02020603050405020304" pitchFamily="18" charset="0"/>
              </a:rPr>
              <a:t>г. Благовещенск, Амурская область</a:t>
            </a:r>
            <a:r>
              <a:rPr lang="ru-RU" sz="1400" b="1" dirty="0" smtClean="0">
                <a:solidFill>
                  <a:srgbClr val="002060"/>
                </a:solidFill>
                <a:latin typeface="Times New Roman" panose="02020603050405020304" pitchFamily="18" charset="0"/>
              </a:rPr>
              <a:t>».</a:t>
            </a:r>
            <a:endParaRPr lang="ru-RU" sz="1400" dirty="0"/>
          </a:p>
        </p:txBody>
      </p:sp>
      <p:sp>
        <p:nvSpPr>
          <p:cNvPr id="6" name="Прямоугольник 5"/>
          <p:cNvSpPr/>
          <p:nvPr/>
        </p:nvSpPr>
        <p:spPr>
          <a:xfrm>
            <a:off x="1352764" y="845162"/>
            <a:ext cx="9819108" cy="584775"/>
          </a:xfrm>
          <a:prstGeom prst="rect">
            <a:avLst/>
          </a:prstGeom>
        </p:spPr>
        <p:txBody>
          <a:bodyPr wrap="square">
            <a:spAutoFit/>
          </a:bodyPr>
          <a:lstStyle/>
          <a:p>
            <a:pPr algn="ctr"/>
            <a:r>
              <a:rPr lang="ru-RU" sz="1600" b="1" i="1" dirty="0">
                <a:solidFill>
                  <a:srgbClr val="C00000"/>
                </a:solidFill>
                <a:latin typeface="Times New Roman" panose="02020603050405020304" pitchFamily="18" charset="0"/>
                <a:ea typeface="Times New Roman" panose="02020603050405020304" pitchFamily="18" charset="0"/>
              </a:rPr>
              <a:t>Общий объем финансовых средств, предусмотренных в </a:t>
            </a:r>
            <a:r>
              <a:rPr lang="ru-RU" sz="1600" b="1" i="1" dirty="0" smtClean="0">
                <a:solidFill>
                  <a:srgbClr val="C00000"/>
                </a:solidFill>
                <a:latin typeface="Times New Roman" panose="02020603050405020304" pitchFamily="18" charset="0"/>
                <a:ea typeface="Times New Roman" panose="02020603050405020304" pitchFamily="18" charset="0"/>
              </a:rPr>
              <a:t>2020 </a:t>
            </a:r>
            <a:r>
              <a:rPr lang="ru-RU" sz="1600" b="1" i="1" dirty="0">
                <a:solidFill>
                  <a:srgbClr val="C00000"/>
                </a:solidFill>
                <a:latin typeface="Times New Roman" panose="02020603050405020304" pitchFamily="18" charset="0"/>
                <a:ea typeface="Times New Roman" panose="02020603050405020304" pitchFamily="18" charset="0"/>
              </a:rPr>
              <a:t>году </a:t>
            </a:r>
            <a:endParaRPr lang="ru-RU" sz="1600" b="1" i="1" dirty="0" smtClean="0">
              <a:solidFill>
                <a:srgbClr val="C00000"/>
              </a:solidFill>
              <a:latin typeface="Times New Roman" panose="02020603050405020304" pitchFamily="18" charset="0"/>
              <a:ea typeface="Times New Roman" panose="02020603050405020304" pitchFamily="18" charset="0"/>
            </a:endParaRPr>
          </a:p>
          <a:p>
            <a:pPr algn="ctr"/>
            <a:r>
              <a:rPr lang="ru-RU" sz="1600" b="1" i="1" dirty="0" smtClean="0">
                <a:solidFill>
                  <a:srgbClr val="C00000"/>
                </a:solidFill>
                <a:latin typeface="Times New Roman" panose="02020603050405020304" pitchFamily="18" charset="0"/>
                <a:ea typeface="Times New Roman" panose="02020603050405020304" pitchFamily="18" charset="0"/>
              </a:rPr>
              <a:t>на </a:t>
            </a:r>
            <a:r>
              <a:rPr lang="ru-RU" sz="1600" b="1" i="1" dirty="0">
                <a:solidFill>
                  <a:srgbClr val="C00000"/>
                </a:solidFill>
                <a:latin typeface="Times New Roman" panose="02020603050405020304" pitchFamily="18" charset="0"/>
                <a:ea typeface="Times New Roman" panose="02020603050405020304" pitchFamily="18" charset="0"/>
              </a:rPr>
              <a:t>реализацию программы, составил</a:t>
            </a:r>
            <a:r>
              <a:rPr lang="ru-RU" sz="1600" b="1" i="1" dirty="0">
                <a:solidFill>
                  <a:srgbClr val="C00000"/>
                </a:solidFill>
                <a:latin typeface="Times New Roman" panose="02020603050405020304" pitchFamily="18" charset="0"/>
                <a:ea typeface="Calibri" panose="020F0502020204030204" pitchFamily="34" charset="0"/>
              </a:rPr>
              <a:t> </a:t>
            </a:r>
            <a:r>
              <a:rPr lang="ru-RU" sz="1600" b="1" i="1" dirty="0" smtClean="0">
                <a:solidFill>
                  <a:srgbClr val="C00000"/>
                </a:solidFill>
                <a:latin typeface="Times New Roman" panose="02020603050405020304" pitchFamily="18" charset="0"/>
                <a:ea typeface="Calibri" panose="020F0502020204030204" pitchFamily="34" charset="0"/>
              </a:rPr>
              <a:t>891 352, 3 тыс. рублей, исполнение составило 891 231,4 тыс. рублей.</a:t>
            </a:r>
            <a:endParaRPr lang="ru-RU" sz="1600" b="1" i="1" dirty="0">
              <a:solidFill>
                <a:srgbClr val="C00000"/>
              </a:solidFill>
            </a:endParaRPr>
          </a:p>
        </p:txBody>
      </p:sp>
      <p:sp>
        <p:nvSpPr>
          <p:cNvPr id="8" name="Скругленный прямоугольник 7"/>
          <p:cNvSpPr/>
          <p:nvPr/>
        </p:nvSpPr>
        <p:spPr>
          <a:xfrm>
            <a:off x="900901" y="4235358"/>
            <a:ext cx="7412875" cy="192977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accent2">
                    <a:lumMod val="50000"/>
                  </a:schemeClr>
                </a:solidFill>
                <a:latin typeface="Times New Roman" panose="02020603050405020304" pitchFamily="18" charset="0"/>
              </a:rPr>
              <a:t>              </a:t>
            </a:r>
            <a:r>
              <a:rPr lang="ru-RU" sz="1400" b="1" dirty="0">
                <a:solidFill>
                  <a:srgbClr val="002060"/>
                </a:solidFill>
                <a:latin typeface="Times New Roman" panose="02020603050405020304" pitchFamily="18" charset="0"/>
                <a:ea typeface="Calibri" panose="020F0502020204030204" pitchFamily="34" charset="0"/>
              </a:rPr>
              <a:t>На финансирование </a:t>
            </a:r>
            <a:r>
              <a:rPr lang="ru-RU" sz="1400" b="1" i="1" dirty="0">
                <a:solidFill>
                  <a:srgbClr val="FF0000"/>
                </a:solidFill>
                <a:latin typeface="Times New Roman" panose="02020603050405020304" pitchFamily="18" charset="0"/>
              </a:rPr>
              <a:t>подпрограммы «Развитие малого и среднего предпринимательства в городе Благовещенске»</a:t>
            </a:r>
            <a:r>
              <a:rPr lang="ru-RU" sz="1400" b="1" i="1" dirty="0">
                <a:solidFill>
                  <a:schemeClr val="accent2">
                    <a:lumMod val="50000"/>
                  </a:schemeClr>
                </a:solidFill>
                <a:latin typeface="Times New Roman" panose="02020603050405020304" pitchFamily="18" charset="0"/>
              </a:rPr>
              <a:t> </a:t>
            </a:r>
            <a:r>
              <a:rPr lang="ru-RU" sz="1400" b="1" dirty="0">
                <a:solidFill>
                  <a:srgbClr val="002060"/>
                </a:solidFill>
                <a:latin typeface="Times New Roman" panose="02020603050405020304" pitchFamily="18" charset="0"/>
                <a:ea typeface="Calibri" panose="020F0502020204030204" pitchFamily="34" charset="0"/>
              </a:rPr>
              <a:t>направлено 91 231,5 тыс. рублей. В рамках основного мероприятия «Поддержка субъектов малого и среднего предпринимательства» была оказана финансовая поддержка 382 субъектам малого и среднего предпринимательства, в том числе предоставлено 339 субсидий субъектам МСП, пострадавших в условиях ухудшения ситуации в связи с распространением новой </a:t>
            </a:r>
            <a:r>
              <a:rPr lang="ru-RU" sz="1400" b="1" dirty="0" err="1">
                <a:solidFill>
                  <a:srgbClr val="002060"/>
                </a:solidFill>
                <a:latin typeface="Times New Roman" panose="02020603050405020304" pitchFamily="18" charset="0"/>
                <a:ea typeface="Calibri" panose="020F0502020204030204" pitchFamily="34" charset="0"/>
              </a:rPr>
              <a:t>коронавирусной</a:t>
            </a:r>
            <a:r>
              <a:rPr lang="ru-RU" sz="1400" b="1" dirty="0">
                <a:solidFill>
                  <a:srgbClr val="002060"/>
                </a:solidFill>
                <a:latin typeface="Times New Roman" panose="02020603050405020304" pitchFamily="18" charset="0"/>
                <a:ea typeface="Calibri" panose="020F0502020204030204" pitchFamily="34" charset="0"/>
              </a:rPr>
              <a:t> инфекции </a:t>
            </a:r>
            <a:r>
              <a:rPr lang="en-US" sz="1400" b="1" dirty="0" smtClean="0">
                <a:solidFill>
                  <a:srgbClr val="002060"/>
                </a:solidFill>
                <a:latin typeface="Times New Roman" panose="02020603050405020304" pitchFamily="18" charset="0"/>
                <a:ea typeface="Calibri" panose="020F0502020204030204" pitchFamily="34" charset="0"/>
              </a:rPr>
              <a:t>COVID-19</a:t>
            </a:r>
            <a:r>
              <a:rPr lang="ru-RU" sz="1400" b="1" dirty="0" smtClean="0">
                <a:solidFill>
                  <a:srgbClr val="002060"/>
                </a:solidFill>
                <a:latin typeface="Times New Roman" panose="02020603050405020304" pitchFamily="18" charset="0"/>
                <a:ea typeface="Calibri" panose="020F0502020204030204" pitchFamily="34" charset="0"/>
              </a:rPr>
              <a:t>, предоставлено 43 гранта в форме субсидий.            </a:t>
            </a:r>
            <a:endParaRPr lang="ru-RU" sz="1400" b="1" dirty="0">
              <a:solidFill>
                <a:srgbClr val="002060"/>
              </a:solidFill>
              <a:latin typeface="Times New Roman" panose="02020603050405020304" pitchFamily="18" charset="0"/>
              <a:ea typeface="Calibri" panose="020F0502020204030204" pitchFamily="34" charset="0"/>
            </a:endParaRPr>
          </a:p>
        </p:txBody>
      </p:sp>
      <p:pic>
        <p:nvPicPr>
          <p:cNvPr id="4100" name="Picture 4" descr="20.03.2020 16:57. Все зоны «Золотой мили» в Благовещенске визуализировали  (фото) | «AmurNews» - Обзор Амурской пресс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136" y="1429937"/>
            <a:ext cx="3524754" cy="25579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alidacion de comprobantes fiscales digitales | Blog | Facturado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3824" y="4074187"/>
            <a:ext cx="3369066" cy="22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65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40410" y="231416"/>
            <a:ext cx="9324976" cy="646331"/>
          </a:xfrm>
          <a:prstGeom prst="rect">
            <a:avLst/>
          </a:prstGeom>
        </p:spPr>
        <p:txBody>
          <a:bodyPr wrap="square">
            <a:spAutoFit/>
          </a:bodyPr>
          <a:lstStyle/>
          <a:p>
            <a:pPr algn="ctr"/>
            <a:r>
              <a:rPr lang="ru-RU" b="1" dirty="0" smtClean="0">
                <a:solidFill>
                  <a:srgbClr val="C00000"/>
                </a:solidFill>
                <a:latin typeface="Times New Roman" panose="02020603050405020304" pitchFamily="18" charset="0"/>
                <a:ea typeface="Calibri" panose="020F0502020204030204" pitchFamily="34" charset="0"/>
              </a:rPr>
              <a:t>10. Развитие </a:t>
            </a:r>
            <a:r>
              <a:rPr lang="ru-RU" b="1" dirty="0">
                <a:solidFill>
                  <a:srgbClr val="C00000"/>
                </a:solidFill>
                <a:latin typeface="Times New Roman" panose="02020603050405020304" pitchFamily="18" charset="0"/>
                <a:ea typeface="Calibri" panose="020F0502020204030204" pitchFamily="34" charset="0"/>
              </a:rPr>
              <a:t>градостроительной деятельности и управление земельными ресурсами на территории муниципального образования города </a:t>
            </a:r>
            <a:r>
              <a:rPr lang="ru-RU" b="1" dirty="0" smtClean="0">
                <a:solidFill>
                  <a:srgbClr val="C00000"/>
                </a:solidFill>
                <a:latin typeface="Times New Roman" panose="02020603050405020304" pitchFamily="18" charset="0"/>
                <a:ea typeface="Calibri" panose="020F0502020204030204" pitchFamily="34" charset="0"/>
              </a:rPr>
              <a:t>Благовещенска</a:t>
            </a:r>
            <a:endParaRPr lang="ru-RU" dirty="0">
              <a:solidFill>
                <a:srgbClr val="C00000"/>
              </a:solidFill>
            </a:endParaRPr>
          </a:p>
        </p:txBody>
      </p:sp>
      <p:sp>
        <p:nvSpPr>
          <p:cNvPr id="3" name="Прямоугольник 2"/>
          <p:cNvSpPr/>
          <p:nvPr/>
        </p:nvSpPr>
        <p:spPr>
          <a:xfrm>
            <a:off x="1244600" y="6117124"/>
            <a:ext cx="10378756" cy="497572"/>
          </a:xfrm>
          <a:prstGeom prst="rect">
            <a:avLst/>
          </a:prstGeom>
          <a:noFill/>
          <a:effectLst>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450215" algn="just">
              <a:lnSpc>
                <a:spcPct val="115000"/>
              </a:lnSpc>
            </a:pPr>
            <a:r>
              <a:rPr lang="ru-RU" sz="1200" b="1" dirty="0">
                <a:solidFill>
                  <a:srgbClr val="143032"/>
                </a:solidFill>
                <a:latin typeface="Century Gothic" panose="020B0502020202020204" pitchFamily="34" charset="0"/>
                <a:ea typeface="Calibri" panose="020F0502020204030204" pitchFamily="34" charset="0"/>
              </a:rPr>
              <a:t>В рамках мероприятия «Финансовое обеспечение исполнения функций технического заказчика по объектам капитального строительства муниципальной собственности» обеспечено финансирование  деятельности МУ «ГУКС». </a:t>
            </a:r>
          </a:p>
        </p:txBody>
      </p:sp>
      <p:sp>
        <p:nvSpPr>
          <p:cNvPr id="5" name="Прямоугольник 4"/>
          <p:cNvSpPr/>
          <p:nvPr/>
        </p:nvSpPr>
        <p:spPr>
          <a:xfrm>
            <a:off x="5210355" y="1402628"/>
            <a:ext cx="6413002" cy="2853089"/>
          </a:xfrm>
          <a:prstGeom prst="rect">
            <a:avLst/>
          </a:prstGeom>
          <a:noFill/>
          <a:effectLst>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450215" algn="just">
              <a:lnSpc>
                <a:spcPct val="115000"/>
              </a:lnSpc>
            </a:pPr>
            <a:r>
              <a:rPr lang="ru-RU" sz="1200" b="1" dirty="0">
                <a:solidFill>
                  <a:srgbClr val="143032"/>
                </a:solidFill>
                <a:latin typeface="Century Gothic" panose="020B0502020202020204" pitchFamily="34" charset="0"/>
                <a:ea typeface="Calibri" panose="020F0502020204030204" pitchFamily="34" charset="0"/>
              </a:rPr>
              <a:t>В </a:t>
            </a:r>
            <a:r>
              <a:rPr lang="ru-RU" sz="1200" b="1" dirty="0" smtClean="0">
                <a:solidFill>
                  <a:srgbClr val="143032"/>
                </a:solidFill>
                <a:latin typeface="Century Gothic" panose="020B0502020202020204" pitchFamily="34" charset="0"/>
                <a:ea typeface="Calibri" panose="020F0502020204030204" pitchFamily="34" charset="0"/>
              </a:rPr>
              <a:t>2020 </a:t>
            </a:r>
            <a:r>
              <a:rPr lang="ru-RU" sz="1200" b="1" dirty="0">
                <a:solidFill>
                  <a:srgbClr val="143032"/>
                </a:solidFill>
                <a:latin typeface="Century Gothic" panose="020B0502020202020204" pitchFamily="34" charset="0"/>
                <a:ea typeface="Calibri" panose="020F0502020204030204" pitchFamily="34" charset="0"/>
              </a:rPr>
              <a:t>году в рамках муниципальной программы </a:t>
            </a:r>
            <a:r>
              <a:rPr lang="ru-RU" sz="1200" b="1" dirty="0" smtClean="0">
                <a:solidFill>
                  <a:srgbClr val="143032"/>
                </a:solidFill>
                <a:latin typeface="Century Gothic" panose="020B0502020202020204" pitchFamily="34" charset="0"/>
                <a:ea typeface="Calibri" panose="020F0502020204030204" pitchFamily="34" charset="0"/>
              </a:rPr>
              <a:t>осуществлена реализация следующих  мероприятий:</a:t>
            </a:r>
            <a:endParaRPr lang="ru-RU" sz="1200" b="1" dirty="0">
              <a:solidFill>
                <a:srgbClr val="143032"/>
              </a:solidFill>
              <a:latin typeface="Century Gothic" panose="020B0502020202020204" pitchFamily="34" charset="0"/>
              <a:ea typeface="Calibri" panose="020F0502020204030204" pitchFamily="34" charset="0"/>
            </a:endParaRPr>
          </a:p>
          <a:p>
            <a:pPr indent="450215" algn="just">
              <a:lnSpc>
                <a:spcPct val="115000"/>
              </a:lnSpc>
            </a:pPr>
            <a:r>
              <a:rPr lang="ru-RU" sz="1200" b="1" dirty="0" smtClean="0">
                <a:solidFill>
                  <a:srgbClr val="143032"/>
                </a:solidFill>
                <a:latin typeface="Century Gothic" panose="020B0502020202020204" pitchFamily="34" charset="0"/>
                <a:ea typeface="Calibri" panose="020F0502020204030204" pitchFamily="34" charset="0"/>
              </a:rPr>
              <a:t>«Обеспечение </a:t>
            </a:r>
            <a:r>
              <a:rPr lang="ru-RU" sz="1200" b="1" dirty="0">
                <a:solidFill>
                  <a:srgbClr val="143032"/>
                </a:solidFill>
                <a:latin typeface="Century Gothic" panose="020B0502020202020204" pitchFamily="34" charset="0"/>
                <a:ea typeface="Calibri" panose="020F0502020204030204" pitchFamily="34" charset="0"/>
              </a:rPr>
              <a:t>мероприятий по землеустройству и </a:t>
            </a:r>
            <a:r>
              <a:rPr lang="ru-RU" sz="1200" b="1" dirty="0" smtClean="0">
                <a:solidFill>
                  <a:srgbClr val="143032"/>
                </a:solidFill>
                <a:latin typeface="Century Gothic" panose="020B0502020202020204" pitchFamily="34" charset="0"/>
                <a:ea typeface="Calibri" panose="020F0502020204030204" pitchFamily="34" charset="0"/>
              </a:rPr>
              <a:t>землепользованию» - </a:t>
            </a:r>
            <a:r>
              <a:rPr lang="ru-RU" sz="1200" b="1" dirty="0">
                <a:solidFill>
                  <a:srgbClr val="143032"/>
                </a:solidFill>
                <a:latin typeface="Century Gothic" panose="020B0502020202020204" pitchFamily="34" charset="0"/>
                <a:ea typeface="Calibri" panose="020F0502020204030204" pitchFamily="34" charset="0"/>
              </a:rPr>
              <a:t>выполнены кадастровые работы и осуществлен государственный кадастровый учет в отношении 65 земельных </a:t>
            </a:r>
            <a:r>
              <a:rPr lang="ru-RU" sz="1200" b="1" dirty="0" smtClean="0">
                <a:solidFill>
                  <a:srgbClr val="143032"/>
                </a:solidFill>
                <a:latin typeface="Century Gothic" panose="020B0502020202020204" pitchFamily="34" charset="0"/>
                <a:ea typeface="Calibri" panose="020F0502020204030204" pitchFamily="34" charset="0"/>
              </a:rPr>
              <a:t>участков </a:t>
            </a:r>
            <a:r>
              <a:rPr lang="ru-RU" sz="1200" b="1" dirty="0">
                <a:solidFill>
                  <a:srgbClr val="143032"/>
                </a:solidFill>
                <a:latin typeface="Century Gothic" panose="020B0502020202020204" pitchFamily="34" charset="0"/>
                <a:ea typeface="Calibri" panose="020F0502020204030204" pitchFamily="34" charset="0"/>
              </a:rPr>
              <a:t>для муниципальных </a:t>
            </a:r>
            <a:r>
              <a:rPr lang="ru-RU" sz="1200" b="1" dirty="0" smtClean="0">
                <a:solidFill>
                  <a:srgbClr val="143032"/>
                </a:solidFill>
                <a:latin typeface="Century Gothic" panose="020B0502020202020204" pitchFamily="34" charset="0"/>
                <a:ea typeface="Calibri" panose="020F0502020204030204" pitchFamily="34" charset="0"/>
              </a:rPr>
              <a:t>нужд. </a:t>
            </a:r>
          </a:p>
          <a:p>
            <a:pPr indent="450215" algn="just">
              <a:lnSpc>
                <a:spcPct val="115000"/>
              </a:lnSpc>
            </a:pPr>
            <a:r>
              <a:rPr lang="ru-RU" sz="1200" b="1" dirty="0" smtClean="0">
                <a:solidFill>
                  <a:srgbClr val="143032"/>
                </a:solidFill>
                <a:latin typeface="Century Gothic" panose="020B0502020202020204" pitchFamily="34" charset="0"/>
                <a:ea typeface="Calibri" panose="020F0502020204030204" pitchFamily="34" charset="0"/>
              </a:rPr>
              <a:t>В </a:t>
            </a:r>
            <a:r>
              <a:rPr lang="ru-RU" sz="1200" b="1" dirty="0">
                <a:solidFill>
                  <a:srgbClr val="143032"/>
                </a:solidFill>
                <a:latin typeface="Century Gothic" panose="020B0502020202020204" pitchFamily="34" charset="0"/>
                <a:ea typeface="Calibri" panose="020F0502020204030204" pitchFamily="34" charset="0"/>
              </a:rPr>
              <a:t>рамках </a:t>
            </a:r>
            <a:r>
              <a:rPr lang="ru-RU" sz="1200" b="1" dirty="0" smtClean="0">
                <a:solidFill>
                  <a:srgbClr val="143032"/>
                </a:solidFill>
                <a:latin typeface="Century Gothic" panose="020B0502020202020204" pitchFamily="34" charset="0"/>
                <a:ea typeface="Calibri" panose="020F0502020204030204" pitchFamily="34" charset="0"/>
              </a:rPr>
              <a:t>мероприятия</a:t>
            </a:r>
            <a:r>
              <a:rPr lang="ru-RU" sz="1200" b="1" dirty="0">
                <a:solidFill>
                  <a:srgbClr val="143032"/>
                </a:solidFill>
                <a:latin typeface="Century Gothic" panose="020B0502020202020204" pitchFamily="34" charset="0"/>
                <a:ea typeface="Calibri" panose="020F0502020204030204" pitchFamily="34" charset="0"/>
              </a:rPr>
              <a:t> «Обеспечение мероприятий по градостроительной </a:t>
            </a:r>
            <a:r>
              <a:rPr lang="ru-RU" sz="1200" b="1" dirty="0" smtClean="0">
                <a:solidFill>
                  <a:srgbClr val="143032"/>
                </a:solidFill>
                <a:latin typeface="Century Gothic" panose="020B0502020202020204" pitchFamily="34" charset="0"/>
                <a:ea typeface="Calibri" panose="020F0502020204030204" pitchFamily="34" charset="0"/>
              </a:rPr>
              <a:t>деятельности» выполнены следующие работы: </a:t>
            </a:r>
          </a:p>
          <a:p>
            <a:pPr indent="450215" algn="just">
              <a:lnSpc>
                <a:spcPct val="115000"/>
              </a:lnSpc>
            </a:pPr>
            <a:r>
              <a:rPr lang="ru-RU" sz="1200" b="1" dirty="0" smtClean="0">
                <a:solidFill>
                  <a:srgbClr val="143032"/>
                </a:solidFill>
                <a:latin typeface="Century Gothic" panose="020B0502020202020204" pitchFamily="34" charset="0"/>
                <a:ea typeface="Calibri" panose="020F0502020204030204" pitchFamily="34" charset="0"/>
              </a:rPr>
              <a:t>-разработаны </a:t>
            </a:r>
            <a:r>
              <a:rPr lang="ru-RU" sz="1200" b="1" dirty="0">
                <a:solidFill>
                  <a:srgbClr val="143032"/>
                </a:solidFill>
                <a:latin typeface="Century Gothic" panose="020B0502020202020204" pitchFamily="34" charset="0"/>
                <a:ea typeface="Calibri" panose="020F0502020204030204" pitchFamily="34" charset="0"/>
              </a:rPr>
              <a:t>проекты планировки территории и проекты межевания территории квартала 162 города, территорий, предназначенных для размещения линейных объектов - автомобильной дороги по ул. Конная, автомобильного моста по ул. Шевченко - ул. Северная, очистных сооружений ливневой канализации Северного жилого района города Благовещенска. </a:t>
            </a:r>
            <a:endParaRPr lang="ru-RU" sz="1200" b="1" dirty="0" smtClean="0">
              <a:solidFill>
                <a:srgbClr val="143032"/>
              </a:solidFill>
              <a:latin typeface="Century Gothic" panose="020B0502020202020204" pitchFamily="34" charset="0"/>
              <a:ea typeface="Calibri" panose="020F0502020204030204" pitchFamily="34" charset="0"/>
            </a:endParaRPr>
          </a:p>
        </p:txBody>
      </p:sp>
      <p:sp>
        <p:nvSpPr>
          <p:cNvPr id="6" name="AutoShape 2" descr="C:\Users\%D0%AF%D1%80%D0%B8%D0%BD%D0%B0 %D0%90%D0%BD%D0%BD%D0%B0\Desktop\%D0%91%D0%BE%D0%BB%D1%8C%D0%BD%D0%B8%D1%87%D0%BD%D0%B0%D1%8F, 24_2 %E2%80%94 2GIS_files\7318349439620137_1f6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1800224" y="921989"/>
            <a:ext cx="9605349" cy="523220"/>
          </a:xfrm>
          <a:prstGeom prst="rect">
            <a:avLst/>
          </a:prstGeom>
        </p:spPr>
        <p:txBody>
          <a:bodyPr wrap="square">
            <a:spAutoFit/>
          </a:bodyPr>
          <a:lstStyle/>
          <a:p>
            <a:pPr algn="ctr"/>
            <a:r>
              <a:rPr lang="ru-RU" sz="1400" b="1" dirty="0">
                <a:solidFill>
                  <a:schemeClr val="tx2">
                    <a:lumMod val="75000"/>
                  </a:schemeClr>
                </a:solidFill>
                <a:latin typeface="Times New Roman" panose="02020603050405020304" pitchFamily="18" charset="0"/>
                <a:ea typeface="Times New Roman" panose="02020603050405020304" pitchFamily="18" charset="0"/>
              </a:rPr>
              <a:t>Общий объем финансовых средств, предусмотренных в </a:t>
            </a:r>
            <a:r>
              <a:rPr lang="ru-RU" sz="1400" b="1" dirty="0" smtClean="0">
                <a:solidFill>
                  <a:schemeClr val="tx2">
                    <a:lumMod val="75000"/>
                  </a:schemeClr>
                </a:solidFill>
                <a:latin typeface="Times New Roman" panose="02020603050405020304" pitchFamily="18" charset="0"/>
                <a:ea typeface="Times New Roman" panose="02020603050405020304" pitchFamily="18" charset="0"/>
              </a:rPr>
              <a:t>2020 </a:t>
            </a:r>
            <a:r>
              <a:rPr lang="ru-RU" sz="1400" b="1" dirty="0">
                <a:solidFill>
                  <a:schemeClr val="tx2">
                    <a:lumMod val="75000"/>
                  </a:schemeClr>
                </a:solidFill>
                <a:latin typeface="Times New Roman" panose="02020603050405020304" pitchFamily="18" charset="0"/>
                <a:ea typeface="Times New Roman" panose="02020603050405020304" pitchFamily="18" charset="0"/>
              </a:rPr>
              <a:t>году на реализацию программы, составил </a:t>
            </a:r>
            <a:r>
              <a:rPr lang="ru-RU" sz="1400" b="1" dirty="0" smtClean="0">
                <a:solidFill>
                  <a:schemeClr val="tx2">
                    <a:lumMod val="75000"/>
                  </a:schemeClr>
                </a:solidFill>
                <a:latin typeface="Times New Roman" panose="02020603050405020304" pitchFamily="18" charset="0"/>
                <a:ea typeface="Times New Roman" panose="02020603050405020304" pitchFamily="18" charset="0"/>
              </a:rPr>
              <a:t>87 014,9 </a:t>
            </a:r>
            <a:r>
              <a:rPr lang="ru-RU" sz="1400" b="1" dirty="0">
                <a:solidFill>
                  <a:schemeClr val="tx2">
                    <a:lumMod val="75000"/>
                  </a:schemeClr>
                </a:solidFill>
                <a:latin typeface="Times New Roman" panose="02020603050405020304" pitchFamily="18" charset="0"/>
                <a:ea typeface="Times New Roman" panose="02020603050405020304" pitchFamily="18" charset="0"/>
              </a:rPr>
              <a:t>тыс. </a:t>
            </a:r>
            <a:r>
              <a:rPr lang="ru-RU" sz="1400" b="1" dirty="0" smtClean="0">
                <a:solidFill>
                  <a:schemeClr val="tx2">
                    <a:lumMod val="75000"/>
                  </a:schemeClr>
                </a:solidFill>
                <a:latin typeface="Times New Roman" panose="02020603050405020304" pitchFamily="18" charset="0"/>
                <a:ea typeface="Times New Roman" panose="02020603050405020304" pitchFamily="18" charset="0"/>
              </a:rPr>
              <a:t>рублей, исполнение составило 97,1 процента или 84 501,9 тыс. рублей. </a:t>
            </a:r>
            <a:endParaRPr lang="ru-RU" sz="1400" dirty="0">
              <a:solidFill>
                <a:schemeClr val="tx2">
                  <a:lumMod val="75000"/>
                </a:schemeClr>
              </a:solidFill>
            </a:endParaRPr>
          </a:p>
        </p:txBody>
      </p:sp>
      <p:pic>
        <p:nvPicPr>
          <p:cNvPr id="1026" name="Picture 2" descr="Застройку Северного микрорайона в Благовещенске выносят на публичные  слушания — Амурская прав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48" y="1532551"/>
            <a:ext cx="4033507" cy="24705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44602" y="4113499"/>
            <a:ext cx="10378755" cy="2003625"/>
          </a:xfrm>
          <a:prstGeom prst="rect">
            <a:avLst/>
          </a:prstGeom>
        </p:spPr>
        <p:txBody>
          <a:bodyPr wrap="square">
            <a:spAutoFit/>
          </a:bodyPr>
          <a:lstStyle/>
          <a:p>
            <a:pPr indent="450215" algn="just">
              <a:lnSpc>
                <a:spcPct val="115000"/>
              </a:lnSpc>
            </a:pPr>
            <a:r>
              <a:rPr lang="ru-RU" sz="1200" b="1" dirty="0">
                <a:solidFill>
                  <a:srgbClr val="143032"/>
                </a:solidFill>
                <a:latin typeface="Century Gothic" panose="020B0502020202020204" pitchFamily="34" charset="0"/>
                <a:ea typeface="Calibri" panose="020F0502020204030204" pitchFamily="34" charset="0"/>
              </a:rPr>
              <a:t>-разработаны варианты планировочных и объёмно-пространственных решений в отношении территории </a:t>
            </a:r>
            <a:r>
              <a:rPr lang="ru-RU" sz="1200" b="1" dirty="0" smtClean="0">
                <a:solidFill>
                  <a:srgbClr val="143032"/>
                </a:solidFill>
                <a:latin typeface="Century Gothic" panose="020B0502020202020204" pitchFamily="34" charset="0"/>
                <a:ea typeface="Calibri" panose="020F0502020204030204" pitchFamily="34" charset="0"/>
              </a:rPr>
              <a:t>БВТККУ </a:t>
            </a:r>
            <a:r>
              <a:rPr lang="ru-RU" sz="1200" b="1" dirty="0">
                <a:solidFill>
                  <a:srgbClr val="143032"/>
                </a:solidFill>
                <a:latin typeface="Century Gothic" panose="020B0502020202020204" pitchFamily="34" charset="0"/>
                <a:ea typeface="Calibri" panose="020F0502020204030204" pitchFamily="34" charset="0"/>
              </a:rPr>
              <a:t>и выполнены работы первого этапа по разработке проектов по установлению санитарно-защитных зон территорий от кладбищ муниципального образования города Благовещенска. </a:t>
            </a:r>
          </a:p>
          <a:p>
            <a:pPr indent="450215" algn="just">
              <a:lnSpc>
                <a:spcPct val="115000"/>
              </a:lnSpc>
            </a:pPr>
            <a:r>
              <a:rPr lang="ru-RU" sz="1200" b="1" dirty="0">
                <a:solidFill>
                  <a:srgbClr val="143032"/>
                </a:solidFill>
                <a:latin typeface="Century Gothic" panose="020B0502020202020204" pitchFamily="34" charset="0"/>
                <a:ea typeface="Calibri" panose="020F0502020204030204" pitchFamily="34" charset="0"/>
              </a:rPr>
              <a:t>-актуализирован документ градостроительного зонирования - Правила землепользования и застройки муниципального образования города Благовещенска. Изготовлены презентационные материалы инвестиционного проекта «Застройка Северного жилого района» города Благовещенска. </a:t>
            </a:r>
          </a:p>
          <a:p>
            <a:pPr indent="450215" algn="just">
              <a:lnSpc>
                <a:spcPct val="115000"/>
              </a:lnSpc>
            </a:pPr>
            <a:r>
              <a:rPr lang="ru-RU" sz="1200" b="1" dirty="0">
                <a:solidFill>
                  <a:srgbClr val="143032"/>
                </a:solidFill>
                <a:latin typeface="Century Gothic" panose="020B0502020202020204" pitchFamily="34" charset="0"/>
                <a:ea typeface="Calibri" panose="020F0502020204030204" pitchFamily="34" charset="0"/>
              </a:rPr>
              <a:t>По мероприятию «Разработка программ комплексного развития» выполнены работы по разработке  трех программ комплексного развития – социальной инфраструктуры, транспортной инфраструктуры и систем коммунальной инфраструктуры муниципального образования города Благовещенска. </a:t>
            </a:r>
          </a:p>
        </p:txBody>
      </p:sp>
      <p:pic>
        <p:nvPicPr>
          <p:cNvPr id="9" name="Picture 2" descr="Картинки по запросу герб Благовещенска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5" y="98234"/>
            <a:ext cx="994565" cy="10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897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3" name="Прямоугольник 2"/>
          <p:cNvSpPr/>
          <p:nvPr/>
        </p:nvSpPr>
        <p:spPr>
          <a:xfrm>
            <a:off x="1324679" y="27074"/>
            <a:ext cx="10867321" cy="402033"/>
          </a:xfrm>
          <a:prstGeom prst="rect">
            <a:avLst/>
          </a:prstGeom>
        </p:spPr>
        <p:txBody>
          <a:bodyPr wrap="square">
            <a:spAutoFit/>
          </a:bodyPr>
          <a:lstStyle/>
          <a:p>
            <a:pPr algn="ctr">
              <a:lnSpc>
                <a:spcPct val="115000"/>
              </a:lnSpc>
              <a:spcAft>
                <a:spcPts val="0"/>
              </a:spcAft>
            </a:pPr>
            <a:r>
              <a:rPr lang="ru-RU" sz="175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11. Формирование </a:t>
            </a:r>
            <a:r>
              <a:rPr lang="ru-RU" sz="175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современной городской среды на территории города </a:t>
            </a:r>
            <a:r>
              <a:rPr lang="ru-RU" sz="175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Благовещенска на 2018-2024 годы</a:t>
            </a:r>
            <a:endParaRPr lang="ru-RU" sz="175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511228" y="1482608"/>
            <a:ext cx="10281704" cy="287643"/>
          </a:xfrm>
          <a:prstGeom prst="rect">
            <a:avLst/>
          </a:prstGeom>
        </p:spPr>
        <p:txBody>
          <a:bodyPr wrap="square">
            <a:spAutoFit/>
          </a:bodyPr>
          <a:lstStyle/>
          <a:p>
            <a:pPr indent="450215" algn="just" defTabSz="914400" fontAlgn="base">
              <a:lnSpc>
                <a:spcPct val="115000"/>
              </a:lnSpc>
              <a:spcAft>
                <a:spcPts val="0"/>
              </a:spcAft>
            </a:pPr>
            <a:endParaRPr lang="ru-RU" sz="1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6922214" y="739408"/>
            <a:ext cx="4870718" cy="3262432"/>
          </a:xfrm>
          <a:prstGeom prst="rect">
            <a:avLst/>
          </a:prstGeom>
        </p:spPr>
        <p:txBody>
          <a:bodyPr wrap="square">
            <a:spAutoFit/>
          </a:bodyPr>
          <a:lstStyle/>
          <a:p>
            <a:pPr indent="450215" algn="just" defTabSz="914400">
              <a:lnSpc>
                <a:spcPct val="115000"/>
              </a:lnSpc>
              <a:spcAft>
                <a:spcPts val="0"/>
              </a:spcAft>
            </a:pPr>
            <a:r>
              <a:rPr lang="ru-RU"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Достигнуты следующие целевые показатели реализации </a:t>
            </a:r>
            <a:r>
              <a:rPr lang="ru-RU"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программы:</a:t>
            </a:r>
          </a:p>
          <a:p>
            <a:pPr indent="179388" algn="just" defTabSz="914400">
              <a:lnSpc>
                <a:spcPct val="115000"/>
              </a:lnSpc>
              <a:spcAft>
                <a:spcPts val="0"/>
              </a:spcAft>
            </a:pP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Количество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благоустроенных дворовых территорий  многоквартирных </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домов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24  ед</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179388" algn="just" defTabSz="914400">
              <a:spcAft>
                <a:spcPts val="0"/>
              </a:spcAft>
            </a:pP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Доля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благоустроенных дворовых  территорий многоквартирных домов от общего количества дворовых </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территорий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- 1,78</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179388" algn="just" defTabSz="914400">
              <a:lnSpc>
                <a:spcPct val="115000"/>
              </a:lnSpc>
              <a:spcAft>
                <a:spcPts val="0"/>
              </a:spcAft>
            </a:pP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Количество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благоустроенных муниципальных территорий общего </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пользования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  ед</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179388" algn="just" defTabSz="914400">
              <a:lnSpc>
                <a:spcPct val="115000"/>
              </a:lnSpc>
              <a:spcAft>
                <a:spcPts val="0"/>
              </a:spcAft>
            </a:pP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Доля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благоустроенных в рамках программы муниципальных территорий от общего количества территорий общего </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пользования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- 2,63</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179388" algn="just" defTabSz="914400">
              <a:lnSpc>
                <a:spcPct val="115000"/>
              </a:lnSpc>
              <a:spcAft>
                <a:spcPts val="0"/>
              </a:spcAft>
            </a:pP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Доля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граждан принявших участие в решении вопросов развития городской среды, от общего количества граждан в возрасте от 14 лет, проживающих на территории города Благовещенска» – 12</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179388" algn="just" defTabSz="914400">
              <a:lnSpc>
                <a:spcPct val="115000"/>
              </a:lnSpc>
              <a:spcAft>
                <a:spcPts val="0"/>
              </a:spcAft>
            </a:pP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Количество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реализованных мероприятий по </a:t>
            </a:r>
            <a:r>
              <a:rPr lang="ru-RU" sz="1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цифровизации</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городского </a:t>
            </a:r>
            <a:r>
              <a:rPr lang="ru-RU" sz="11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хозяйства </a:t>
            </a:r>
            <a:r>
              <a:rPr lang="ru-RU" sz="1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ед. </a:t>
            </a:r>
          </a:p>
        </p:txBody>
      </p:sp>
      <p:sp>
        <p:nvSpPr>
          <p:cNvPr id="6" name="Прямоугольник 5"/>
          <p:cNvSpPr/>
          <p:nvPr/>
        </p:nvSpPr>
        <p:spPr>
          <a:xfrm>
            <a:off x="6013009" y="4076857"/>
            <a:ext cx="3401126" cy="2799997"/>
          </a:xfrm>
          <a:prstGeom prst="rect">
            <a:avLst/>
          </a:prstGeom>
        </p:spPr>
        <p:txBody>
          <a:bodyPr wrap="square">
            <a:spAutoFit/>
          </a:bodyPr>
          <a:lstStyle/>
          <a:p>
            <a:pPr indent="450215" algn="ctr">
              <a:lnSpc>
                <a:spcPct val="115000"/>
              </a:lnSpc>
            </a:pPr>
            <a:r>
              <a:rPr lang="ru-RU" sz="900" b="1" dirty="0">
                <a:ea typeface="Calibri" panose="020F0502020204030204" pitchFamily="34" charset="0"/>
                <a:cs typeface="Times New Roman" panose="02020603050405020304" pitchFamily="18" charset="0"/>
              </a:rPr>
              <a:t>В рамках исполнения соглашения благоустроены (модернизированы) 25 территории города, в том числе одна общественная - сквер с фонтаном в квартале 408 (ул. Институтская  - </a:t>
            </a:r>
            <a:r>
              <a:rPr lang="ru-RU" sz="900" b="1" dirty="0" smtClean="0">
                <a:ea typeface="Calibri" panose="020F0502020204030204" pitchFamily="34" charset="0"/>
                <a:cs typeface="Times New Roman" panose="02020603050405020304" pitchFamily="18" charset="0"/>
              </a:rPr>
              <a:t>           ул</a:t>
            </a:r>
            <a:r>
              <a:rPr lang="ru-RU" sz="900" b="1" dirty="0">
                <a:ea typeface="Calibri" panose="020F0502020204030204" pitchFamily="34" charset="0"/>
                <a:cs typeface="Times New Roman" panose="02020603050405020304" pitchFamily="18" charset="0"/>
              </a:rPr>
              <a:t>. Дьяченко) и 24 дворовые по следующим адресам</a:t>
            </a:r>
            <a:r>
              <a:rPr lang="ru-RU" sz="900" b="1" dirty="0" smtClean="0">
                <a:ea typeface="Calibri" panose="020F0502020204030204" pitchFamily="34" charset="0"/>
                <a:cs typeface="Times New Roman" panose="02020603050405020304" pitchFamily="18" charset="0"/>
              </a:rPr>
              <a:t>:</a:t>
            </a:r>
          </a:p>
          <a:p>
            <a:pPr indent="450215" algn="ctr">
              <a:lnSpc>
                <a:spcPct val="115000"/>
              </a:lnSpc>
            </a:pPr>
            <a:r>
              <a:rPr lang="ru-RU" sz="900" b="1" dirty="0" smtClean="0">
                <a:ea typeface="Calibri" panose="020F0502020204030204" pitchFamily="34" charset="0"/>
                <a:cs typeface="Times New Roman" panose="02020603050405020304" pitchFamily="18" charset="0"/>
              </a:rPr>
              <a:t>- </a:t>
            </a:r>
            <a:r>
              <a:rPr lang="ru-RU" sz="900" b="1" dirty="0">
                <a:ea typeface="Calibri" panose="020F0502020204030204" pitchFamily="34" charset="0"/>
                <a:cs typeface="Times New Roman" panose="02020603050405020304" pitchFamily="18" charset="0"/>
              </a:rPr>
              <a:t>ул. Строителей 79/1, 79/3; </a:t>
            </a:r>
          </a:p>
          <a:p>
            <a:pPr indent="450215" algn="ctr">
              <a:lnSpc>
                <a:spcPct val="115000"/>
              </a:lnSpc>
            </a:pPr>
            <a:r>
              <a:rPr lang="ru-RU" sz="900" b="1" dirty="0">
                <a:ea typeface="Calibri" panose="020F0502020204030204" pitchFamily="34" charset="0"/>
                <a:cs typeface="Times New Roman" panose="02020603050405020304" pitchFamily="18" charset="0"/>
              </a:rPr>
              <a:t>- ул. Калинина 142, 142/2; </a:t>
            </a:r>
          </a:p>
          <a:p>
            <a:pPr indent="450215" algn="ctr">
              <a:lnSpc>
                <a:spcPct val="115000"/>
              </a:lnSpc>
            </a:pPr>
            <a:r>
              <a:rPr lang="ru-RU" sz="900" b="1" dirty="0">
                <a:ea typeface="Calibri" panose="020F0502020204030204" pitchFamily="34" charset="0"/>
                <a:cs typeface="Times New Roman" panose="02020603050405020304" pitchFamily="18" charset="0"/>
              </a:rPr>
              <a:t>- ул. Институтская 3/3, 13/1; </a:t>
            </a:r>
          </a:p>
          <a:p>
            <a:pPr indent="450215" algn="ctr">
              <a:lnSpc>
                <a:spcPct val="115000"/>
              </a:lnSpc>
            </a:pPr>
            <a:r>
              <a:rPr lang="ru-RU" sz="900" b="1" dirty="0">
                <a:ea typeface="Calibri" panose="020F0502020204030204" pitchFamily="34" charset="0"/>
                <a:cs typeface="Times New Roman" panose="02020603050405020304" pitchFamily="18" charset="0"/>
              </a:rPr>
              <a:t>- ул. 50 лет Октября 150; </a:t>
            </a:r>
          </a:p>
          <a:p>
            <a:pPr indent="450215" algn="ctr">
              <a:lnSpc>
                <a:spcPct val="115000"/>
              </a:lnSpc>
            </a:pPr>
            <a:r>
              <a:rPr lang="ru-RU" sz="900" b="1" dirty="0">
                <a:ea typeface="Calibri" panose="020F0502020204030204" pitchFamily="34" charset="0"/>
                <a:cs typeface="Times New Roman" panose="02020603050405020304" pitchFamily="18" charset="0"/>
              </a:rPr>
              <a:t>- ул. Пионерская, 151, 153; </a:t>
            </a:r>
          </a:p>
          <a:p>
            <a:pPr indent="450215" algn="ctr">
              <a:lnSpc>
                <a:spcPct val="115000"/>
              </a:lnSpc>
            </a:pPr>
            <a:r>
              <a:rPr lang="ru-RU" sz="900" b="1" dirty="0">
                <a:ea typeface="Calibri" panose="020F0502020204030204" pitchFamily="34" charset="0"/>
                <a:cs typeface="Times New Roman" panose="02020603050405020304" pitchFamily="18" charset="0"/>
              </a:rPr>
              <a:t>- ул. Амурская 34, 165, 167; </a:t>
            </a:r>
          </a:p>
          <a:p>
            <a:pPr indent="450215" algn="ctr">
              <a:lnSpc>
                <a:spcPct val="115000"/>
              </a:lnSpc>
            </a:pPr>
            <a:r>
              <a:rPr lang="ru-RU" sz="900" b="1" dirty="0">
                <a:ea typeface="Calibri" panose="020F0502020204030204" pitchFamily="34" charset="0"/>
                <a:cs typeface="Times New Roman" panose="02020603050405020304" pitchFamily="18" charset="0"/>
              </a:rPr>
              <a:t>- ул. Шевченко 17; </a:t>
            </a:r>
          </a:p>
          <a:p>
            <a:pPr indent="450215" algn="ctr">
              <a:lnSpc>
                <a:spcPct val="115000"/>
              </a:lnSpc>
            </a:pPr>
            <a:r>
              <a:rPr lang="ru-RU" sz="900" b="1" dirty="0">
                <a:ea typeface="Calibri" panose="020F0502020204030204" pitchFamily="34" charset="0"/>
                <a:cs typeface="Times New Roman" panose="02020603050405020304" pitchFamily="18" charset="0"/>
              </a:rPr>
              <a:t>- ул. </a:t>
            </a:r>
            <a:r>
              <a:rPr lang="ru-RU" sz="900" b="1" dirty="0" err="1">
                <a:ea typeface="Calibri" panose="020F0502020204030204" pitchFamily="34" charset="0"/>
                <a:cs typeface="Times New Roman" panose="02020603050405020304" pitchFamily="18" charset="0"/>
              </a:rPr>
              <a:t>Кантемирова</a:t>
            </a:r>
            <a:r>
              <a:rPr lang="ru-RU" sz="900" b="1" dirty="0">
                <a:ea typeface="Calibri" panose="020F0502020204030204" pitchFamily="34" charset="0"/>
                <a:cs typeface="Times New Roman" panose="02020603050405020304" pitchFamily="18" charset="0"/>
              </a:rPr>
              <a:t> 7, 9, 11, 11/1; </a:t>
            </a:r>
          </a:p>
          <a:p>
            <a:pPr indent="450215" algn="ctr">
              <a:lnSpc>
                <a:spcPct val="115000"/>
              </a:lnSpc>
            </a:pPr>
            <a:r>
              <a:rPr lang="ru-RU" sz="900" b="1" dirty="0">
                <a:ea typeface="Calibri" panose="020F0502020204030204" pitchFamily="34" charset="0"/>
                <a:cs typeface="Times New Roman" panose="02020603050405020304" pitchFamily="18" charset="0"/>
              </a:rPr>
              <a:t>- ул. Ленина 72; </a:t>
            </a:r>
          </a:p>
          <a:p>
            <a:pPr indent="450215" algn="ctr">
              <a:lnSpc>
                <a:spcPct val="115000"/>
              </a:lnSpc>
            </a:pPr>
            <a:r>
              <a:rPr lang="ru-RU" sz="900" b="1" dirty="0">
                <a:ea typeface="Calibri" panose="020F0502020204030204" pitchFamily="34" charset="0"/>
                <a:cs typeface="Times New Roman" panose="02020603050405020304" pitchFamily="18" charset="0"/>
              </a:rPr>
              <a:t>- ул. Дьяченко 6, 6А, 7, 9; </a:t>
            </a:r>
          </a:p>
          <a:p>
            <a:pPr indent="450215" algn="ctr">
              <a:lnSpc>
                <a:spcPct val="115000"/>
              </a:lnSpc>
            </a:pPr>
            <a:r>
              <a:rPr lang="ru-RU" sz="900" b="1" dirty="0">
                <a:ea typeface="Calibri" panose="020F0502020204030204" pitchFamily="34" charset="0"/>
                <a:cs typeface="Times New Roman" panose="02020603050405020304" pitchFamily="18" charset="0"/>
              </a:rPr>
              <a:t>- ул. Лазо 58; </a:t>
            </a:r>
          </a:p>
          <a:p>
            <a:pPr indent="450215" algn="ctr">
              <a:lnSpc>
                <a:spcPct val="115000"/>
              </a:lnSpc>
            </a:pPr>
            <a:r>
              <a:rPr lang="ru-RU" sz="900" b="1" dirty="0">
                <a:ea typeface="Calibri" panose="020F0502020204030204" pitchFamily="34" charset="0"/>
                <a:cs typeface="Times New Roman" panose="02020603050405020304" pitchFamily="18" charset="0"/>
              </a:rPr>
              <a:t>- ул. </a:t>
            </a:r>
            <a:r>
              <a:rPr lang="ru-RU" sz="900" b="1" dirty="0" err="1">
                <a:ea typeface="Calibri" panose="020F0502020204030204" pitchFamily="34" charset="0"/>
                <a:cs typeface="Times New Roman" panose="02020603050405020304" pitchFamily="18" charset="0"/>
              </a:rPr>
              <a:t>Зейская</a:t>
            </a:r>
            <a:r>
              <a:rPr lang="ru-RU" sz="900" b="1" dirty="0">
                <a:ea typeface="Calibri" panose="020F0502020204030204" pitchFamily="34" charset="0"/>
                <a:cs typeface="Times New Roman" panose="02020603050405020304" pitchFamily="18" charset="0"/>
              </a:rPr>
              <a:t> 49.</a:t>
            </a:r>
          </a:p>
        </p:txBody>
      </p:sp>
      <p:pic>
        <p:nvPicPr>
          <p:cNvPr id="8" name="Рисунок 7"/>
          <p:cNvPicPr>
            <a:picLocks noChangeAspect="1"/>
          </p:cNvPicPr>
          <p:nvPr/>
        </p:nvPicPr>
        <p:blipFill>
          <a:blip r:embed="rId3"/>
          <a:stretch>
            <a:fillRect/>
          </a:stretch>
        </p:blipFill>
        <p:spPr>
          <a:xfrm>
            <a:off x="8889476" y="4905150"/>
            <a:ext cx="3079588" cy="1896687"/>
          </a:xfrm>
          <a:prstGeom prst="rect">
            <a:avLst/>
          </a:prstGeom>
          <a:ln>
            <a:noFill/>
          </a:ln>
          <a:effectLst>
            <a:softEdge rad="63500"/>
          </a:effectLst>
        </p:spPr>
      </p:pic>
      <p:sp>
        <p:nvSpPr>
          <p:cNvPr id="9" name="Скругленный прямоугольник 8"/>
          <p:cNvSpPr/>
          <p:nvPr/>
        </p:nvSpPr>
        <p:spPr>
          <a:xfrm>
            <a:off x="1528562" y="404095"/>
            <a:ext cx="5084290" cy="3933057"/>
          </a:xfrm>
          <a:prstGeom prst="roundRect">
            <a:avLst/>
          </a:prstGeom>
          <a:gradFill>
            <a:gsLst>
              <a:gs pos="49700">
                <a:schemeClr val="accent1">
                  <a:lumMod val="60000"/>
                  <a:lumOff val="40000"/>
                </a:schemeClr>
              </a:gs>
              <a:gs pos="0">
                <a:schemeClr val="accent3">
                  <a:lumMod val="20000"/>
                  <a:lumOff val="80000"/>
                </a:schemeClr>
              </a:gs>
              <a:gs pos="100000">
                <a:schemeClr val="bg2">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defTabSz="914400" fontAlgn="base">
              <a:lnSpc>
                <a:spcPct val="115000"/>
              </a:lnSpc>
              <a:spcAft>
                <a:spcPts val="0"/>
              </a:spcAft>
            </a:pP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Программа разработана с целью повышения уровня комплексного благоустройства в части улучшения состояния дворовых территорий, включая покрытия тротуаров, внутриквартальных проездов, автомобильных парковок, благоустройства и озеленения зон отдыха, а также благоустройства и освещения общественных пространств (мест массового посещения, наиболее посещаемых территорий общего пользования) города Благовещенска.</a:t>
            </a:r>
          </a:p>
          <a:p>
            <a:pPr indent="450215" algn="just" defTabSz="914400" fontAlgn="base">
              <a:lnSpc>
                <a:spcPct val="115000"/>
              </a:lnSpc>
              <a:spcAft>
                <a:spcPts val="0"/>
              </a:spcAft>
            </a:pP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Общий объем финансовых средств, предусмотренных в 2020 году на реализацию программы, составил 119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494,4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тыс.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рублей,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в том числе: 111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387,4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тыс.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рублей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средства областного бюджета, 8 107,0 тыс.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рублей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средства городского бюджета. Фактическое выполнение составило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118 897,2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тыс.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рублей (99,5</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indent="450215" algn="just" defTabSz="914400" fontAlgn="base">
              <a:lnSpc>
                <a:spcPct val="115000"/>
              </a:lnSpc>
              <a:spcAft>
                <a:spcPts val="0"/>
              </a:spcAft>
            </a:pP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Бюджетные средства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направлены </a:t>
            </a:r>
            <a:r>
              <a:rPr lang="ru-RU"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на </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реализацию «Регионального проекта «Формирование комфортной городской среды» и ведомственного проекта «</a:t>
            </a:r>
            <a:r>
              <a:rPr lang="ru-RU" sz="12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Цифровизация</a:t>
            </a:r>
            <a:r>
              <a:rPr lang="ru-RU" sz="1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городского хозяйства «Умный город» .</a:t>
            </a:r>
            <a:endParaRPr lang="ru-RU" sz="1200" dirty="0">
              <a:solidFill>
                <a:schemeClr val="tx1"/>
              </a:solidFill>
            </a:endParaRPr>
          </a:p>
        </p:txBody>
      </p:sp>
      <p:pic>
        <p:nvPicPr>
          <p:cNvPr id="1026" name="Picture 2" descr="Благоустройство дворовых территорий - вопросы и ответы | ГТРК  «Башкортостан» — Новости Уфы и Р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79" y="4957754"/>
            <a:ext cx="2766124" cy="18440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В отдаленном районе Благовещенска преображается дворовая площадк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709" y="4931451"/>
            <a:ext cx="2766123" cy="18440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32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95435355"/>
              </p:ext>
            </p:extLst>
          </p:nvPr>
        </p:nvGraphicFramePr>
        <p:xfrm>
          <a:off x="1644998" y="726927"/>
          <a:ext cx="10265434" cy="5902788"/>
        </p:xfrm>
        <a:graphic>
          <a:graphicData uri="http://schemas.openxmlformats.org/drawingml/2006/table">
            <a:tbl>
              <a:tblPr/>
              <a:tblGrid>
                <a:gridCol w="7936302">
                  <a:extLst>
                    <a:ext uri="{9D8B030D-6E8A-4147-A177-3AD203B41FA5}">
                      <a16:colId xmlns:a16="http://schemas.microsoft.com/office/drawing/2014/main" val="1087466329"/>
                    </a:ext>
                  </a:extLst>
                </a:gridCol>
                <a:gridCol w="1181818">
                  <a:extLst>
                    <a:ext uri="{9D8B030D-6E8A-4147-A177-3AD203B41FA5}">
                      <a16:colId xmlns:a16="http://schemas.microsoft.com/office/drawing/2014/main" val="1255286512"/>
                    </a:ext>
                  </a:extLst>
                </a:gridCol>
                <a:gridCol w="1147314">
                  <a:extLst>
                    <a:ext uri="{9D8B030D-6E8A-4147-A177-3AD203B41FA5}">
                      <a16:colId xmlns:a16="http://schemas.microsoft.com/office/drawing/2014/main" val="1959188664"/>
                    </a:ext>
                  </a:extLst>
                </a:gridCol>
              </a:tblGrid>
              <a:tr h="219390">
                <a:tc>
                  <a:txBody>
                    <a:bodyPr/>
                    <a:lstStyle/>
                    <a:p>
                      <a:pPr marL="0" algn="l" defTabSz="914400" rtl="0" eaLnBrk="1" fontAlgn="ctr" latinLnBrk="0" hangingPunct="1"/>
                      <a:r>
                        <a:rPr lang="ru-RU" sz="1200" b="1" i="1" u="none" strike="noStrike" kern="1200" dirty="0" smtClean="0">
                          <a:solidFill>
                            <a:srgbClr val="800000"/>
                          </a:solidFill>
                          <a:effectLst/>
                          <a:latin typeface="Century Gothic" panose="020B0502020202020204" pitchFamily="34" charset="0"/>
                          <a:ea typeface="+mn-ea"/>
                          <a:cs typeface="+mn-cs"/>
                        </a:rPr>
                        <a:t>Направление расходов </a:t>
                      </a:r>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a:solidFill>
                            <a:srgbClr val="800000"/>
                          </a:solidFill>
                          <a:effectLst/>
                          <a:latin typeface="Century Gothic" panose="020B0502020202020204" pitchFamily="34" charset="0"/>
                        </a:rPr>
                        <a:t>план</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исполнено</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1144184954"/>
                  </a:ext>
                </a:extLst>
              </a:tr>
              <a:tr h="225496">
                <a:tc>
                  <a:txBody>
                    <a:bodyPr/>
                    <a:lstStyle/>
                    <a:p>
                      <a:pPr marL="0" algn="l" defTabSz="914400" rtl="0" eaLnBrk="1" fontAlgn="ctr" latinLnBrk="0" hangingPunct="1"/>
                      <a:r>
                        <a:rPr lang="ru-RU" sz="1200" b="1" i="1" u="none" strike="noStrike" kern="1200" dirty="0" smtClean="0">
                          <a:solidFill>
                            <a:srgbClr val="800000"/>
                          </a:solidFill>
                          <a:effectLst/>
                          <a:latin typeface="Century Gothic" panose="020B0502020202020204" pitchFamily="34" charset="0"/>
                          <a:ea typeface="+mn-ea"/>
                          <a:cs typeface="+mn-cs"/>
                        </a:rPr>
                        <a:t>Всего</a:t>
                      </a:r>
                      <a:r>
                        <a:rPr lang="ru-RU" sz="1200" b="1" i="1" u="none" strike="noStrike" kern="1200" baseline="0" dirty="0" smtClean="0">
                          <a:solidFill>
                            <a:srgbClr val="800000"/>
                          </a:solidFill>
                          <a:effectLst/>
                          <a:latin typeface="Century Gothic" panose="020B0502020202020204" pitchFamily="34" charset="0"/>
                          <a:ea typeface="+mn-ea"/>
                          <a:cs typeface="+mn-cs"/>
                        </a:rPr>
                        <a:t> </a:t>
                      </a:r>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1 073 561,4</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1 019 357,6</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473796612"/>
                  </a:ext>
                </a:extLst>
              </a:tr>
              <a:tr h="223667">
                <a:tc>
                  <a:txBody>
                    <a:bodyPr/>
                    <a:lstStyle/>
                    <a:p>
                      <a:pPr marL="0" algn="l" defTabSz="914400" rtl="0" eaLnBrk="1" fontAlgn="ctr" latinLnBrk="0" hangingPunct="1"/>
                      <a:r>
                        <a:rPr lang="ru-RU" sz="1200" b="1" i="1" u="none" strike="noStrike" kern="1200" dirty="0" smtClean="0">
                          <a:solidFill>
                            <a:srgbClr val="800000"/>
                          </a:solidFill>
                          <a:effectLst/>
                          <a:latin typeface="Century Gothic" panose="020B0502020202020204" pitchFamily="34" charset="0"/>
                          <a:ea typeface="+mn-ea"/>
                          <a:cs typeface="+mn-cs"/>
                        </a:rPr>
                        <a:t>из</a:t>
                      </a:r>
                      <a:r>
                        <a:rPr lang="ru-RU" sz="1200" b="1" i="1" u="none" strike="noStrike" kern="1200" baseline="0" dirty="0" smtClean="0">
                          <a:solidFill>
                            <a:srgbClr val="800000"/>
                          </a:solidFill>
                          <a:effectLst/>
                          <a:latin typeface="Century Gothic" panose="020B0502020202020204" pitchFamily="34" charset="0"/>
                          <a:ea typeface="+mn-ea"/>
                          <a:cs typeface="+mn-cs"/>
                        </a:rPr>
                        <a:t> них:</a:t>
                      </a:r>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endParaRPr lang="ru-RU" sz="1200" b="1" i="1" u="none" strike="noStrike" dirty="0">
                        <a:solidFill>
                          <a:srgbClr val="80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1922971553"/>
                  </a:ext>
                </a:extLst>
              </a:tr>
              <a:tr h="26242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Содержание органов местного самоуправления</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340 479,6</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338 104,2</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293492218"/>
                  </a:ext>
                </a:extLst>
              </a:tr>
              <a:tr h="22802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Обеспечение деятельности муниципальных организаций</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172 035,8</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157 120,1</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936414017"/>
                  </a:ext>
                </a:extLst>
              </a:tr>
              <a:tr h="24079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Расходы на исполнение судебных решений</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450</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450</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790446056"/>
                  </a:ext>
                </a:extLst>
              </a:tr>
              <a:tr h="223593">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Расходы на оплату исполнительных документов</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211 243,2</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211 180,3</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364366310"/>
                  </a:ext>
                </a:extLst>
              </a:tr>
              <a:tr h="24422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Процентные платежи по муниципальному долгу</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69 092,2</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68 809,1</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4217371733"/>
                  </a:ext>
                </a:extLst>
              </a:tr>
              <a:tr h="240542">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Исполнение переданных полномочий</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8 488,7</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7 451,7</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658549225"/>
                  </a:ext>
                </a:extLst>
              </a:tr>
              <a:tr h="555655">
                <a:tc>
                  <a:txBody>
                    <a:bodyPr/>
                    <a:lstStyle/>
                    <a:p>
                      <a:pPr marL="0" algn="l" defTabSz="914400" rtl="0" eaLnBrk="1" fontAlgn="ctr" latinLnBrk="0" hangingPunct="1"/>
                      <a:r>
                        <a:rPr lang="ru-RU" sz="1200" b="1" i="1" u="none" strike="noStrike" kern="1200" dirty="0" smtClean="0">
                          <a:solidFill>
                            <a:srgbClr val="800000"/>
                          </a:solidFill>
                          <a:effectLst/>
                          <a:latin typeface="Century Gothic" panose="020B0502020202020204" pitchFamily="34" charset="0"/>
                          <a:ea typeface="+mn-ea"/>
                          <a:cs typeface="+mn-cs"/>
                        </a:rPr>
                        <a:t>Финансовое обеспечение мероприятий, связанных с предотвращением влияния ухудшения экономической ситуации на развитие отраслей экономики, с профилактикой и устранением последствий распространения </a:t>
                      </a:r>
                      <a:r>
                        <a:rPr lang="ru-RU" sz="1200" b="1" i="1" u="none" strike="noStrike" kern="1200" dirty="0" err="1" smtClean="0">
                          <a:solidFill>
                            <a:srgbClr val="800000"/>
                          </a:solidFill>
                          <a:effectLst/>
                          <a:latin typeface="Century Gothic" panose="020B0502020202020204" pitchFamily="34" charset="0"/>
                          <a:ea typeface="+mn-ea"/>
                          <a:cs typeface="+mn-cs"/>
                        </a:rPr>
                        <a:t>коронавирусной</a:t>
                      </a:r>
                      <a:r>
                        <a:rPr lang="ru-RU" sz="1200" b="1" i="1" u="none" strike="noStrike" kern="1200" dirty="0" smtClean="0">
                          <a:solidFill>
                            <a:srgbClr val="800000"/>
                          </a:solidFill>
                          <a:effectLst/>
                          <a:latin typeface="Century Gothic" panose="020B0502020202020204" pitchFamily="34" charset="0"/>
                          <a:ea typeface="+mn-ea"/>
                          <a:cs typeface="+mn-cs"/>
                        </a:rPr>
                        <a:t> инфекции</a:t>
                      </a:r>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14 149,9</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14 149,9</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560564820"/>
                  </a:ext>
                </a:extLst>
              </a:tr>
              <a:tr h="240542">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Резервный фонд администрации города Благовещенска</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39 350,1</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12 594,9</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493229559"/>
                  </a:ext>
                </a:extLst>
              </a:tr>
              <a:tr h="373340">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Финансирование непредвиденных расходов из резервного фонда Правительства Амурской области</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125 590,7</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117 281,9</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066223592"/>
                  </a:ext>
                </a:extLst>
              </a:tr>
              <a:tr h="254511">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Доплаты к пенсиям муниципальных служащих</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9 567,3</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9 567,3</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305221524"/>
                  </a:ext>
                </a:extLst>
              </a:tr>
              <a:tr h="22359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Выплаты почетным гражданам</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a:solidFill>
                            <a:srgbClr val="FF0000"/>
                          </a:solidFill>
                          <a:effectLst/>
                          <a:latin typeface="Century Gothic" panose="020B0502020202020204" pitchFamily="34" charset="0"/>
                        </a:rPr>
                        <a:t>2 </a:t>
                      </a:r>
                      <a:r>
                        <a:rPr lang="ru-RU" sz="1200" b="1" i="1" u="none" strike="noStrike" dirty="0" smtClean="0">
                          <a:solidFill>
                            <a:srgbClr val="FF0000"/>
                          </a:solidFill>
                          <a:effectLst/>
                          <a:latin typeface="Century Gothic" panose="020B0502020202020204" pitchFamily="34" charset="0"/>
                        </a:rPr>
                        <a:t>563,2</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a:solidFill>
                            <a:srgbClr val="FF0000"/>
                          </a:solidFill>
                          <a:effectLst/>
                          <a:latin typeface="Century Gothic" panose="020B0502020202020204" pitchFamily="34" charset="0"/>
                          <a:ea typeface="+mn-ea"/>
                          <a:cs typeface="+mn-cs"/>
                        </a:rPr>
                        <a:t>2 </a:t>
                      </a:r>
                      <a:r>
                        <a:rPr lang="ru-RU" sz="1200" b="1" i="1" u="none" strike="noStrike" kern="1200" dirty="0" smtClean="0">
                          <a:solidFill>
                            <a:srgbClr val="FF0000"/>
                          </a:solidFill>
                          <a:effectLst/>
                          <a:latin typeface="Century Gothic" panose="020B0502020202020204" pitchFamily="34" charset="0"/>
                          <a:ea typeface="+mn-ea"/>
                          <a:cs typeface="+mn-cs"/>
                        </a:rPr>
                        <a:t>517,2</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349994512"/>
                  </a:ext>
                </a:extLst>
              </a:tr>
              <a:tr h="373340">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Финансовое обеспечение поощрений за заслуги перед муниципальным образованием городом Благовещенском</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1 034,8</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a:t>
                      </a:r>
                      <a:r>
                        <a:rPr lang="ru-RU" sz="1200" b="1" i="1" u="none" strike="noStrike" kern="1200" baseline="0" dirty="0" smtClean="0">
                          <a:solidFill>
                            <a:srgbClr val="FF0000"/>
                          </a:solidFill>
                          <a:effectLst/>
                          <a:latin typeface="Century Gothic" panose="020B0502020202020204" pitchFamily="34" charset="0"/>
                          <a:ea typeface="+mn-ea"/>
                          <a:cs typeface="+mn-cs"/>
                        </a:rPr>
                        <a:t> 024,3</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781105242"/>
                  </a:ext>
                </a:extLst>
              </a:tr>
              <a:tr h="211444">
                <a:tc>
                  <a:txBody>
                    <a:bodyPr/>
                    <a:lstStyle/>
                    <a:p>
                      <a:pPr marL="0" algn="l" defTabSz="914400" rtl="0" eaLnBrk="1" fontAlgn="ctr" latinLnBrk="0" hangingPunct="1"/>
                      <a:r>
                        <a:rPr lang="ru-RU" sz="1200" b="1" i="1" u="none" strike="noStrike" kern="1200" dirty="0" smtClean="0">
                          <a:solidFill>
                            <a:srgbClr val="800000"/>
                          </a:solidFill>
                          <a:effectLst/>
                          <a:latin typeface="Century Gothic" panose="020B0502020202020204" pitchFamily="34" charset="0"/>
                          <a:ea typeface="+mn-ea"/>
                          <a:cs typeface="+mn-cs"/>
                        </a:rPr>
                        <a:t>Оказание содействия</a:t>
                      </a:r>
                      <a:r>
                        <a:rPr lang="ru-RU" sz="1200" b="1" i="1" u="none" strike="noStrike" kern="1200" baseline="0" dirty="0" smtClean="0">
                          <a:solidFill>
                            <a:srgbClr val="800000"/>
                          </a:solidFill>
                          <a:effectLst/>
                          <a:latin typeface="Century Gothic" panose="020B0502020202020204" pitchFamily="34" charset="0"/>
                          <a:ea typeface="+mn-ea"/>
                          <a:cs typeface="+mn-cs"/>
                        </a:rPr>
                        <a:t> в подготовке проведения общероссийского голосования</a:t>
                      </a:r>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13 234,1</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13 234,1</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158101409"/>
                  </a:ext>
                </a:extLst>
              </a:tr>
              <a:tr h="191025">
                <a:tc>
                  <a:txBody>
                    <a:bodyPr/>
                    <a:lstStyle/>
                    <a:p>
                      <a:pPr marL="0" algn="l" defTabSz="914400" rtl="0" eaLnBrk="1" fontAlgn="ctr" latinLnBrk="0" hangingPunct="1"/>
                      <a:r>
                        <a:rPr lang="ru-RU" sz="1200" b="1" i="1" u="none" strike="noStrike" kern="1200" dirty="0" smtClean="0">
                          <a:solidFill>
                            <a:srgbClr val="800000"/>
                          </a:solidFill>
                          <a:effectLst/>
                          <a:latin typeface="Century Gothic" panose="020B0502020202020204" pitchFamily="34" charset="0"/>
                          <a:ea typeface="+mn-ea"/>
                          <a:cs typeface="+mn-cs"/>
                        </a:rPr>
                        <a:t>Ремонт жилых помещений</a:t>
                      </a:r>
                      <a:r>
                        <a:rPr lang="ru-RU" sz="1200" b="1" i="1" u="none" strike="noStrike" kern="1200" baseline="0" dirty="0" smtClean="0">
                          <a:solidFill>
                            <a:srgbClr val="800000"/>
                          </a:solidFill>
                          <a:effectLst/>
                          <a:latin typeface="Century Gothic" panose="020B0502020202020204" pitchFamily="34" charset="0"/>
                          <a:ea typeface="+mn-ea"/>
                          <a:cs typeface="+mn-cs"/>
                        </a:rPr>
                        <a:t> ветеранов ВОВ</a:t>
                      </a:r>
                      <a:endParaRPr lang="ru-RU" sz="1200" b="1" i="1" u="none" strike="noStrike" kern="1200" dirty="0">
                        <a:solidFill>
                          <a:srgbClr val="800000"/>
                        </a:solidFill>
                        <a:effectLst/>
                        <a:latin typeface="Century Gothic" panose="020B0502020202020204" pitchFamily="34" charset="0"/>
                        <a:ea typeface="+mn-ea"/>
                        <a:cs typeface="+mn-cs"/>
                      </a:endParaRP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11 426,5</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11 300,5</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117722686"/>
                  </a:ext>
                </a:extLst>
              </a:tr>
              <a:tr h="238963">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Мобилизационная подготовка</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121,7</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121,7</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7509007"/>
                  </a:ext>
                </a:extLst>
              </a:tr>
              <a:tr h="22359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Техническая защита информации</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1 374,6</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1 374,6</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4208342152"/>
                  </a:ext>
                </a:extLst>
              </a:tr>
              <a:tr h="22359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Расходы на финансирование муниципального гранта</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4 200</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4 200</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682331495"/>
                  </a:ext>
                </a:extLst>
              </a:tr>
              <a:tr h="213416">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Мероприятия в области социальной политики</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1 800</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1 691</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2928877480"/>
                  </a:ext>
                </a:extLst>
              </a:tr>
              <a:tr h="21499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Дополнительное материальное обеспечение ветеранов культуры, искусства и спорта</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a:solidFill>
                            <a:srgbClr val="FF0000"/>
                          </a:solidFill>
                          <a:effectLst/>
                          <a:latin typeface="Century Gothic" panose="020B0502020202020204" pitchFamily="34" charset="0"/>
                        </a:rPr>
                        <a:t>1 </a:t>
                      </a:r>
                      <a:r>
                        <a:rPr lang="ru-RU" sz="1200" b="1" i="1" u="none" strike="noStrike" dirty="0" smtClean="0">
                          <a:solidFill>
                            <a:srgbClr val="FF0000"/>
                          </a:solidFill>
                          <a:effectLst/>
                          <a:latin typeface="Century Gothic" panose="020B0502020202020204" pitchFamily="34" charset="0"/>
                        </a:rPr>
                        <a:t>752,8</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a:solidFill>
                            <a:srgbClr val="FF0000"/>
                          </a:solidFill>
                          <a:effectLst/>
                          <a:latin typeface="Century Gothic" panose="020B0502020202020204" pitchFamily="34" charset="0"/>
                          <a:ea typeface="+mn-ea"/>
                          <a:cs typeface="+mn-cs"/>
                        </a:rPr>
                        <a:t>1 </a:t>
                      </a:r>
                      <a:r>
                        <a:rPr lang="ru-RU" sz="1200" b="1" i="1" u="none" strike="noStrike" kern="1200" dirty="0" smtClean="0">
                          <a:solidFill>
                            <a:srgbClr val="FF0000"/>
                          </a:solidFill>
                          <a:effectLst/>
                          <a:latin typeface="Century Gothic" panose="020B0502020202020204" pitchFamily="34" charset="0"/>
                          <a:ea typeface="+mn-ea"/>
                          <a:cs typeface="+mn-cs"/>
                        </a:rPr>
                        <a:t>750</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4217187582"/>
                  </a:ext>
                </a:extLst>
              </a:tr>
              <a:tr h="251994">
                <a:tc>
                  <a:txBody>
                    <a:bodyPr/>
                    <a:lstStyle/>
                    <a:p>
                      <a:pPr marL="0" algn="l" defTabSz="914400" rtl="0" eaLnBrk="1" fontAlgn="ctr" latinLnBrk="0" hangingPunct="1"/>
                      <a:r>
                        <a:rPr lang="ru-RU" sz="1200" b="1" i="1" u="none" strike="noStrike" kern="1200" dirty="0">
                          <a:solidFill>
                            <a:srgbClr val="800000"/>
                          </a:solidFill>
                          <a:effectLst/>
                          <a:latin typeface="Century Gothic" panose="020B0502020202020204" pitchFamily="34" charset="0"/>
                          <a:ea typeface="+mn-ea"/>
                          <a:cs typeface="+mn-cs"/>
                        </a:rPr>
                        <a:t>Штрафы за административное нарушение</a:t>
                      </a:r>
                    </a:p>
                  </a:txBody>
                  <a:tcPr marL="8737" marR="8737"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algn="ctr" rtl="0" fontAlgn="ctr"/>
                      <a:r>
                        <a:rPr lang="ru-RU" sz="1200" b="1" i="1" u="none" strike="noStrike" dirty="0" smtClean="0">
                          <a:solidFill>
                            <a:srgbClr val="FF0000"/>
                          </a:solidFill>
                          <a:effectLst/>
                          <a:latin typeface="Century Gothic" panose="020B0502020202020204" pitchFamily="34" charset="0"/>
                        </a:rPr>
                        <a:t>120</a:t>
                      </a:r>
                      <a:endParaRPr lang="ru-RU" sz="1200" b="1" i="1" u="none" strike="noStrike" dirty="0">
                        <a:solidFill>
                          <a:srgbClr val="FF0000"/>
                        </a:solidFill>
                        <a:effectLst/>
                        <a:latin typeface="Century Gothic" panose="020B0502020202020204" pitchFamily="34" charset="0"/>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tc>
                  <a:txBody>
                    <a:bodyPr/>
                    <a:lstStyle/>
                    <a:p>
                      <a:pPr marL="0" algn="ctr" defTabSz="914400" rtl="0" eaLnBrk="1" fontAlgn="ctr" latinLnBrk="0" hangingPunct="1"/>
                      <a:r>
                        <a:rPr lang="ru-RU" sz="1200" b="1" i="1" u="none" strike="noStrike" kern="1200" dirty="0" smtClean="0">
                          <a:solidFill>
                            <a:srgbClr val="FF0000"/>
                          </a:solidFill>
                          <a:effectLst/>
                          <a:latin typeface="Century Gothic" panose="020B0502020202020204" pitchFamily="34" charset="0"/>
                          <a:ea typeface="+mn-ea"/>
                          <a:cs typeface="+mn-cs"/>
                        </a:rPr>
                        <a:t>120</a:t>
                      </a:r>
                      <a:endParaRPr lang="ru-RU" sz="1200" b="1" i="1" u="none" strike="noStrike" kern="1200" dirty="0">
                        <a:solidFill>
                          <a:srgbClr val="FF0000"/>
                        </a:solidFill>
                        <a:effectLst/>
                        <a:latin typeface="Century Gothic" panose="020B0502020202020204" pitchFamily="34" charset="0"/>
                        <a:ea typeface="+mn-ea"/>
                        <a:cs typeface="+mn-cs"/>
                      </a:endParaRPr>
                    </a:p>
                  </a:txBody>
                  <a:tcPr marL="8737" marR="78636" marT="87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DED9C4"/>
                        </a:gs>
                        <a:gs pos="32000">
                          <a:schemeClr val="accent1">
                            <a:lumMod val="45000"/>
                            <a:lumOff val="55000"/>
                          </a:schemeClr>
                        </a:gs>
                      </a:gsLst>
                      <a:lin ang="5400000" scaled="1"/>
                    </a:gradFill>
                  </a:tcPr>
                </a:tc>
                <a:extLst>
                  <a:ext uri="{0D108BD9-81ED-4DB2-BD59-A6C34878D82A}">
                    <a16:rowId xmlns:a16="http://schemas.microsoft.com/office/drawing/2014/main" val="3349912358"/>
                  </a:ext>
                </a:extLst>
              </a:tr>
            </a:tbl>
          </a:graphicData>
        </a:graphic>
      </p:graphicFrame>
      <p:sp>
        <p:nvSpPr>
          <p:cNvPr id="3" name="TextBox 2"/>
          <p:cNvSpPr txBox="1"/>
          <p:nvPr/>
        </p:nvSpPr>
        <p:spPr>
          <a:xfrm>
            <a:off x="2645778" y="133216"/>
            <a:ext cx="8263874" cy="400110"/>
          </a:xfrm>
          <a:prstGeom prst="rect">
            <a:avLst/>
          </a:prstGeom>
          <a:noFill/>
        </p:spPr>
        <p:txBody>
          <a:bodyPr wrap="square" rtlCol="0">
            <a:spAutoFit/>
          </a:bodyPr>
          <a:lstStyle/>
          <a:p>
            <a:pPr algn="ctr"/>
            <a:r>
              <a:rPr lang="ru-RU" sz="2000" b="1" dirty="0">
                <a:solidFill>
                  <a:schemeClr val="accent4">
                    <a:lumMod val="50000"/>
                  </a:schemeClr>
                </a:solidFill>
                <a:latin typeface="Times New Roman" panose="02020603050405020304" pitchFamily="18" charset="0"/>
                <a:cs typeface="Times New Roman" panose="02020603050405020304" pitchFamily="18" charset="0"/>
              </a:rPr>
              <a:t>Непрограммные расходы </a:t>
            </a:r>
            <a:r>
              <a:rPr lang="ru-RU" sz="2000" b="1" dirty="0" smtClean="0">
                <a:solidFill>
                  <a:schemeClr val="accent4">
                    <a:lumMod val="50000"/>
                  </a:schemeClr>
                </a:solidFill>
                <a:latin typeface="Times New Roman" panose="02020603050405020304" pitchFamily="18" charset="0"/>
                <a:cs typeface="Times New Roman" panose="02020603050405020304" pitchFamily="18" charset="0"/>
              </a:rPr>
              <a:t>бюджета города </a:t>
            </a:r>
            <a:r>
              <a:rPr lang="ru-RU" sz="2000" b="1" dirty="0">
                <a:solidFill>
                  <a:schemeClr val="accent4">
                    <a:lumMod val="50000"/>
                  </a:schemeClr>
                </a:solidFill>
                <a:latin typeface="Times New Roman" panose="02020603050405020304" pitchFamily="18" charset="0"/>
                <a:cs typeface="Times New Roman" panose="02020603050405020304" pitchFamily="18" charset="0"/>
              </a:rPr>
              <a:t>Благовещенска за </a:t>
            </a:r>
            <a:r>
              <a:rPr lang="ru-RU" sz="2000" b="1" dirty="0" smtClean="0">
                <a:solidFill>
                  <a:schemeClr val="accent4">
                    <a:lumMod val="50000"/>
                  </a:schemeClr>
                </a:solidFill>
                <a:latin typeface="Times New Roman" panose="02020603050405020304" pitchFamily="18" charset="0"/>
                <a:cs typeface="Times New Roman" panose="02020603050405020304" pitchFamily="18" charset="0"/>
              </a:rPr>
              <a:t>2020 </a:t>
            </a:r>
            <a:r>
              <a:rPr lang="ru-RU" sz="2000" b="1" dirty="0">
                <a:solidFill>
                  <a:schemeClr val="accent4">
                    <a:lumMod val="50000"/>
                  </a:schemeClr>
                </a:solidFill>
                <a:latin typeface="Times New Roman" panose="02020603050405020304" pitchFamily="18" charset="0"/>
                <a:cs typeface="Times New Roman" panose="02020603050405020304" pitchFamily="18" charset="0"/>
              </a:rPr>
              <a:t>год</a:t>
            </a:r>
          </a:p>
        </p:txBody>
      </p:sp>
      <p:pic>
        <p:nvPicPr>
          <p:cNvPr id="5" name="Рисунок 4"/>
          <p:cNvPicPr>
            <a:picLocks noChangeAspect="1"/>
          </p:cNvPicPr>
          <p:nvPr/>
        </p:nvPicPr>
        <p:blipFill>
          <a:blip r:embed="rId2"/>
          <a:stretch>
            <a:fillRect/>
          </a:stretch>
        </p:blipFill>
        <p:spPr>
          <a:xfrm>
            <a:off x="225466" y="133216"/>
            <a:ext cx="993734" cy="1048603"/>
          </a:xfrm>
          <a:prstGeom prst="rect">
            <a:avLst/>
          </a:prstGeom>
        </p:spPr>
      </p:pic>
    </p:spTree>
    <p:extLst>
      <p:ext uri="{BB962C8B-B14F-4D97-AF65-F5344CB8AC3E}">
        <p14:creationId xmlns:p14="http://schemas.microsoft.com/office/powerpoint/2010/main" val="9837364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3" name="Прямоугольник 2"/>
          <p:cNvSpPr/>
          <p:nvPr/>
        </p:nvSpPr>
        <p:spPr>
          <a:xfrm>
            <a:off x="3569739" y="332750"/>
            <a:ext cx="6194323" cy="461665"/>
          </a:xfrm>
          <a:prstGeom prst="rect">
            <a:avLst/>
          </a:prstGeom>
          <a:noFill/>
          <a:effectLst>
            <a:outerShdw blurRad="50800" dist="50800" dir="600000" algn="ctr" rotWithShape="0">
              <a:srgbClr val="FFFFFF">
                <a:lumMod val="85000"/>
              </a:srgbClr>
            </a:outerShdw>
          </a:effectLst>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smtClean="0">
                <a:ln w="0"/>
                <a:solidFill>
                  <a:srgbClr val="000000"/>
                </a:solidFill>
                <a:effectLst>
                  <a:outerShdw blurRad="38100" dist="19050" dir="2700000" algn="tl" rotWithShape="0">
                    <a:srgbClr val="000000">
                      <a:alpha val="40000"/>
                    </a:srgbClr>
                  </a:outerShdw>
                </a:effectLst>
                <a:uLnTx/>
                <a:uFillTx/>
              </a:rPr>
              <a:t>Открытые информационные ресурсы</a:t>
            </a:r>
          </a:p>
        </p:txBody>
      </p:sp>
      <p:sp>
        <p:nvSpPr>
          <p:cNvPr id="4" name="Прямоугольник 3"/>
          <p:cNvSpPr/>
          <p:nvPr/>
        </p:nvSpPr>
        <p:spPr>
          <a:xfrm>
            <a:off x="3139436" y="806511"/>
            <a:ext cx="8271310" cy="523220"/>
          </a:xfrm>
          <a:prstGeom prst="rect">
            <a:avLst/>
          </a:prstGeom>
        </p:spPr>
        <p:txBody>
          <a:bodyPr wrap="square">
            <a:spAutoFit/>
          </a:bodyPr>
          <a:lstStyle/>
          <a:p>
            <a:r>
              <a:rPr lang="ru-RU" sz="1400" dirty="0"/>
              <a:t>Официальный сайт Президента Российской Федерации (Указы и бюджетные послания)</a:t>
            </a:r>
          </a:p>
          <a:p>
            <a:r>
              <a:rPr lang="ru-RU" sz="1400" b="1" i="1" dirty="0"/>
              <a:t>http://www.kremlin.ru/</a:t>
            </a:r>
          </a:p>
        </p:txBody>
      </p:sp>
      <p:sp>
        <p:nvSpPr>
          <p:cNvPr id="6" name="Прямоугольник 5"/>
          <p:cNvSpPr/>
          <p:nvPr/>
        </p:nvSpPr>
        <p:spPr>
          <a:xfrm>
            <a:off x="3194779" y="1951043"/>
            <a:ext cx="8690013" cy="738664"/>
          </a:xfrm>
          <a:prstGeom prst="rect">
            <a:avLst/>
          </a:prstGeom>
        </p:spPr>
        <p:txBody>
          <a:bodyPr wrap="square">
            <a:spAutoFit/>
          </a:bodyPr>
          <a:lstStyle/>
          <a:p>
            <a:r>
              <a:rPr lang="ru-RU" sz="1400" dirty="0"/>
              <a:t>Министерство финансов Российской Федерации (о федеральном бюджете, бюджетной</a:t>
            </a:r>
          </a:p>
          <a:p>
            <a:r>
              <a:rPr lang="ru-RU" sz="1400" dirty="0"/>
              <a:t>политике, электронном бюджете, Резервном фонде и Фонде национального </a:t>
            </a:r>
            <a:r>
              <a:rPr lang="ru-RU" sz="1400" dirty="0" smtClean="0"/>
              <a:t>благосостояния, государственном </a:t>
            </a:r>
            <a:r>
              <a:rPr lang="ru-RU" sz="1400" dirty="0"/>
              <a:t>долге и пр. </a:t>
            </a:r>
            <a:r>
              <a:rPr lang="ru-RU" sz="1400" b="1" i="1" dirty="0"/>
              <a:t>http</a:t>
            </a:r>
            <a:r>
              <a:rPr lang="ru-RU" sz="1400" b="1" i="1" dirty="0" smtClean="0"/>
              <a:t>://</a:t>
            </a:r>
            <a:r>
              <a:rPr lang="ru-RU" sz="1400" b="1" i="1" dirty="0"/>
              <a:t>www.</a:t>
            </a:r>
            <a:r>
              <a:rPr lang="ru-RU" sz="1400" b="1" i="1" dirty="0" smtClean="0"/>
              <a:t>minfin.ru</a:t>
            </a:r>
            <a:r>
              <a:rPr lang="ru-RU" sz="1400" b="1" i="1" dirty="0"/>
              <a:t>/</a:t>
            </a:r>
          </a:p>
        </p:txBody>
      </p:sp>
      <p:sp>
        <p:nvSpPr>
          <p:cNvPr id="7" name="Прямоугольник 6"/>
          <p:cNvSpPr/>
          <p:nvPr/>
        </p:nvSpPr>
        <p:spPr>
          <a:xfrm>
            <a:off x="3194779" y="3114009"/>
            <a:ext cx="8733326" cy="954107"/>
          </a:xfrm>
          <a:prstGeom prst="rect">
            <a:avLst/>
          </a:prstGeom>
        </p:spPr>
        <p:txBody>
          <a:bodyPr wrap="square">
            <a:spAutoFit/>
          </a:bodyPr>
          <a:lstStyle/>
          <a:p>
            <a:r>
              <a:rPr lang="ru-RU" sz="1400" dirty="0"/>
              <a:t>Федеральное казначейство (об исполнении федерального бюджета, кассовом </a:t>
            </a:r>
            <a:r>
              <a:rPr lang="ru-RU" sz="1400" dirty="0" smtClean="0"/>
              <a:t>обслуживании исполнения бюджетов бюджетной системы Российской Федерации, предварительном и текущем контроле за ведением операций со средствами федерального бюджета) </a:t>
            </a:r>
            <a:r>
              <a:rPr lang="ru-RU" sz="1400" b="1" i="1" dirty="0"/>
              <a:t>http://www.roskazna.ru/</a:t>
            </a:r>
          </a:p>
        </p:txBody>
      </p:sp>
      <p:sp>
        <p:nvSpPr>
          <p:cNvPr id="8" name="Прямоугольник 7"/>
          <p:cNvSpPr/>
          <p:nvPr/>
        </p:nvSpPr>
        <p:spPr>
          <a:xfrm>
            <a:off x="3194779" y="4391918"/>
            <a:ext cx="8733326" cy="738664"/>
          </a:xfrm>
          <a:prstGeom prst="rect">
            <a:avLst/>
          </a:prstGeom>
        </p:spPr>
        <p:txBody>
          <a:bodyPr wrap="square">
            <a:spAutoFit/>
          </a:bodyPr>
          <a:lstStyle/>
          <a:p>
            <a:r>
              <a:rPr lang="ru-RU" sz="1400" dirty="0"/>
              <a:t>Единый портал бюджетной системы РФ «Электронный бюджет» (о бюджетах и бюджетном </a:t>
            </a:r>
            <a:r>
              <a:rPr lang="ru-RU" sz="1400" dirty="0" smtClean="0"/>
              <a:t>процессе в </a:t>
            </a:r>
            <a:r>
              <a:rPr lang="ru-RU" sz="1400" dirty="0"/>
              <a:t>Российской Федерации, включая бюджеты субъектов РФ и бюджеты муниципальных </a:t>
            </a:r>
            <a:r>
              <a:rPr lang="ru-RU" sz="1400" dirty="0" smtClean="0"/>
              <a:t>образований) </a:t>
            </a:r>
            <a:r>
              <a:rPr lang="ru-RU" sz="1400" b="1" i="1" dirty="0" smtClean="0"/>
              <a:t>http://www.budget.gov.ru</a:t>
            </a:r>
            <a:r>
              <a:rPr lang="en-US" sz="1400" b="1" i="1" dirty="0" smtClean="0"/>
              <a:t>/</a:t>
            </a:r>
            <a:endParaRPr lang="ru-RU" sz="1400" b="1" i="1" dirty="0"/>
          </a:p>
        </p:txBody>
      </p:sp>
      <p:sp>
        <p:nvSpPr>
          <p:cNvPr id="9" name="Прямоугольник 8"/>
          <p:cNvSpPr/>
          <p:nvPr/>
        </p:nvSpPr>
        <p:spPr>
          <a:xfrm>
            <a:off x="3194779" y="5581858"/>
            <a:ext cx="8733322" cy="523220"/>
          </a:xfrm>
          <a:prstGeom prst="rect">
            <a:avLst/>
          </a:prstGeom>
        </p:spPr>
        <p:txBody>
          <a:bodyPr wrap="square">
            <a:spAutoFit/>
          </a:bodyPr>
          <a:lstStyle/>
          <a:p>
            <a:r>
              <a:rPr lang="ru-RU" sz="1400" dirty="0"/>
              <a:t>Министерство экономического развития Российской Федерации (о прогнозах социально- экономического развития РФ и отдельных секторов экономики) </a:t>
            </a:r>
            <a:r>
              <a:rPr lang="ru-RU" sz="1400" b="1" i="1" dirty="0"/>
              <a:t>http</a:t>
            </a:r>
            <a:r>
              <a:rPr lang="ru-RU" sz="1400" b="1" i="1" dirty="0" smtClean="0"/>
              <a:t>://www.economy.gov.ru</a:t>
            </a:r>
            <a:r>
              <a:rPr lang="en-US" sz="1400" b="1" i="1" dirty="0" smtClean="0"/>
              <a:t>/</a:t>
            </a:r>
            <a:endParaRPr lang="ru-RU" sz="1400" b="1" i="1" dirty="0"/>
          </a:p>
        </p:txBody>
      </p:sp>
      <p:pic>
        <p:nvPicPr>
          <p:cNvPr id="10" name="Рисунок 9"/>
          <p:cNvPicPr>
            <a:picLocks noChangeAspect="1"/>
          </p:cNvPicPr>
          <p:nvPr/>
        </p:nvPicPr>
        <p:blipFill rotWithShape="1">
          <a:blip r:embed="rId3"/>
          <a:srcRect t="9594"/>
          <a:stretch/>
        </p:blipFill>
        <p:spPr>
          <a:xfrm>
            <a:off x="1648064" y="540817"/>
            <a:ext cx="1445825" cy="1054607"/>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4"/>
          <a:srcRect t="9548"/>
          <a:stretch/>
        </p:blipFill>
        <p:spPr>
          <a:xfrm>
            <a:off x="1648066" y="1793071"/>
            <a:ext cx="1445825" cy="1054607"/>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5"/>
          <a:srcRect t="9213" r="2591"/>
          <a:stretch/>
        </p:blipFill>
        <p:spPr>
          <a:xfrm>
            <a:off x="1648066" y="3013509"/>
            <a:ext cx="1445825" cy="1054607"/>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rotWithShape="1">
          <a:blip r:embed="rId6"/>
          <a:srcRect t="8141"/>
          <a:stretch/>
        </p:blipFill>
        <p:spPr>
          <a:xfrm>
            <a:off x="1648065" y="4233947"/>
            <a:ext cx="1445825" cy="1054607"/>
          </a:xfrm>
          <a:prstGeom prst="rect">
            <a:avLst/>
          </a:prstGeom>
          <a:ln>
            <a:noFill/>
          </a:ln>
          <a:effectLst>
            <a:outerShdw blurRad="190500" algn="tl" rotWithShape="0">
              <a:srgbClr val="000000">
                <a:alpha val="70000"/>
              </a:srgbClr>
            </a:outerShdw>
          </a:effectLst>
        </p:spPr>
      </p:pic>
      <p:pic>
        <p:nvPicPr>
          <p:cNvPr id="14" name="Рисунок 13"/>
          <p:cNvPicPr>
            <a:picLocks noChangeAspect="1"/>
          </p:cNvPicPr>
          <p:nvPr/>
        </p:nvPicPr>
        <p:blipFill rotWithShape="1">
          <a:blip r:embed="rId7"/>
          <a:srcRect t="5637"/>
          <a:stretch/>
        </p:blipFill>
        <p:spPr>
          <a:xfrm>
            <a:off x="1648065" y="5436239"/>
            <a:ext cx="1445825" cy="10904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0330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466" y="133216"/>
            <a:ext cx="993734" cy="1048603"/>
          </a:xfrm>
          <a:prstGeom prst="rect">
            <a:avLst/>
          </a:prstGeom>
        </p:spPr>
      </p:pic>
      <p:sp>
        <p:nvSpPr>
          <p:cNvPr id="3" name="Прямоугольник 2"/>
          <p:cNvSpPr/>
          <p:nvPr/>
        </p:nvSpPr>
        <p:spPr>
          <a:xfrm>
            <a:off x="3498735" y="372386"/>
            <a:ext cx="6194323" cy="461665"/>
          </a:xfrm>
          <a:prstGeom prst="rect">
            <a:avLst/>
          </a:prstGeom>
          <a:noFill/>
          <a:effectLst>
            <a:outerShdw blurRad="50800" dist="50800" dir="600000" algn="ctr" rotWithShape="0">
              <a:schemeClr val="bg1">
                <a:lumMod val="85000"/>
              </a:schemeClr>
            </a:outerShdw>
          </a:effectLst>
        </p:spPr>
        <p:txBody>
          <a:bodyPr wrap="none" lIns="91440" tIns="45720" rIns="91440" bIns="45720">
            <a:spAutoFit/>
          </a:bodyPr>
          <a:lstStyle/>
          <a:p>
            <a:pPr algn="ctr"/>
            <a:r>
              <a:rPr lang="ru-RU" sz="2400" dirty="0">
                <a:ln w="0"/>
                <a:solidFill>
                  <a:srgbClr val="000000"/>
                </a:solidFill>
                <a:effectLst>
                  <a:outerShdw blurRad="38100" dist="19050" dir="2700000" algn="tl" rotWithShape="0">
                    <a:schemeClr val="dk1">
                      <a:alpha val="40000"/>
                    </a:schemeClr>
                  </a:outerShdw>
                </a:effectLst>
              </a:rPr>
              <a:t>Открытые информационные ресурсы</a:t>
            </a:r>
          </a:p>
        </p:txBody>
      </p:sp>
      <p:sp>
        <p:nvSpPr>
          <p:cNvPr id="4" name="Прямоугольник 3"/>
          <p:cNvSpPr/>
          <p:nvPr/>
        </p:nvSpPr>
        <p:spPr>
          <a:xfrm>
            <a:off x="3195588" y="1057209"/>
            <a:ext cx="8515150" cy="523220"/>
          </a:xfrm>
          <a:prstGeom prst="rect">
            <a:avLst/>
          </a:prstGeom>
        </p:spPr>
        <p:txBody>
          <a:bodyPr wrap="square">
            <a:spAutoFit/>
          </a:bodyPr>
          <a:lstStyle/>
          <a:p>
            <a:r>
              <a:rPr lang="ru-RU" sz="1400" dirty="0"/>
              <a:t>Электронный портал государственных услуг для физических и юридических лиц</a:t>
            </a:r>
          </a:p>
          <a:p>
            <a:r>
              <a:rPr lang="ru-RU" sz="1400" b="1" i="1" dirty="0"/>
              <a:t>https://www.gosuslugi.ru/</a:t>
            </a:r>
          </a:p>
        </p:txBody>
      </p:sp>
      <p:sp>
        <p:nvSpPr>
          <p:cNvPr id="5" name="Прямоугольник 4"/>
          <p:cNvSpPr/>
          <p:nvPr/>
        </p:nvSpPr>
        <p:spPr>
          <a:xfrm>
            <a:off x="3195588" y="1831364"/>
            <a:ext cx="8515150" cy="1384995"/>
          </a:xfrm>
          <a:prstGeom prst="rect">
            <a:avLst/>
          </a:prstGeom>
        </p:spPr>
        <p:txBody>
          <a:bodyPr wrap="square">
            <a:spAutoFit/>
          </a:bodyPr>
          <a:lstStyle/>
          <a:p>
            <a:r>
              <a:rPr lang="ru-RU" sz="1400" dirty="0"/>
              <a:t>Официальный сайт для размещения информации о государственных (муниципальных) учреждениях (общая статистика по видам и типам учреждений в разрезе регионов и видов деятельности учреждений, информация по учреждениям, оказывающим определенную услугу в разрезе регионов и видов деятельности учреждений, информация об общей стоимости имущества учреждений в зависимости от учредителя, региона и типа </a:t>
            </a:r>
            <a:r>
              <a:rPr lang="ru-RU" sz="1400" dirty="0" smtClean="0"/>
              <a:t>учреждения</a:t>
            </a:r>
            <a:r>
              <a:rPr lang="ru-RU" sz="1400" dirty="0"/>
              <a:t>) </a:t>
            </a:r>
            <a:r>
              <a:rPr lang="ru-RU" sz="1400" b="1" i="1" dirty="0"/>
              <a:t>http://www.bus.gov.ru/</a:t>
            </a:r>
          </a:p>
        </p:txBody>
      </p:sp>
      <p:sp>
        <p:nvSpPr>
          <p:cNvPr id="6" name="Прямоугольник 5"/>
          <p:cNvSpPr/>
          <p:nvPr/>
        </p:nvSpPr>
        <p:spPr>
          <a:xfrm>
            <a:off x="3294200" y="3545173"/>
            <a:ext cx="8730113" cy="523220"/>
          </a:xfrm>
          <a:prstGeom prst="rect">
            <a:avLst/>
          </a:prstGeom>
        </p:spPr>
        <p:txBody>
          <a:bodyPr wrap="square">
            <a:spAutoFit/>
          </a:bodyPr>
          <a:lstStyle/>
          <a:p>
            <a:r>
              <a:rPr lang="ru-RU" sz="1400" dirty="0"/>
              <a:t>Официальный сайт Российской Федерации для размещения информации о проведении </a:t>
            </a:r>
            <a:r>
              <a:rPr lang="ru-RU" sz="1400" dirty="0" smtClean="0"/>
              <a:t>торгов </a:t>
            </a:r>
            <a:r>
              <a:rPr lang="ru-RU" sz="1400" b="1" i="1" dirty="0"/>
              <a:t>https://www.torgi.gov.ru/</a:t>
            </a:r>
          </a:p>
        </p:txBody>
      </p:sp>
      <p:sp>
        <p:nvSpPr>
          <p:cNvPr id="7" name="Прямоугольник 6"/>
          <p:cNvSpPr/>
          <p:nvPr/>
        </p:nvSpPr>
        <p:spPr>
          <a:xfrm>
            <a:off x="3195588" y="4829549"/>
            <a:ext cx="8017844" cy="307777"/>
          </a:xfrm>
          <a:prstGeom prst="rect">
            <a:avLst/>
          </a:prstGeom>
        </p:spPr>
        <p:txBody>
          <a:bodyPr wrap="square">
            <a:spAutoFit/>
          </a:bodyPr>
          <a:lstStyle/>
          <a:p>
            <a:r>
              <a:rPr lang="ru-RU" sz="1400" dirty="0" smtClean="0"/>
              <a:t>Официальный </a:t>
            </a:r>
            <a:r>
              <a:rPr lang="ru-RU" sz="1400" dirty="0"/>
              <a:t>портал Правительства </a:t>
            </a:r>
            <a:r>
              <a:rPr lang="ru-RU" sz="1400" dirty="0" smtClean="0"/>
              <a:t>Амурской области </a:t>
            </a:r>
            <a:r>
              <a:rPr lang="ru-RU" sz="1400" b="1" i="1" dirty="0"/>
              <a:t>https://</a:t>
            </a:r>
            <a:r>
              <a:rPr lang="ru-RU" sz="1400" b="1" i="1" dirty="0" smtClean="0"/>
              <a:t>www.</a:t>
            </a:r>
            <a:r>
              <a:rPr lang="en-US" sz="1400" b="1" i="1" dirty="0" err="1" smtClean="0"/>
              <a:t>amurobl</a:t>
            </a:r>
            <a:r>
              <a:rPr lang="ru-RU" sz="1400" b="1" i="1" dirty="0" smtClean="0"/>
              <a:t>.</a:t>
            </a:r>
            <a:r>
              <a:rPr lang="ru-RU" sz="1400" b="1" i="1" dirty="0" err="1" smtClean="0"/>
              <a:t>ru</a:t>
            </a:r>
            <a:r>
              <a:rPr lang="ru-RU" sz="1400" b="1" i="1" dirty="0" smtClean="0"/>
              <a:t>/</a:t>
            </a:r>
            <a:r>
              <a:rPr lang="ru-RU" sz="1400" b="1" i="1" dirty="0" smtClean="0">
                <a:solidFill>
                  <a:srgbClr val="0000FF"/>
                </a:solidFill>
              </a:rPr>
              <a:t> </a:t>
            </a:r>
            <a:endParaRPr lang="ru-RU" sz="1400" b="1" i="1" dirty="0">
              <a:solidFill>
                <a:srgbClr val="0000FF"/>
              </a:solidFill>
            </a:endParaRPr>
          </a:p>
        </p:txBody>
      </p:sp>
      <p:sp>
        <p:nvSpPr>
          <p:cNvPr id="8" name="Прямоугольник 7"/>
          <p:cNvSpPr/>
          <p:nvPr/>
        </p:nvSpPr>
        <p:spPr>
          <a:xfrm>
            <a:off x="3240506" y="5884249"/>
            <a:ext cx="8425314" cy="523220"/>
          </a:xfrm>
          <a:prstGeom prst="rect">
            <a:avLst/>
          </a:prstGeom>
        </p:spPr>
        <p:txBody>
          <a:bodyPr wrap="square">
            <a:spAutoFit/>
          </a:bodyPr>
          <a:lstStyle/>
          <a:p>
            <a:r>
              <a:rPr lang="ru-RU" sz="1400" dirty="0"/>
              <a:t>Официальный сайт Администрации муниципального образования город </a:t>
            </a:r>
            <a:r>
              <a:rPr lang="ru-RU" sz="1400" dirty="0" smtClean="0"/>
              <a:t>Благовещенск</a:t>
            </a:r>
            <a:r>
              <a:rPr lang="en-US" sz="1400" dirty="0" smtClean="0"/>
              <a:t> </a:t>
            </a:r>
            <a:r>
              <a:rPr lang="en-US" sz="1400" b="1" i="1" dirty="0" smtClean="0"/>
              <a:t>http</a:t>
            </a:r>
            <a:r>
              <a:rPr lang="en-US" sz="1400" b="1" i="1" dirty="0"/>
              <a:t>://www.admblag.ru/ </a:t>
            </a:r>
            <a:endParaRPr lang="ru-RU" sz="1400" b="1" i="1" dirty="0"/>
          </a:p>
        </p:txBody>
      </p:sp>
      <p:pic>
        <p:nvPicPr>
          <p:cNvPr id="9" name="Рисунок 8"/>
          <p:cNvPicPr>
            <a:picLocks noChangeAspect="1"/>
          </p:cNvPicPr>
          <p:nvPr/>
        </p:nvPicPr>
        <p:blipFill rotWithShape="1">
          <a:blip r:embed="rId3"/>
          <a:srcRect t="10131"/>
          <a:stretch/>
        </p:blipFill>
        <p:spPr>
          <a:xfrm>
            <a:off x="1636054" y="657517"/>
            <a:ext cx="1445826" cy="1072753"/>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rotWithShape="1">
          <a:blip r:embed="rId4"/>
          <a:srcRect t="6237"/>
          <a:stretch/>
        </p:blipFill>
        <p:spPr>
          <a:xfrm>
            <a:off x="1636054" y="1987485"/>
            <a:ext cx="1445826" cy="1072752"/>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5"/>
          <a:srcRect t="9107"/>
          <a:stretch/>
        </p:blipFill>
        <p:spPr>
          <a:xfrm>
            <a:off x="1636054" y="3239229"/>
            <a:ext cx="1445826" cy="1072752"/>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6"/>
          <a:srcRect t="10177"/>
          <a:stretch/>
        </p:blipFill>
        <p:spPr>
          <a:xfrm>
            <a:off x="1673162" y="4445345"/>
            <a:ext cx="1445826" cy="1072752"/>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rotWithShape="1">
          <a:blip r:embed="rId7"/>
          <a:srcRect l="262" t="9904" r="1"/>
          <a:stretch/>
        </p:blipFill>
        <p:spPr>
          <a:xfrm>
            <a:off x="1673162" y="5651461"/>
            <a:ext cx="1445826" cy="10916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68004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В благовещенской администрации из-за коронавируса продлили удалённый режим  работ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718" y="0"/>
            <a:ext cx="10596282" cy="6880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stretch>
            <a:fillRect/>
          </a:stretch>
        </p:blipFill>
        <p:spPr>
          <a:xfrm>
            <a:off x="225466" y="133216"/>
            <a:ext cx="993734" cy="1048603"/>
          </a:xfrm>
          <a:prstGeom prst="rect">
            <a:avLst/>
          </a:prstGeom>
        </p:spPr>
      </p:pic>
      <p:sp>
        <p:nvSpPr>
          <p:cNvPr id="11" name="Блок-схема: типовой процесс 10"/>
          <p:cNvSpPr/>
          <p:nvPr/>
        </p:nvSpPr>
        <p:spPr>
          <a:xfrm>
            <a:off x="1595718" y="3550023"/>
            <a:ext cx="5457567" cy="2982405"/>
          </a:xfrm>
          <a:prstGeom prst="flowChartPredefinedProcess">
            <a:avLst/>
          </a:prstGeom>
          <a:gradFill>
            <a:gsLst>
              <a:gs pos="0">
                <a:srgbClr val="E7FDFC"/>
              </a:gs>
              <a:gs pos="99000">
                <a:srgbClr val="E5D6CD"/>
              </a:gs>
            </a:gsLst>
            <a:lin ang="5400000" scaled="0"/>
          </a:gradFill>
          <a:ln w="19050">
            <a:noFill/>
          </a:ln>
          <a:effectLst>
            <a:softEdge rad="127000"/>
          </a:effectLst>
          <a:scene3d>
            <a:camera prst="isometricOffAxis1Right"/>
            <a:lightRig rig="threePt" dir="t"/>
          </a:scene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b="1" dirty="0" smtClean="0">
                <a:ln w="0"/>
                <a:solidFill>
                  <a:srgbClr val="143032"/>
                </a:solidFill>
              </a:rPr>
              <a:t>В случае возникновения вопросов Вы можете обратиться </a:t>
            </a:r>
          </a:p>
          <a:p>
            <a:pPr algn="ctr"/>
            <a:r>
              <a:rPr lang="ru-RU" sz="1400" b="1" dirty="0" smtClean="0">
                <a:ln w="0"/>
                <a:solidFill>
                  <a:srgbClr val="143032"/>
                </a:solidFill>
              </a:rPr>
              <a:t>в Финансовое управление администрации города Благовещенска</a:t>
            </a:r>
          </a:p>
          <a:p>
            <a:pPr algn="ctr">
              <a:buFont typeface="Wingdings" pitchFamily="2" charset="2"/>
              <a:buChar char="Ø"/>
            </a:pPr>
            <a:r>
              <a:rPr lang="ru-RU" sz="1400" b="1" dirty="0" smtClean="0">
                <a:ln w="0"/>
                <a:solidFill>
                  <a:srgbClr val="143032"/>
                </a:solidFill>
              </a:rPr>
              <a:t>по телефону +7 (4162) 237-211 </a:t>
            </a:r>
          </a:p>
          <a:p>
            <a:pPr algn="ctr">
              <a:buFont typeface="Wingdings" pitchFamily="2" charset="2"/>
              <a:buChar char="Ø"/>
            </a:pPr>
            <a:r>
              <a:rPr lang="ru-RU" sz="1400" b="1" dirty="0" smtClean="0">
                <a:ln w="0"/>
                <a:solidFill>
                  <a:srgbClr val="143032"/>
                </a:solidFill>
              </a:rPr>
              <a:t>по электронной почте blagfin@blagfin.ru </a:t>
            </a:r>
          </a:p>
          <a:p>
            <a:pPr algn="ctr">
              <a:buFont typeface="Wingdings" pitchFamily="2" charset="2"/>
              <a:buChar char="Ø"/>
            </a:pPr>
            <a:r>
              <a:rPr lang="ru-RU" sz="1400" b="1" dirty="0" smtClean="0">
                <a:ln w="0"/>
                <a:solidFill>
                  <a:srgbClr val="143032"/>
                </a:solidFill>
              </a:rPr>
              <a:t>написать письмо или прийти лично в часы работы: </a:t>
            </a:r>
          </a:p>
          <a:p>
            <a:pPr algn="ctr"/>
            <a:r>
              <a:rPr lang="ru-RU" sz="1400" b="1" dirty="0" smtClean="0">
                <a:ln w="0"/>
                <a:solidFill>
                  <a:srgbClr val="143032"/>
                </a:solidFill>
              </a:rPr>
              <a:t>понедельник-пятница с 09-00 до 18-00   </a:t>
            </a:r>
          </a:p>
          <a:p>
            <a:pPr algn="ctr"/>
            <a:r>
              <a:rPr lang="ru-RU" sz="1400" b="1" dirty="0" smtClean="0">
                <a:ln w="0"/>
                <a:solidFill>
                  <a:srgbClr val="143032"/>
                </a:solidFill>
              </a:rPr>
              <a:t>обеденный перерыв с 13-00 до 14-00 </a:t>
            </a:r>
          </a:p>
          <a:p>
            <a:pPr algn="ctr"/>
            <a:r>
              <a:rPr lang="ru-RU" sz="1400" b="1" dirty="0" smtClean="0">
                <a:ln w="0"/>
                <a:solidFill>
                  <a:srgbClr val="143032"/>
                </a:solidFill>
              </a:rPr>
              <a:t>по адресу: 675000, Амурская область, </a:t>
            </a:r>
          </a:p>
          <a:p>
            <a:pPr algn="ctr"/>
            <a:r>
              <a:rPr lang="ru-RU" sz="1400" b="1" dirty="0" smtClean="0">
                <a:ln w="0"/>
                <a:solidFill>
                  <a:srgbClr val="143032"/>
                </a:solidFill>
              </a:rPr>
              <a:t>город Благовещенск, </a:t>
            </a:r>
          </a:p>
          <a:p>
            <a:pPr algn="ctr"/>
            <a:r>
              <a:rPr lang="ru-RU" sz="1400" b="1" dirty="0" smtClean="0">
                <a:ln w="0"/>
                <a:solidFill>
                  <a:srgbClr val="143032"/>
                </a:solidFill>
              </a:rPr>
              <a:t>ул. Ленина, 133</a:t>
            </a:r>
            <a:endParaRPr lang="ru-RU" sz="1400" b="1" dirty="0">
              <a:ln w="0"/>
              <a:solidFill>
                <a:srgbClr val="143032"/>
              </a:solidFill>
            </a:endParaRPr>
          </a:p>
        </p:txBody>
      </p:sp>
    </p:spTree>
    <p:extLst>
      <p:ext uri="{BB962C8B-B14F-4D97-AF65-F5344CB8AC3E}">
        <p14:creationId xmlns:p14="http://schemas.microsoft.com/office/powerpoint/2010/main" val="2765544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xfrm>
            <a:off x="8506901" y="6487205"/>
            <a:ext cx="2133600" cy="365125"/>
          </a:xfrm>
        </p:spPr>
        <p:txBody>
          <a:bodyPr/>
          <a:lstStyle/>
          <a:p>
            <a:pPr>
              <a:defRPr/>
            </a:pPr>
            <a:r>
              <a:rPr lang="ru-RU" dirty="0" smtClean="0"/>
              <a:t>6</a:t>
            </a:r>
            <a:endParaRPr lang="ru-RU" dirty="0"/>
          </a:p>
        </p:txBody>
      </p:sp>
      <p:sp>
        <p:nvSpPr>
          <p:cNvPr id="9" name="TextBox 8"/>
          <p:cNvSpPr txBox="1"/>
          <p:nvPr/>
        </p:nvSpPr>
        <p:spPr>
          <a:xfrm>
            <a:off x="2126452" y="490053"/>
            <a:ext cx="8014923" cy="954107"/>
          </a:xfrm>
          <a:prstGeom prst="rect">
            <a:avLst/>
          </a:prstGeom>
          <a:noFill/>
        </p:spPr>
        <p:txBody>
          <a:bodyPr wrap="square" rtlCol="0">
            <a:spAutoFit/>
          </a:bodyPr>
          <a:lstStyle/>
          <a:p>
            <a:pPr algn="ctr"/>
            <a:r>
              <a:rPr lang="ru-RU" sz="2800" b="1" dirty="0">
                <a:solidFill>
                  <a:schemeClr val="accent3">
                    <a:lumMod val="75000"/>
                  </a:schemeClr>
                </a:solidFill>
                <a:latin typeface="Times New Roman" panose="02020603050405020304" pitchFamily="18" charset="0"/>
                <a:cs typeface="Times New Roman" panose="02020603050405020304" pitchFamily="18" charset="0"/>
              </a:rPr>
              <a:t>Исполнение бюджета городского округа</a:t>
            </a:r>
          </a:p>
          <a:p>
            <a:pPr algn="ctr"/>
            <a:r>
              <a:rPr lang="ru-RU" sz="2800" b="1" dirty="0">
                <a:solidFill>
                  <a:schemeClr val="accent3">
                    <a:lumMod val="75000"/>
                  </a:schemeClr>
                </a:solidFill>
                <a:latin typeface="Times New Roman" panose="02020603050405020304" pitchFamily="18" charset="0"/>
                <a:cs typeface="Times New Roman" panose="02020603050405020304" pitchFamily="18" charset="0"/>
              </a:rPr>
              <a:t> за </a:t>
            </a:r>
            <a:r>
              <a:rPr lang="ru-RU" sz="2800" b="1" dirty="0" smtClean="0">
                <a:solidFill>
                  <a:schemeClr val="accent3">
                    <a:lumMod val="75000"/>
                  </a:schemeClr>
                </a:solidFill>
                <a:latin typeface="Times New Roman" panose="02020603050405020304" pitchFamily="18" charset="0"/>
                <a:cs typeface="Times New Roman" panose="02020603050405020304" pitchFamily="18" charset="0"/>
              </a:rPr>
              <a:t>2020 </a:t>
            </a:r>
            <a:r>
              <a:rPr lang="ru-RU" sz="2800" b="1" dirty="0">
                <a:solidFill>
                  <a:schemeClr val="accent3">
                    <a:lumMod val="75000"/>
                  </a:schemeClr>
                </a:solidFill>
                <a:latin typeface="Times New Roman" panose="02020603050405020304" pitchFamily="18" charset="0"/>
                <a:cs typeface="Times New Roman" panose="02020603050405020304" pitchFamily="18" charset="0"/>
              </a:rPr>
              <a:t>год по доходам</a:t>
            </a:r>
          </a:p>
        </p:txBody>
      </p:sp>
      <p:graphicFrame>
        <p:nvGraphicFramePr>
          <p:cNvPr id="6" name="Диаграмма 5"/>
          <p:cNvGraphicFramePr/>
          <p:nvPr>
            <p:extLst>
              <p:ext uri="{D42A27DB-BD31-4B8C-83A1-F6EECF244321}">
                <p14:modId xmlns:p14="http://schemas.microsoft.com/office/powerpoint/2010/main" val="1162839733"/>
              </p:ext>
            </p:extLst>
          </p:nvPr>
        </p:nvGraphicFramePr>
        <p:xfrm>
          <a:off x="1849438" y="2041223"/>
          <a:ext cx="8568952" cy="475566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Прямая со стрелкой 7"/>
          <p:cNvCxnSpPr/>
          <p:nvPr/>
        </p:nvCxnSpPr>
        <p:spPr>
          <a:xfrm flipV="1">
            <a:off x="4525433" y="2204865"/>
            <a:ext cx="3456384" cy="750091"/>
          </a:xfrm>
          <a:prstGeom prst="straightConnector1">
            <a:avLst/>
          </a:prstGeom>
          <a:ln w="50800">
            <a:solidFill>
              <a:srgbClr val="0099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Диаграмма 10"/>
          <p:cNvGraphicFramePr/>
          <p:nvPr>
            <p:extLst>
              <p:ext uri="{D42A27DB-BD31-4B8C-83A1-F6EECF244321}">
                <p14:modId xmlns:p14="http://schemas.microsoft.com/office/powerpoint/2010/main" val="1948842429"/>
              </p:ext>
            </p:extLst>
          </p:nvPr>
        </p:nvGraphicFramePr>
        <p:xfrm>
          <a:off x="9120336" y="175048"/>
          <a:ext cx="2371346" cy="2247747"/>
        </p:xfrm>
        <a:graphic>
          <a:graphicData uri="http://schemas.openxmlformats.org/drawingml/2006/chart">
            <c:chart xmlns:c="http://schemas.openxmlformats.org/drawingml/2006/chart" xmlns:r="http://schemas.openxmlformats.org/officeDocument/2006/relationships" r:id="rId4"/>
          </a:graphicData>
        </a:graphic>
      </p:graphicFrame>
      <p:sp>
        <p:nvSpPr>
          <p:cNvPr id="16" name="Прямоугольник 15"/>
          <p:cNvSpPr/>
          <p:nvPr/>
        </p:nvSpPr>
        <p:spPr>
          <a:xfrm>
            <a:off x="261327" y="1119462"/>
            <a:ext cx="3752951" cy="1569660"/>
          </a:xfrm>
          <a:prstGeom prst="rect">
            <a:avLst/>
          </a:prstGeom>
          <a:noFill/>
          <a:effectLst/>
          <a:scene3d>
            <a:camera prst="orthographicFront">
              <a:rot lat="600000" lon="18599963" rev="0"/>
            </a:camera>
            <a:lightRig rig="threePt" dir="t"/>
          </a:scene3d>
          <a:sp3d prstMaterial="flat"/>
        </p:spPr>
        <p:txBody>
          <a:bodyPr wrap="none" lIns="91440" tIns="45720" rIns="91440" bIns="45720">
            <a:spAutoFit/>
          </a:bodyPr>
          <a:lstStyle/>
          <a:p>
            <a:pPr algn="ctr"/>
            <a:r>
              <a:rPr lang="ru-RU" sz="96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НДФЛ</a:t>
            </a:r>
          </a:p>
        </p:txBody>
      </p:sp>
      <p:sp>
        <p:nvSpPr>
          <p:cNvPr id="2" name="TextBox 1"/>
          <p:cNvSpPr txBox="1"/>
          <p:nvPr/>
        </p:nvSpPr>
        <p:spPr>
          <a:xfrm>
            <a:off x="8492972" y="2281242"/>
            <a:ext cx="1458978" cy="338554"/>
          </a:xfrm>
          <a:prstGeom prst="rect">
            <a:avLst/>
          </a:prstGeom>
          <a:noFill/>
        </p:spPr>
        <p:txBody>
          <a:bodyPr wrap="square" rtlCol="0">
            <a:spAutoFit/>
          </a:bodyPr>
          <a:lstStyle/>
          <a:p>
            <a:r>
              <a:rPr lang="ru-RU" sz="1600" b="1" dirty="0" smtClean="0"/>
              <a:t>млн. рублей</a:t>
            </a:r>
            <a:endParaRPr lang="ru-RU" sz="1600" b="1" dirty="0"/>
          </a:p>
        </p:txBody>
      </p:sp>
      <p:pic>
        <p:nvPicPr>
          <p:cNvPr id="10" name="Рисунок 9"/>
          <p:cNvPicPr>
            <a:picLocks noChangeAspect="1"/>
          </p:cNvPicPr>
          <p:nvPr/>
        </p:nvPicPr>
        <p:blipFill>
          <a:blip r:embed="rId5"/>
          <a:stretch>
            <a:fillRect/>
          </a:stretch>
        </p:blipFill>
        <p:spPr>
          <a:xfrm>
            <a:off x="225466" y="133216"/>
            <a:ext cx="993734" cy="1048603"/>
          </a:xfrm>
          <a:prstGeom prst="rect">
            <a:avLst/>
          </a:prstGeom>
        </p:spPr>
      </p:pic>
    </p:spTree>
    <p:extLst>
      <p:ext uri="{BB962C8B-B14F-4D97-AF65-F5344CB8AC3E}">
        <p14:creationId xmlns:p14="http://schemas.microsoft.com/office/powerpoint/2010/main" val="2768934814"/>
      </p:ext>
    </p:extLst>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xfrm>
            <a:off x="8506901" y="6487205"/>
            <a:ext cx="2133600" cy="365125"/>
          </a:xfrm>
        </p:spPr>
        <p:txBody>
          <a:bodyPr/>
          <a:lstStyle/>
          <a:p>
            <a:pPr>
              <a:defRPr/>
            </a:pPr>
            <a:r>
              <a:rPr lang="ru-RU" dirty="0" smtClean="0"/>
              <a:t>9</a:t>
            </a:r>
            <a:endParaRPr lang="ru-RU" dirty="0"/>
          </a:p>
        </p:txBody>
      </p:sp>
      <p:sp>
        <p:nvSpPr>
          <p:cNvPr id="9" name="TextBox 8"/>
          <p:cNvSpPr txBox="1"/>
          <p:nvPr/>
        </p:nvSpPr>
        <p:spPr>
          <a:xfrm>
            <a:off x="2090298" y="206084"/>
            <a:ext cx="8014923" cy="954107"/>
          </a:xfrm>
          <a:prstGeom prst="rect">
            <a:avLst/>
          </a:prstGeom>
          <a:noFill/>
        </p:spPr>
        <p:txBody>
          <a:bodyPr wrap="square" rtlCol="0">
            <a:spAutoFit/>
          </a:bodyPr>
          <a:lstStyle/>
          <a:p>
            <a:pPr algn="ctr"/>
            <a:r>
              <a:rPr lang="ru-RU" sz="2800" b="1" dirty="0">
                <a:solidFill>
                  <a:srgbClr val="0070C0"/>
                </a:solidFill>
                <a:latin typeface="Times New Roman" panose="02020603050405020304" pitchFamily="18" charset="0"/>
                <a:cs typeface="Times New Roman" panose="02020603050405020304" pitchFamily="18" charset="0"/>
              </a:rPr>
              <a:t>Исполнение бюджета городского округа</a:t>
            </a:r>
          </a:p>
          <a:p>
            <a:pPr algn="ctr"/>
            <a:r>
              <a:rPr lang="ru-RU" sz="2800" b="1" dirty="0">
                <a:solidFill>
                  <a:srgbClr val="0070C0"/>
                </a:solidFill>
                <a:latin typeface="Times New Roman" panose="02020603050405020304" pitchFamily="18" charset="0"/>
                <a:cs typeface="Times New Roman" panose="02020603050405020304" pitchFamily="18" charset="0"/>
              </a:rPr>
              <a:t> за </a:t>
            </a:r>
            <a:r>
              <a:rPr lang="ru-RU" sz="2800" b="1" dirty="0" smtClean="0">
                <a:solidFill>
                  <a:srgbClr val="0070C0"/>
                </a:solidFill>
                <a:latin typeface="Times New Roman" panose="02020603050405020304" pitchFamily="18" charset="0"/>
                <a:cs typeface="Times New Roman" panose="02020603050405020304" pitchFamily="18" charset="0"/>
              </a:rPr>
              <a:t>2020 </a:t>
            </a:r>
            <a:r>
              <a:rPr lang="ru-RU" sz="2800" b="1" dirty="0">
                <a:solidFill>
                  <a:srgbClr val="0070C0"/>
                </a:solidFill>
                <a:latin typeface="Times New Roman" panose="02020603050405020304" pitchFamily="18" charset="0"/>
                <a:cs typeface="Times New Roman" panose="02020603050405020304" pitchFamily="18" charset="0"/>
              </a:rPr>
              <a:t>год по доходам</a:t>
            </a:r>
          </a:p>
        </p:txBody>
      </p:sp>
      <p:graphicFrame>
        <p:nvGraphicFramePr>
          <p:cNvPr id="6" name="Диаграмма 5"/>
          <p:cNvGraphicFramePr/>
          <p:nvPr>
            <p:extLst>
              <p:ext uri="{D42A27DB-BD31-4B8C-83A1-F6EECF244321}">
                <p14:modId xmlns:p14="http://schemas.microsoft.com/office/powerpoint/2010/main" val="1726454923"/>
              </p:ext>
            </p:extLst>
          </p:nvPr>
        </p:nvGraphicFramePr>
        <p:xfrm>
          <a:off x="1711509" y="2364293"/>
          <a:ext cx="8928992" cy="4305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p:cNvGraphicFramePr/>
          <p:nvPr>
            <p:extLst>
              <p:ext uri="{D42A27DB-BD31-4B8C-83A1-F6EECF244321}">
                <p14:modId xmlns:p14="http://schemas.microsoft.com/office/powerpoint/2010/main" val="3596602359"/>
              </p:ext>
            </p:extLst>
          </p:nvPr>
        </p:nvGraphicFramePr>
        <p:xfrm>
          <a:off x="8919548" y="478989"/>
          <a:ext cx="2371346" cy="2456205"/>
        </p:xfrm>
        <a:graphic>
          <a:graphicData uri="http://schemas.openxmlformats.org/drawingml/2006/chart">
            <c:chart xmlns:c="http://schemas.openxmlformats.org/drawingml/2006/chart" xmlns:r="http://schemas.openxmlformats.org/officeDocument/2006/relationships" r:id="rId4"/>
          </a:graphicData>
        </a:graphic>
      </p:graphicFrame>
      <p:sp>
        <p:nvSpPr>
          <p:cNvPr id="16" name="Прямоугольник 15"/>
          <p:cNvSpPr/>
          <p:nvPr/>
        </p:nvSpPr>
        <p:spPr>
          <a:xfrm>
            <a:off x="534833" y="2519927"/>
            <a:ext cx="6156176" cy="461665"/>
          </a:xfrm>
          <a:prstGeom prst="rect">
            <a:avLst/>
          </a:prstGeom>
          <a:noFill/>
          <a:ln>
            <a:noFill/>
          </a:ln>
          <a:effectLst/>
        </p:spPr>
        <p:txBody>
          <a:bodyPr wrap="square" lIns="91440" tIns="45720" rIns="91440" bIns="45720">
            <a:spAutoFit/>
          </a:bodyPr>
          <a:lstStyle/>
          <a:p>
            <a:pPr algn="ctr"/>
            <a:r>
              <a:rPr lang="ru-RU" sz="2400" b="1" cap="all" dirty="0">
                <a:ln w="9000" cmpd="sng">
                  <a:solidFill>
                    <a:schemeClr val="accent4">
                      <a:shade val="50000"/>
                      <a:satMod val="120000"/>
                    </a:schemeClr>
                  </a:solidFill>
                  <a:prstDash val="solid"/>
                </a:ln>
                <a:solidFill>
                  <a:srgbClr val="990000"/>
                </a:solidFill>
                <a:effectLst>
                  <a:reflection blurRad="12700" stA="28000" endPos="45000" dist="1000" dir="5400000" sy="-100000" algn="bl" rotWithShape="0"/>
                </a:effectLst>
              </a:rPr>
              <a:t>Налоги на совокупный доход :</a:t>
            </a:r>
            <a:endParaRPr lang="ru-RU" sz="1600" b="1" cap="all" dirty="0">
              <a:ln w="9000" cmpd="sng">
                <a:solidFill>
                  <a:schemeClr val="accent4">
                    <a:shade val="50000"/>
                    <a:satMod val="120000"/>
                  </a:schemeClr>
                </a:solidFill>
                <a:prstDash val="solid"/>
              </a:ln>
              <a:solidFill>
                <a:srgbClr val="990000"/>
              </a:solidFill>
              <a:effectLst>
                <a:reflection blurRad="12700" stA="28000" endPos="45000" dist="1000" dir="5400000" sy="-100000" algn="bl" rotWithShape="0"/>
              </a:effectLst>
            </a:endParaRPr>
          </a:p>
        </p:txBody>
      </p:sp>
      <p:pic>
        <p:nvPicPr>
          <p:cNvPr id="12" name="Picture 8" descr="http://www.ufabeladona.ru/image/keys/1011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7740" y="1273865"/>
            <a:ext cx="1323941" cy="124606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754715" y="1328020"/>
            <a:ext cx="745393" cy="30777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ЕСХН</a:t>
            </a:r>
          </a:p>
        </p:txBody>
      </p:sp>
      <p:pic>
        <p:nvPicPr>
          <p:cNvPr id="14" name="Picture 4" descr="http://cs629109.vk.me/v629109059/1ad3a/tYIowQ3I4C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511" y="1266211"/>
            <a:ext cx="1446032" cy="126560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 name="Picture 2" descr="http://www.msb-orel.ru/files/patent%2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4778" y="1293369"/>
            <a:ext cx="1601788" cy="13488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cxnSp>
        <p:nvCxnSpPr>
          <p:cNvPr id="18" name="Прямая со стрелкой 17"/>
          <p:cNvCxnSpPr/>
          <p:nvPr/>
        </p:nvCxnSpPr>
        <p:spPr>
          <a:xfrm flipV="1">
            <a:off x="5195143" y="4024078"/>
            <a:ext cx="710432" cy="69338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7446543" y="3631225"/>
            <a:ext cx="619514" cy="78570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5143" y="1375310"/>
            <a:ext cx="1481328" cy="1066800"/>
          </a:xfrm>
          <a:prstGeom prst="rect">
            <a:avLst/>
          </a:prstGeom>
          <a:effectLst>
            <a:softEdge rad="127000"/>
          </a:effectLst>
        </p:spPr>
      </p:pic>
      <p:sp>
        <p:nvSpPr>
          <p:cNvPr id="21" name="TextBox 20"/>
          <p:cNvSpPr txBox="1"/>
          <p:nvPr/>
        </p:nvSpPr>
        <p:spPr>
          <a:xfrm>
            <a:off x="8777231" y="2803984"/>
            <a:ext cx="1458978" cy="338554"/>
          </a:xfrm>
          <a:prstGeom prst="rect">
            <a:avLst/>
          </a:prstGeom>
          <a:noFill/>
        </p:spPr>
        <p:txBody>
          <a:bodyPr wrap="square" rtlCol="0">
            <a:spAutoFit/>
          </a:bodyPr>
          <a:lstStyle/>
          <a:p>
            <a:r>
              <a:rPr lang="ru-RU" sz="1600" b="1" dirty="0" smtClean="0"/>
              <a:t>млн. рублей</a:t>
            </a:r>
            <a:endParaRPr lang="ru-RU" sz="1600" b="1" dirty="0"/>
          </a:p>
        </p:txBody>
      </p:sp>
      <p:pic>
        <p:nvPicPr>
          <p:cNvPr id="20" name="Рисунок 19"/>
          <p:cNvPicPr>
            <a:picLocks noChangeAspect="1"/>
          </p:cNvPicPr>
          <p:nvPr/>
        </p:nvPicPr>
        <p:blipFill>
          <a:blip r:embed="rId9"/>
          <a:stretch>
            <a:fillRect/>
          </a:stretch>
        </p:blipFill>
        <p:spPr>
          <a:xfrm>
            <a:off x="225466" y="133216"/>
            <a:ext cx="993734" cy="1048603"/>
          </a:xfrm>
          <a:prstGeom prst="rect">
            <a:avLst/>
          </a:prstGeom>
        </p:spPr>
      </p:pic>
    </p:spTree>
    <p:extLst>
      <p:ext uri="{BB962C8B-B14F-4D97-AF65-F5344CB8AC3E}">
        <p14:creationId xmlns:p14="http://schemas.microsoft.com/office/powerpoint/2010/main" val="3203111124"/>
      </p:ext>
    </p:extLst>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xfrm>
            <a:off x="8506901" y="6487205"/>
            <a:ext cx="2133600" cy="365125"/>
          </a:xfrm>
        </p:spPr>
        <p:txBody>
          <a:bodyPr/>
          <a:lstStyle/>
          <a:p>
            <a:pPr>
              <a:defRPr/>
            </a:pPr>
            <a:r>
              <a:rPr lang="ru-RU" dirty="0" smtClean="0"/>
              <a:t>10</a:t>
            </a:r>
            <a:endParaRPr lang="ru-RU" dirty="0"/>
          </a:p>
        </p:txBody>
      </p:sp>
      <p:sp>
        <p:nvSpPr>
          <p:cNvPr id="9" name="TextBox 8"/>
          <p:cNvSpPr txBox="1"/>
          <p:nvPr/>
        </p:nvSpPr>
        <p:spPr>
          <a:xfrm>
            <a:off x="1970544" y="269303"/>
            <a:ext cx="9511214" cy="523220"/>
          </a:xfrm>
          <a:prstGeom prst="rect">
            <a:avLst/>
          </a:prstGeom>
          <a:noFill/>
        </p:spPr>
        <p:txBody>
          <a:bodyPr wrap="square" rtlCol="0">
            <a:spAutoFit/>
          </a:bodyPr>
          <a:lstStyle/>
          <a:p>
            <a:pPr algn="ctr"/>
            <a:r>
              <a:rPr lang="ru-RU" sz="2800" b="1" dirty="0">
                <a:solidFill>
                  <a:srgbClr val="0070C0"/>
                </a:solidFill>
                <a:latin typeface="Times New Roman" panose="02020603050405020304" pitchFamily="18" charset="0"/>
                <a:cs typeface="Times New Roman" panose="02020603050405020304" pitchFamily="18" charset="0"/>
              </a:rPr>
              <a:t>Исполнение </a:t>
            </a:r>
            <a:r>
              <a:rPr lang="ru-RU" sz="2800" b="1" dirty="0" smtClean="0">
                <a:solidFill>
                  <a:srgbClr val="0070C0"/>
                </a:solidFill>
                <a:latin typeface="Times New Roman" panose="02020603050405020304" pitchFamily="18" charset="0"/>
                <a:cs typeface="Times New Roman" panose="02020603050405020304" pitchFamily="18" charset="0"/>
              </a:rPr>
              <a:t>городского бюджета </a:t>
            </a:r>
            <a:r>
              <a:rPr lang="ru-RU" sz="2800" b="1" dirty="0">
                <a:solidFill>
                  <a:srgbClr val="0070C0"/>
                </a:solidFill>
                <a:latin typeface="Times New Roman" panose="02020603050405020304" pitchFamily="18" charset="0"/>
                <a:cs typeface="Times New Roman" panose="02020603050405020304" pitchFamily="18" charset="0"/>
              </a:rPr>
              <a:t>за </a:t>
            </a:r>
            <a:r>
              <a:rPr lang="ru-RU" sz="2800" b="1" dirty="0" smtClean="0">
                <a:solidFill>
                  <a:srgbClr val="0070C0"/>
                </a:solidFill>
                <a:latin typeface="Times New Roman" panose="02020603050405020304" pitchFamily="18" charset="0"/>
                <a:cs typeface="Times New Roman" panose="02020603050405020304" pitchFamily="18" charset="0"/>
              </a:rPr>
              <a:t>2020 </a:t>
            </a:r>
            <a:r>
              <a:rPr lang="ru-RU" sz="2800" b="1" dirty="0">
                <a:solidFill>
                  <a:srgbClr val="0070C0"/>
                </a:solidFill>
                <a:latin typeface="Times New Roman" panose="02020603050405020304" pitchFamily="18" charset="0"/>
                <a:cs typeface="Times New Roman" panose="02020603050405020304" pitchFamily="18" charset="0"/>
              </a:rPr>
              <a:t>год по доходам</a:t>
            </a:r>
          </a:p>
        </p:txBody>
      </p:sp>
      <p:graphicFrame>
        <p:nvGraphicFramePr>
          <p:cNvPr id="6" name="Диаграмма 5"/>
          <p:cNvGraphicFramePr/>
          <p:nvPr>
            <p:extLst>
              <p:ext uri="{D42A27DB-BD31-4B8C-83A1-F6EECF244321}">
                <p14:modId xmlns:p14="http://schemas.microsoft.com/office/powerpoint/2010/main" val="2561968059"/>
              </p:ext>
            </p:extLst>
          </p:nvPr>
        </p:nvGraphicFramePr>
        <p:xfrm>
          <a:off x="1638015" y="2636010"/>
          <a:ext cx="8877585" cy="4255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p:cNvGraphicFramePr/>
          <p:nvPr>
            <p:extLst>
              <p:ext uri="{D42A27DB-BD31-4B8C-83A1-F6EECF244321}">
                <p14:modId xmlns:p14="http://schemas.microsoft.com/office/powerpoint/2010/main" val="692491978"/>
              </p:ext>
            </p:extLst>
          </p:nvPr>
        </p:nvGraphicFramePr>
        <p:xfrm>
          <a:off x="9195130" y="707298"/>
          <a:ext cx="2371346" cy="2247747"/>
        </p:xfrm>
        <a:graphic>
          <a:graphicData uri="http://schemas.openxmlformats.org/drawingml/2006/chart">
            <c:chart xmlns:c="http://schemas.openxmlformats.org/drawingml/2006/chart" xmlns:r="http://schemas.openxmlformats.org/officeDocument/2006/relationships" r:id="rId4"/>
          </a:graphicData>
        </a:graphic>
      </p:graphicFrame>
      <p:sp>
        <p:nvSpPr>
          <p:cNvPr id="16" name="Прямоугольник 15"/>
          <p:cNvSpPr/>
          <p:nvPr/>
        </p:nvSpPr>
        <p:spPr>
          <a:xfrm>
            <a:off x="3558428" y="883630"/>
            <a:ext cx="5292588" cy="523220"/>
          </a:xfrm>
          <a:prstGeom prst="rect">
            <a:avLst/>
          </a:prstGeom>
          <a:noFill/>
          <a:scene3d>
            <a:camera prst="orthographicFront">
              <a:rot lat="0" lon="0" rev="0"/>
            </a:camera>
            <a:lightRig rig="threePt" dir="t"/>
          </a:scene3d>
          <a:sp3d prstMaterial="flat"/>
        </p:spPr>
        <p:txBody>
          <a:bodyPr wrap="square" lIns="91440" tIns="45720" rIns="91440" bIns="45720">
            <a:spAutoFit/>
          </a:bodyPr>
          <a:lstStyle/>
          <a:p>
            <a:pPr algn="ctr"/>
            <a:r>
              <a:rPr lang="ru-RU"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Налоги на имущество</a:t>
            </a:r>
          </a:p>
        </p:txBody>
      </p:sp>
      <p:sp>
        <p:nvSpPr>
          <p:cNvPr id="19" name="TextBox 43"/>
          <p:cNvSpPr txBox="1">
            <a:spLocks noChangeArrowheads="1"/>
          </p:cNvSpPr>
          <p:nvPr/>
        </p:nvSpPr>
        <p:spPr bwMode="auto">
          <a:xfrm>
            <a:off x="6777669" y="1685169"/>
            <a:ext cx="17662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1400" b="1">
                <a:latin typeface="Century Gothic" panose="020B0502020202020204" pitchFamily="34" charset="0"/>
                <a:cs typeface="Times New Roman" pitchFamily="18"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endParaRPr lang="ru-RU" dirty="0"/>
          </a:p>
          <a:p>
            <a:r>
              <a:rPr lang="ru-RU" dirty="0"/>
              <a:t>Земельный налог</a:t>
            </a:r>
          </a:p>
        </p:txBody>
      </p:sp>
      <p:sp>
        <p:nvSpPr>
          <p:cNvPr id="21" name="TextBox 46"/>
          <p:cNvSpPr txBox="1">
            <a:spLocks noChangeArrowheads="1"/>
          </p:cNvSpPr>
          <p:nvPr/>
        </p:nvSpPr>
        <p:spPr bwMode="auto">
          <a:xfrm>
            <a:off x="2942353" y="1740477"/>
            <a:ext cx="17275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400" b="1" dirty="0">
                <a:latin typeface="Century Gothic" panose="020B0502020202020204" pitchFamily="34" charset="0"/>
                <a:cs typeface="Times New Roman" pitchFamily="18" charset="0"/>
              </a:rPr>
              <a:t>Налог на имущество физических лиц</a:t>
            </a:r>
          </a:p>
        </p:txBody>
      </p:sp>
      <p:pic>
        <p:nvPicPr>
          <p:cNvPr id="23" name="Picture 4" descr="http://im2-tub-ru.yandex.net/i?id=c8419642315eb089b12503a587026edc-49-144&amp;n=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084" y="1566586"/>
            <a:ext cx="1516395" cy="956509"/>
          </a:xfrm>
          <a:prstGeom prst="rect">
            <a:avLst/>
          </a:prstGeom>
          <a:solidFill>
            <a:srgbClr val="E6E890"/>
          </a:solidFill>
          <a:effectLst>
            <a:softEdge rad="31750"/>
          </a:effectLst>
          <a:extLst/>
        </p:spPr>
      </p:pic>
      <p:pic>
        <p:nvPicPr>
          <p:cNvPr id="24" name="Picture 6" descr="http://im3-tub-ru.yandex.net/i?id=552ff2ab68fa64ac3eb6b7be7ce89fe4-40-144&amp;n=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6081" y="1664897"/>
            <a:ext cx="1537388" cy="98313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cxnSp>
        <p:nvCxnSpPr>
          <p:cNvPr id="29" name="Прямая со стрелкой 28"/>
          <p:cNvCxnSpPr/>
          <p:nvPr/>
        </p:nvCxnSpPr>
        <p:spPr>
          <a:xfrm>
            <a:off x="7368076" y="3410934"/>
            <a:ext cx="585478" cy="12535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5166081" y="3410934"/>
            <a:ext cx="579690" cy="2880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506901" y="2750659"/>
            <a:ext cx="1458978" cy="338554"/>
          </a:xfrm>
          <a:prstGeom prst="rect">
            <a:avLst/>
          </a:prstGeom>
          <a:noFill/>
        </p:spPr>
        <p:txBody>
          <a:bodyPr wrap="square" rtlCol="0">
            <a:spAutoFit/>
          </a:bodyPr>
          <a:lstStyle/>
          <a:p>
            <a:r>
              <a:rPr lang="ru-RU" sz="1600" b="1" dirty="0" smtClean="0"/>
              <a:t>млн. рублей</a:t>
            </a:r>
            <a:endParaRPr lang="ru-RU" sz="1600" b="1" dirty="0"/>
          </a:p>
        </p:txBody>
      </p:sp>
      <p:pic>
        <p:nvPicPr>
          <p:cNvPr id="14" name="Рисунок 13"/>
          <p:cNvPicPr>
            <a:picLocks noChangeAspect="1"/>
          </p:cNvPicPr>
          <p:nvPr/>
        </p:nvPicPr>
        <p:blipFill>
          <a:blip r:embed="rId7"/>
          <a:stretch>
            <a:fillRect/>
          </a:stretch>
        </p:blipFill>
        <p:spPr>
          <a:xfrm>
            <a:off x="225466" y="133216"/>
            <a:ext cx="993734" cy="1048603"/>
          </a:xfrm>
          <a:prstGeom prst="rect">
            <a:avLst/>
          </a:prstGeom>
        </p:spPr>
      </p:pic>
    </p:spTree>
    <p:extLst>
      <p:ext uri="{BB962C8B-B14F-4D97-AF65-F5344CB8AC3E}">
        <p14:creationId xmlns:p14="http://schemas.microsoft.com/office/powerpoint/2010/main" val="2120820235"/>
      </p:ext>
    </p:extLst>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Диаграмма 8"/>
          <p:cNvGraphicFramePr/>
          <p:nvPr>
            <p:extLst>
              <p:ext uri="{D42A27DB-BD31-4B8C-83A1-F6EECF244321}">
                <p14:modId xmlns:p14="http://schemas.microsoft.com/office/powerpoint/2010/main" val="1030328834"/>
              </p:ext>
            </p:extLst>
          </p:nvPr>
        </p:nvGraphicFramePr>
        <p:xfrm>
          <a:off x="1995948" y="1307691"/>
          <a:ext cx="9058788" cy="51452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2263724" y="396959"/>
            <a:ext cx="8791012" cy="523220"/>
          </a:xfrm>
          <a:prstGeom prst="rect">
            <a:avLst/>
          </a:prstGeom>
          <a:noFill/>
        </p:spPr>
        <p:txBody>
          <a:bodyPr wrap="square" rtlCol="0">
            <a:spAutoFit/>
          </a:bodyPr>
          <a:lstStyle/>
          <a:p>
            <a:pPr algn="ctr"/>
            <a:r>
              <a:rPr lang="ru-RU" sz="2800" b="1" dirty="0" smtClean="0">
                <a:solidFill>
                  <a:srgbClr val="C00000"/>
                </a:solidFill>
                <a:latin typeface="Times New Roman" pitchFamily="18" charset="0"/>
                <a:ea typeface="+mj-ea"/>
                <a:cs typeface="Times New Roman" pitchFamily="18" charset="0"/>
              </a:rPr>
              <a:t>Исполнение доходов городского бюджета </a:t>
            </a:r>
            <a:r>
              <a:rPr lang="ru-RU" sz="2800" b="1" dirty="0">
                <a:solidFill>
                  <a:srgbClr val="C00000"/>
                </a:solidFill>
                <a:latin typeface="Times New Roman" pitchFamily="18" charset="0"/>
                <a:ea typeface="+mj-ea"/>
                <a:cs typeface="Times New Roman" pitchFamily="18" charset="0"/>
              </a:rPr>
              <a:t>в </a:t>
            </a:r>
            <a:r>
              <a:rPr lang="ru-RU" sz="2800" b="1" dirty="0" smtClean="0">
                <a:solidFill>
                  <a:srgbClr val="C00000"/>
                </a:solidFill>
                <a:latin typeface="Times New Roman" pitchFamily="18" charset="0"/>
                <a:ea typeface="+mj-ea"/>
                <a:cs typeface="Times New Roman" pitchFamily="18" charset="0"/>
              </a:rPr>
              <a:t>2020 </a:t>
            </a:r>
            <a:r>
              <a:rPr lang="ru-RU" sz="2800" b="1" dirty="0">
                <a:solidFill>
                  <a:srgbClr val="C00000"/>
                </a:solidFill>
                <a:latin typeface="Times New Roman" pitchFamily="18" charset="0"/>
                <a:ea typeface="+mj-ea"/>
                <a:cs typeface="Times New Roman" pitchFamily="18" charset="0"/>
              </a:rPr>
              <a:t>году</a:t>
            </a:r>
          </a:p>
        </p:txBody>
      </p:sp>
      <p:pic>
        <p:nvPicPr>
          <p:cNvPr id="4" name="Рисунок 3"/>
          <p:cNvPicPr>
            <a:picLocks noChangeAspect="1"/>
          </p:cNvPicPr>
          <p:nvPr/>
        </p:nvPicPr>
        <p:blipFill>
          <a:blip r:embed="rId3"/>
          <a:stretch>
            <a:fillRect/>
          </a:stretch>
        </p:blipFill>
        <p:spPr>
          <a:xfrm>
            <a:off x="225466" y="133216"/>
            <a:ext cx="993734" cy="1048603"/>
          </a:xfrm>
          <a:prstGeom prst="rect">
            <a:avLst/>
          </a:prstGeom>
        </p:spPr>
      </p:pic>
    </p:spTree>
    <p:extLst>
      <p:ext uri="{BB962C8B-B14F-4D97-AF65-F5344CB8AC3E}">
        <p14:creationId xmlns:p14="http://schemas.microsoft.com/office/powerpoint/2010/main" val="330983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27" y="255908"/>
            <a:ext cx="7393857" cy="1143000"/>
          </a:xfrm>
        </p:spPr>
        <p:txBody>
          <a:bodyPr/>
          <a:lstStyle/>
          <a:p>
            <a:pPr algn="ctr"/>
            <a:r>
              <a:rPr lang="ru-RU" sz="2800" b="1" dirty="0" smtClean="0">
                <a:solidFill>
                  <a:srgbClr val="0070C0"/>
                </a:solidFill>
              </a:rPr>
              <a:t>Структура безвозмездных </a:t>
            </a:r>
            <a:r>
              <a:rPr lang="en-US" sz="2800" b="1" dirty="0" smtClean="0">
                <a:solidFill>
                  <a:srgbClr val="0070C0"/>
                </a:solidFill>
              </a:rPr>
              <a:t/>
            </a:r>
            <a:br>
              <a:rPr lang="en-US" sz="2800" b="1" dirty="0" smtClean="0">
                <a:solidFill>
                  <a:srgbClr val="0070C0"/>
                </a:solidFill>
              </a:rPr>
            </a:br>
            <a:r>
              <a:rPr lang="ru-RU" sz="2800" b="1" dirty="0" smtClean="0">
                <a:solidFill>
                  <a:srgbClr val="0070C0"/>
                </a:solidFill>
              </a:rPr>
              <a:t>поступлений</a:t>
            </a:r>
            <a:r>
              <a:rPr lang="en-US" sz="2800" b="1" dirty="0" smtClean="0">
                <a:solidFill>
                  <a:srgbClr val="0070C0"/>
                </a:solidFill>
              </a:rPr>
              <a:t> </a:t>
            </a:r>
            <a:r>
              <a:rPr lang="ru-RU" sz="2800" b="1" dirty="0" smtClean="0">
                <a:solidFill>
                  <a:srgbClr val="0070C0"/>
                </a:solidFill>
              </a:rPr>
              <a:t>городского бюджета</a:t>
            </a:r>
            <a:endParaRPr lang="ru-RU" sz="2800" b="1" dirty="0">
              <a:solidFill>
                <a:srgbClr val="0070C0"/>
              </a:solidFill>
            </a:endParaRPr>
          </a:p>
        </p:txBody>
      </p:sp>
      <p:graphicFrame>
        <p:nvGraphicFramePr>
          <p:cNvPr id="13" name="Объект 12"/>
          <p:cNvGraphicFramePr>
            <a:graphicFrameLocks noGrp="1"/>
          </p:cNvGraphicFramePr>
          <p:nvPr>
            <p:ph idx="1"/>
            <p:extLst>
              <p:ext uri="{D42A27DB-BD31-4B8C-83A1-F6EECF244321}">
                <p14:modId xmlns:p14="http://schemas.microsoft.com/office/powerpoint/2010/main" val="1885223619"/>
              </p:ext>
            </p:extLst>
          </p:nvPr>
        </p:nvGraphicFramePr>
        <p:xfrm>
          <a:off x="1666261" y="1483749"/>
          <a:ext cx="9748991"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4" name="Рисунок 3"/>
          <p:cNvPicPr>
            <a:picLocks noChangeAspect="1"/>
          </p:cNvPicPr>
          <p:nvPr/>
        </p:nvPicPr>
        <p:blipFill>
          <a:blip r:embed="rId3"/>
          <a:stretch>
            <a:fillRect/>
          </a:stretch>
        </p:blipFill>
        <p:spPr>
          <a:xfrm>
            <a:off x="225466" y="133216"/>
            <a:ext cx="993734" cy="1048603"/>
          </a:xfrm>
          <a:prstGeom prst="rect">
            <a:avLst/>
          </a:prstGeom>
        </p:spPr>
      </p:pic>
    </p:spTree>
    <p:extLst>
      <p:ext uri="{BB962C8B-B14F-4D97-AF65-F5344CB8AC3E}">
        <p14:creationId xmlns:p14="http://schemas.microsoft.com/office/powerpoint/2010/main" val="2181810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14413</TotalTime>
  <Words>6626</Words>
  <Application>Microsoft Office PowerPoint</Application>
  <PresentationFormat>Широкоэкранный</PresentationFormat>
  <Paragraphs>493</Paragraphs>
  <Slides>49</Slides>
  <Notes>4</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49</vt:i4>
      </vt:variant>
    </vt:vector>
  </HeadingPairs>
  <TitlesOfParts>
    <vt:vector size="60" baseType="lpstr">
      <vt:lpstr>Arial Unicode MS</vt:lpstr>
      <vt:lpstr>Arial</vt:lpstr>
      <vt:lpstr>Arial Black</vt:lpstr>
      <vt:lpstr>Arial Cyr</vt:lpstr>
      <vt:lpstr>Bookman Old Style</vt:lpstr>
      <vt:lpstr>Calibri</vt:lpstr>
      <vt:lpstr>Century Gothic</vt:lpstr>
      <vt:lpstr>Times New Roman</vt:lpstr>
      <vt:lpstr>Wingdings</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Структура безвозмездных  поступлений городского бюджета</vt:lpstr>
      <vt:lpstr>Презентация PowerPoint</vt:lpstr>
      <vt:lpstr>Как и в предыдущие годы, в 2020 году приоритетными являлись бюджетные расходы, направленные на выполнение задач, поставленных «майскими» Указами Президента РФ, а так же на повышение заработной платы работникам бюджетной сферы, не попадающих под Указы Президента РФ, и доведение заработной платы работникам до величины минимального размера оплаты труда. Всего на выполнение «майских» Указов Президента РФ за отчетный период направлено 1 467 416,5 тыс. рублей, в том числе  из городского бюджета 372 832,6 тыс. рублей, из областного – 1 094 583,9 тыс. рублей.</vt:lpstr>
      <vt:lpstr>Презентация PowerPoint</vt:lpstr>
      <vt:lpstr>Презентация PowerPoint</vt:lpstr>
      <vt:lpstr>Презентация PowerPoint</vt:lpstr>
      <vt:lpstr>Презентация PowerPoint</vt:lpstr>
      <vt:lpstr>Средства дорожного фонда в 2020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Image&amp;Matros ®</dc:creator>
  <cp:lastModifiedBy>Пользователь Windows</cp:lastModifiedBy>
  <cp:revision>850</cp:revision>
  <cp:lastPrinted>2021-04-16T05:30:39Z</cp:lastPrinted>
  <dcterms:created xsi:type="dcterms:W3CDTF">2019-10-23T02:02:06Z</dcterms:created>
  <dcterms:modified xsi:type="dcterms:W3CDTF">2022-03-14T08:50:35Z</dcterms:modified>
</cp:coreProperties>
</file>